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x="18288000" cy="10287000"/>
  <p:notesSz cx="6858000" cy="9144000"/>
  <p:embeddedFontLst>
    <p:embeddedFont>
      <p:font typeface="Canva Sans Bold" charset="1" panose="020B0803030501040103"/>
      <p:regular r:id="rId27"/>
    </p:embeddedFont>
    <p:embeddedFont>
      <p:font typeface="Canva Sans" charset="1" panose="020B0503030501040103"/>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fonts/font27.fntdata" Type="http://schemas.openxmlformats.org/officeDocument/2006/relationships/font"/><Relationship Id="rId28" Target="fonts/font28.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9114" t="0" r="-9114"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705520" y="4725407"/>
            <a:ext cx="16876961"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Choose a reliable hosting provider with high-speed servers.</a:t>
            </a:r>
          </a:p>
          <a:p>
            <a:pPr algn="ctr">
              <a:lnSpc>
                <a:spcPts val="3821"/>
              </a:lnSpc>
              <a:spcBef>
                <a:spcPct val="0"/>
              </a:spcBef>
            </a:pPr>
            <a:r>
              <a:rPr lang="en-US" sz="2729">
                <a:solidFill>
                  <a:srgbClr val="000000"/>
                </a:solidFill>
                <a:latin typeface="Canva Sans"/>
                <a:ea typeface="Canva Sans"/>
                <a:cs typeface="Canva Sans"/>
                <a:sym typeface="Canva Sans"/>
              </a:rPr>
              <a:t>Consider using a dedicated or VPS hosting solution instead of shared hosting for better performance.</a:t>
            </a:r>
          </a:p>
          <a:p>
            <a:pPr algn="ctr">
              <a:lnSpc>
                <a:spcPts val="3821"/>
              </a:lnSpc>
              <a:spcBef>
                <a:spcPct val="0"/>
              </a:spcBef>
            </a:pPr>
            <a:r>
              <a:rPr lang="en-US" sz="2729">
                <a:solidFill>
                  <a:srgbClr val="000000"/>
                </a:solidFill>
                <a:latin typeface="Canva Sans"/>
                <a:ea typeface="Canva Sans"/>
                <a:cs typeface="Canva Sans"/>
                <a:sym typeface="Canva Sans"/>
              </a:rPr>
              <a:t>7. Implement Gzip Compression</a:t>
            </a:r>
          </a:p>
          <a:p>
            <a:pPr algn="ctr">
              <a:lnSpc>
                <a:spcPts val="3821"/>
              </a:lnSpc>
              <a:spcBef>
                <a:spcPct val="0"/>
              </a:spcBef>
            </a:pPr>
            <a:r>
              <a:rPr lang="en-US" sz="2729">
                <a:solidFill>
                  <a:srgbClr val="000000"/>
                </a:solidFill>
                <a:latin typeface="Canva Sans"/>
                <a:ea typeface="Canva Sans"/>
                <a:cs typeface="Canva Sans"/>
                <a:sym typeface="Canva Sans"/>
              </a:rPr>
              <a:t>Compress your website’s files using Gzip to reduce file size and improve load speed.</a:t>
            </a:r>
          </a:p>
          <a:p>
            <a:pPr algn="ctr">
              <a:lnSpc>
                <a:spcPts val="3821"/>
              </a:lnSpc>
              <a:spcBef>
                <a:spcPct val="0"/>
              </a:spcBef>
            </a:pPr>
            <a:r>
              <a:rPr lang="en-US" sz="2729">
                <a:solidFill>
                  <a:srgbClr val="000000"/>
                </a:solidFill>
                <a:latin typeface="Canva Sans"/>
                <a:ea typeface="Canva Sans"/>
                <a:cs typeface="Canva Sans"/>
                <a:sym typeface="Canva Sans"/>
              </a:rPr>
              <a:t>Most web servers allow Gzip compression through simple configurations.</a:t>
            </a:r>
          </a:p>
          <a:p>
            <a:pPr algn="ctr">
              <a:lnSpc>
                <a:spcPts val="3821"/>
              </a:lnSpc>
              <a:spcBef>
                <a:spcPct val="0"/>
              </a:spcBef>
            </a:pPr>
            <a:r>
              <a:rPr lang="en-US" sz="2729">
                <a:solidFill>
                  <a:srgbClr val="000000"/>
                </a:solidFill>
                <a:latin typeface="Canva Sans"/>
                <a:ea typeface="Canva Sans"/>
                <a:cs typeface="Canva Sans"/>
                <a:sym typeface="Canva Sans"/>
              </a:rPr>
              <a:t>8. Reduce Redirects</a:t>
            </a:r>
          </a:p>
          <a:p>
            <a:pPr algn="ctr">
              <a:lnSpc>
                <a:spcPts val="3821"/>
              </a:lnSpc>
              <a:spcBef>
                <a:spcPct val="0"/>
              </a:spcBef>
            </a:pPr>
            <a:r>
              <a:rPr lang="en-US" sz="2729">
                <a:solidFill>
                  <a:srgbClr val="000000"/>
                </a:solidFill>
                <a:latin typeface="Canva Sans"/>
                <a:ea typeface="Canva Sans"/>
                <a:cs typeface="Canva Sans"/>
                <a:sym typeface="Canva Sans"/>
              </a:rPr>
              <a:t>Excessive redirects create additional HTTP requests and slow down your site.</a:t>
            </a:r>
          </a:p>
          <a:p>
            <a:pPr algn="ctr">
              <a:lnSpc>
                <a:spcPts val="3821"/>
              </a:lnSpc>
              <a:spcBef>
                <a:spcPct val="0"/>
              </a:spcBef>
            </a:pPr>
            <a:r>
              <a:rPr lang="en-US" sz="2729">
                <a:solidFill>
                  <a:srgbClr val="000000"/>
                </a:solidFill>
                <a:latin typeface="Canva Sans"/>
                <a:ea typeface="Canva Sans"/>
                <a:cs typeface="Canva Sans"/>
                <a:sym typeface="Canva Sans"/>
              </a:rPr>
              <a:t>Audit your website to remove unnecessary redirects and streamline navigation.</a:t>
            </a:r>
          </a:p>
          <a:p>
            <a:pPr algn="ctr">
              <a:lnSpc>
                <a:spcPts val="3821"/>
              </a:lnSpc>
              <a:spcBef>
                <a:spcPct val="0"/>
              </a:spcBef>
            </a:pPr>
            <a:r>
              <a:rPr lang="en-US" sz="2729">
                <a:solidFill>
                  <a:srgbClr val="000000"/>
                </a:solidFill>
                <a:latin typeface="Canva Sans"/>
                <a:ea typeface="Canva Sans"/>
                <a:cs typeface="Canva Sans"/>
                <a:sym typeface="Canva Sans"/>
              </a:rPr>
              <a:t>9. Use Asynchronous Loading for CSS and JavaScript</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060442"/>
            <a:ext cx="18288000" cy="3797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Load CSS and JavaScript asynchronously to prevent blocking page rendering.</a:t>
            </a:r>
          </a:p>
          <a:p>
            <a:pPr algn="ctr">
              <a:lnSpc>
                <a:spcPts val="3821"/>
              </a:lnSpc>
              <a:spcBef>
                <a:spcPct val="0"/>
              </a:spcBef>
            </a:pPr>
            <a:r>
              <a:rPr lang="en-US" sz="2729">
                <a:solidFill>
                  <a:srgbClr val="000000"/>
                </a:solidFill>
                <a:latin typeface="Canva Sans"/>
                <a:ea typeface="Canva Sans"/>
                <a:cs typeface="Canva Sans"/>
                <a:sym typeface="Canva Sans"/>
              </a:rPr>
              <a:t>Implement asynchronous loading techniques using tools like defer and async attributes.</a:t>
            </a:r>
          </a:p>
          <a:p>
            <a:pPr algn="ctr">
              <a:lnSpc>
                <a:spcPts val="3821"/>
              </a:lnSpc>
              <a:spcBef>
                <a:spcPct val="0"/>
              </a:spcBef>
            </a:pPr>
            <a:r>
              <a:rPr lang="en-US" sz="2729">
                <a:solidFill>
                  <a:srgbClr val="000000"/>
                </a:solidFill>
                <a:latin typeface="Canva Sans"/>
                <a:ea typeface="Canva Sans"/>
                <a:cs typeface="Canva Sans"/>
                <a:sym typeface="Canva Sans"/>
              </a:rPr>
              <a:t>10. Regularly Monitor Website Performance</a:t>
            </a:r>
          </a:p>
          <a:p>
            <a:pPr algn="ctr">
              <a:lnSpc>
                <a:spcPts val="3821"/>
              </a:lnSpc>
              <a:spcBef>
                <a:spcPct val="0"/>
              </a:spcBef>
            </a:pPr>
            <a:r>
              <a:rPr lang="en-US" sz="2729">
                <a:solidFill>
                  <a:srgbClr val="000000"/>
                </a:solidFill>
                <a:latin typeface="Canva Sans"/>
                <a:ea typeface="Canva Sans"/>
                <a:cs typeface="Canva Sans"/>
                <a:sym typeface="Canva Sans"/>
              </a:rPr>
              <a:t>Use tools like Google PageSpeed Insights, GTmetrix, and Lighthouse to analyze and improve speed.</a:t>
            </a:r>
          </a:p>
          <a:p>
            <a:pPr algn="ctr">
              <a:lnSpc>
                <a:spcPts val="3821"/>
              </a:lnSpc>
              <a:spcBef>
                <a:spcPct val="0"/>
              </a:spcBef>
            </a:pPr>
            <a:r>
              <a:rPr lang="en-US" sz="2729">
                <a:solidFill>
                  <a:srgbClr val="000000"/>
                </a:solidFill>
                <a:latin typeface="Canva Sans"/>
                <a:ea typeface="Canva Sans"/>
                <a:cs typeface="Canva Sans"/>
                <a:sym typeface="Canva Sans"/>
              </a:rPr>
              <a:t>Regularly check and optimize your website to maintain fast load times.</a:t>
            </a:r>
          </a:p>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Website speed optimization is essential for delivering an outstanding user experience, improving search engine rankings, and increasing conversion rates.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086350"/>
            <a:ext cx="18288000" cy="141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By implementing the techniques mentioned above, you can ensure your website loads quickly, retains visitors, and performs optimally across all devices. Prioritizing speed optimization will not only enhance user satisfaction but also give you a competitive advantage in the digital space.</a:t>
            </a:r>
          </a:p>
        </p:txBody>
      </p:sp>
      <p:sp>
        <p:nvSpPr>
          <p:cNvPr name="TextBox 3" id="3"/>
          <p:cNvSpPr txBox="true"/>
          <p:nvPr/>
        </p:nvSpPr>
        <p:spPr>
          <a:xfrm rot="0">
            <a:off x="1961778" y="8364528"/>
            <a:ext cx="14364444" cy="46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10 Essential Features Every Business Website Must Have for Success in the Digital Age</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81431"/>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Introduction</a:t>
            </a:r>
          </a:p>
          <a:p>
            <a:pPr algn="ctr">
              <a:lnSpc>
                <a:spcPts val="3821"/>
              </a:lnSpc>
              <a:spcBef>
                <a:spcPct val="0"/>
              </a:spcBef>
            </a:pPr>
            <a:r>
              <a:rPr lang="en-US" sz="2729">
                <a:solidFill>
                  <a:srgbClr val="000000"/>
                </a:solidFill>
                <a:latin typeface="Canva Sans"/>
                <a:ea typeface="Canva Sans"/>
                <a:cs typeface="Canva Sans"/>
                <a:sym typeface="Canva Sans"/>
              </a:rPr>
              <a:t>In today’s digital landscape, a business website is more than just an online presence—it’s a crucial tool for attracting customers, generating leads, and establishing brand credibility. However, simply having a website isn’t enough. To stand out and succeed in the competitive online space, your website must include key features that enhance user experience, drive engagement, and support business growth. In this article, we’ll explore the 10 essential features every business website must have to thrive in the digital age.</a:t>
            </a:r>
          </a:p>
          <a:p>
            <a:pPr algn="ctr">
              <a:lnSpc>
                <a:spcPts val="3821"/>
              </a:lnSpc>
              <a:spcBef>
                <a:spcPct val="0"/>
              </a:spcBef>
            </a:pPr>
            <a:r>
              <a:rPr lang="en-US" sz="2729">
                <a:solidFill>
                  <a:srgbClr val="000000"/>
                </a:solidFill>
                <a:latin typeface="Canva Sans"/>
                <a:ea typeface="Canva Sans"/>
                <a:cs typeface="Canva Sans"/>
                <a:sym typeface="Canva Sans"/>
              </a:rPr>
              <a:t>1. Mobile-Friendly and Responsive Design</a:t>
            </a:r>
          </a:p>
          <a:p>
            <a:pPr algn="ctr">
              <a:lnSpc>
                <a:spcPts val="3821"/>
              </a:lnSpc>
              <a:spcBef>
                <a:spcPct val="0"/>
              </a:spcBef>
            </a:pPr>
            <a:r>
              <a:rPr lang="en-US" sz="2729">
                <a:solidFill>
                  <a:srgbClr val="000000"/>
                </a:solidFill>
                <a:latin typeface="Canva Sans"/>
                <a:ea typeface="Canva Sans"/>
                <a:cs typeface="Canva Sans"/>
                <a:sym typeface="Canva Sans"/>
              </a:rPr>
              <a:t>With the majority of web traffic coming from mobile devices, a responsive design is essential. Your website should adapt seamlessly to different screen sizes, ensuring an optimal user experience on smartphones, tablets, and desktops. A mobile-friendly site improves usability, increases time spent on your pages, and positively impacts search engine rankings.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786670"/>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2. Fast Loading Speed</a:t>
            </a:r>
          </a:p>
          <a:p>
            <a:pPr algn="ctr">
              <a:lnSpc>
                <a:spcPts val="3821"/>
              </a:lnSpc>
              <a:spcBef>
                <a:spcPct val="0"/>
              </a:spcBef>
            </a:pPr>
            <a:r>
              <a:rPr lang="en-US" sz="2729">
                <a:solidFill>
                  <a:srgbClr val="000000"/>
                </a:solidFill>
                <a:latin typeface="Canva Sans"/>
                <a:ea typeface="Canva Sans"/>
                <a:cs typeface="Canva Sans"/>
                <a:sym typeface="Canva Sans"/>
              </a:rPr>
              <a:t>Website speed is a critical factor in user experience and SEO. Visitors expect pages to load quickly—ideally within three seconds. A sluggish website frustrates users, leading to increased bounce rates and missed business opportunities. Optimize your site’s speed by compressing images, enabling browser caching, and using a reliable hosting provider.</a:t>
            </a:r>
          </a:p>
          <a:p>
            <a:pPr algn="ctr">
              <a:lnSpc>
                <a:spcPts val="3821"/>
              </a:lnSpc>
              <a:spcBef>
                <a:spcPct val="0"/>
              </a:spcBef>
            </a:pPr>
            <a:r>
              <a:rPr lang="en-US" sz="2729">
                <a:solidFill>
                  <a:srgbClr val="000000"/>
                </a:solidFill>
                <a:latin typeface="Canva Sans"/>
                <a:ea typeface="Canva Sans"/>
                <a:cs typeface="Canva Sans"/>
                <a:sym typeface="Canva Sans"/>
              </a:rPr>
              <a:t>3. Clear and Compelling Call-to-Action (CTA)</a:t>
            </a:r>
          </a:p>
          <a:p>
            <a:pPr algn="ctr">
              <a:lnSpc>
                <a:spcPts val="3821"/>
              </a:lnSpc>
              <a:spcBef>
                <a:spcPct val="0"/>
              </a:spcBef>
            </a:pPr>
            <a:r>
              <a:rPr lang="en-US" sz="2729">
                <a:solidFill>
                  <a:srgbClr val="000000"/>
                </a:solidFill>
                <a:latin typeface="Canva Sans"/>
                <a:ea typeface="Canva Sans"/>
                <a:cs typeface="Canva Sans"/>
                <a:sym typeface="Canva Sans"/>
              </a:rPr>
              <a:t>Every business website should guide visitors toward taking specific actions, such as making a purchase, signing up for a newsletter, or contacting your team. Strategically placed and well-designed CTAs encourage user engagement and conversions. Use action-oriented language and make your CTAs visually appealing.</a:t>
            </a:r>
          </a:p>
          <a:p>
            <a:pPr algn="ctr">
              <a:lnSpc>
                <a:spcPts val="3821"/>
              </a:lnSpc>
              <a:spcBef>
                <a:spcPct val="0"/>
              </a:spcBef>
            </a:pPr>
            <a:r>
              <a:rPr lang="en-US" sz="2729">
                <a:solidFill>
                  <a:srgbClr val="000000"/>
                </a:solidFill>
                <a:latin typeface="Canva Sans"/>
                <a:ea typeface="Canva Sans"/>
                <a:cs typeface="Canva Sans"/>
                <a:sym typeface="Canva Sans"/>
              </a:rPr>
              <a:t>4. User-Friendly Navigation</a:t>
            </a:r>
          </a:p>
          <a:p>
            <a:pPr algn="ctr">
              <a:lnSpc>
                <a:spcPts val="3821"/>
              </a:lnSpc>
              <a:spcBef>
                <a:spcPct val="0"/>
              </a:spcBef>
            </a:pPr>
            <a:r>
              <a:rPr lang="en-US" sz="2729">
                <a:solidFill>
                  <a:srgbClr val="000000"/>
                </a:solidFill>
                <a:latin typeface="Canva Sans"/>
                <a:ea typeface="Canva Sans"/>
                <a:cs typeface="Canva Sans"/>
                <a:sym typeface="Canva Sans"/>
              </a:rPr>
              <a:t>Easy navigation helps visitors find the information they need quickly.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444408"/>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A well-structured menu, clear categories, and intuitive design elements enhance usability. Implement a search bar, breadcrumb navigation, and an organized layout to improve user experience and reduce frustration.</a:t>
            </a:r>
          </a:p>
          <a:p>
            <a:pPr algn="ctr">
              <a:lnSpc>
                <a:spcPts val="3821"/>
              </a:lnSpc>
              <a:spcBef>
                <a:spcPct val="0"/>
              </a:spcBef>
            </a:pPr>
            <a:r>
              <a:rPr lang="en-US" sz="2729">
                <a:solidFill>
                  <a:srgbClr val="000000"/>
                </a:solidFill>
                <a:latin typeface="Canva Sans"/>
                <a:ea typeface="Canva Sans"/>
                <a:cs typeface="Canva Sans"/>
                <a:sym typeface="Canva Sans"/>
              </a:rPr>
              <a:t>5. SEO Optimization</a:t>
            </a:r>
          </a:p>
          <a:p>
            <a:pPr algn="ctr">
              <a:lnSpc>
                <a:spcPts val="3821"/>
              </a:lnSpc>
              <a:spcBef>
                <a:spcPct val="0"/>
              </a:spcBef>
            </a:pPr>
            <a:r>
              <a:rPr lang="en-US" sz="2729">
                <a:solidFill>
                  <a:srgbClr val="000000"/>
                </a:solidFill>
                <a:latin typeface="Canva Sans"/>
                <a:ea typeface="Canva Sans"/>
                <a:cs typeface="Canva Sans"/>
                <a:sym typeface="Canva Sans"/>
              </a:rPr>
              <a:t>To rank higher in search engine results, your website must be optimized for SEO. Key SEO elements include:</a:t>
            </a:r>
          </a:p>
          <a:p>
            <a:pPr algn="ctr">
              <a:lnSpc>
                <a:spcPts val="3821"/>
              </a:lnSpc>
              <a:spcBef>
                <a:spcPct val="0"/>
              </a:spcBef>
            </a:pPr>
            <a:r>
              <a:rPr lang="en-US" sz="2729">
                <a:solidFill>
                  <a:srgbClr val="000000"/>
                </a:solidFill>
                <a:latin typeface="Canva Sans"/>
                <a:ea typeface="Canva Sans"/>
                <a:cs typeface="Canva Sans"/>
                <a:sym typeface="Canva Sans"/>
              </a:rPr>
              <a:t>Keyword-rich, high-quality content</a:t>
            </a:r>
          </a:p>
          <a:p>
            <a:pPr algn="ctr">
              <a:lnSpc>
                <a:spcPts val="3821"/>
              </a:lnSpc>
              <a:spcBef>
                <a:spcPct val="0"/>
              </a:spcBef>
            </a:pPr>
            <a:r>
              <a:rPr lang="en-US" sz="2729">
                <a:solidFill>
                  <a:srgbClr val="000000"/>
                </a:solidFill>
                <a:latin typeface="Canva Sans"/>
                <a:ea typeface="Canva Sans"/>
                <a:cs typeface="Canva Sans"/>
                <a:sym typeface="Canva Sans"/>
              </a:rPr>
              <a:t>Proper heading structures (H1, H2, H3, etc.)</a:t>
            </a:r>
          </a:p>
          <a:p>
            <a:pPr algn="ctr">
              <a:lnSpc>
                <a:spcPts val="3821"/>
              </a:lnSpc>
              <a:spcBef>
                <a:spcPct val="0"/>
              </a:spcBef>
            </a:pPr>
            <a:r>
              <a:rPr lang="en-US" sz="2729">
                <a:solidFill>
                  <a:srgbClr val="000000"/>
                </a:solidFill>
                <a:latin typeface="Canva Sans"/>
                <a:ea typeface="Canva Sans"/>
                <a:cs typeface="Canva Sans"/>
                <a:sym typeface="Canva Sans"/>
              </a:rPr>
              <a:t>Meta tags and descriptions</a:t>
            </a:r>
          </a:p>
          <a:p>
            <a:pPr algn="ctr">
              <a:lnSpc>
                <a:spcPts val="3821"/>
              </a:lnSpc>
              <a:spcBef>
                <a:spcPct val="0"/>
              </a:spcBef>
            </a:pPr>
            <a:r>
              <a:rPr lang="en-US" sz="2729">
                <a:solidFill>
                  <a:srgbClr val="000000"/>
                </a:solidFill>
                <a:latin typeface="Canva Sans"/>
                <a:ea typeface="Canva Sans"/>
                <a:cs typeface="Canva Sans"/>
                <a:sym typeface="Canva Sans"/>
              </a:rPr>
              <a:t>Mobile optimization</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707503"/>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Secure HTTPS protocol SEO best practices help increase organic traffic and improve visibility in search engines like Google.</a:t>
            </a:r>
          </a:p>
          <a:p>
            <a:pPr algn="ctr">
              <a:lnSpc>
                <a:spcPts val="3821"/>
              </a:lnSpc>
              <a:spcBef>
                <a:spcPct val="0"/>
              </a:spcBef>
            </a:pPr>
            <a:r>
              <a:rPr lang="en-US" sz="2729">
                <a:solidFill>
                  <a:srgbClr val="000000"/>
                </a:solidFill>
                <a:latin typeface="Canva Sans"/>
                <a:ea typeface="Canva Sans"/>
                <a:cs typeface="Canva Sans"/>
                <a:sym typeface="Canva Sans"/>
              </a:rPr>
              <a:t>6. High-Quality Content and Blog Section</a:t>
            </a:r>
          </a:p>
          <a:p>
            <a:pPr algn="ctr">
              <a:lnSpc>
                <a:spcPts val="3821"/>
              </a:lnSpc>
              <a:spcBef>
                <a:spcPct val="0"/>
              </a:spcBef>
            </a:pPr>
            <a:r>
              <a:rPr lang="en-US" sz="2729">
                <a:solidFill>
                  <a:srgbClr val="000000"/>
                </a:solidFill>
                <a:latin typeface="Canva Sans"/>
                <a:ea typeface="Canva Sans"/>
                <a:cs typeface="Canva Sans"/>
                <a:sym typeface="Canva Sans"/>
              </a:rPr>
              <a:t>Engaging, informative, and valuable content keeps visitors on your site longer and positions your business as an industry expert. A blog section can drive organic traffic, improve SEO, and establish credibility. Regularly updating your site with fresh content also encourages return visits and customer engagement.</a:t>
            </a:r>
          </a:p>
          <a:p>
            <a:pPr algn="ctr">
              <a:lnSpc>
                <a:spcPts val="3821"/>
              </a:lnSpc>
              <a:spcBef>
                <a:spcPct val="0"/>
              </a:spcBef>
            </a:pPr>
            <a:r>
              <a:rPr lang="en-US" sz="2729">
                <a:solidFill>
                  <a:srgbClr val="000000"/>
                </a:solidFill>
                <a:latin typeface="Canva Sans"/>
                <a:ea typeface="Canva Sans"/>
                <a:cs typeface="Canva Sans"/>
                <a:sym typeface="Canva Sans"/>
              </a:rPr>
              <a:t>7. Strong Security Features (SSL Certificate)</a:t>
            </a:r>
          </a:p>
          <a:p>
            <a:pPr algn="ctr">
              <a:lnSpc>
                <a:spcPts val="3821"/>
              </a:lnSpc>
              <a:spcBef>
                <a:spcPct val="0"/>
              </a:spcBef>
            </a:pPr>
            <a:r>
              <a:rPr lang="en-US" sz="2729">
                <a:solidFill>
                  <a:srgbClr val="000000"/>
                </a:solidFill>
                <a:latin typeface="Canva Sans"/>
                <a:ea typeface="Canva Sans"/>
                <a:cs typeface="Canva Sans"/>
                <a:sym typeface="Canva Sans"/>
              </a:rPr>
              <a:t>Security is a top priority for both businesses and website visitors. An SSL certificate encrypts data, ensuring secure connections and protecting sensitive user information.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917979"/>
            <a:ext cx="18288000" cy="3797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Google also ranks HTTPS-enabled sites higher in search results. Other security features include firewall protection, regular software updates, and secure payment gateways for e-commerce sites.</a:t>
            </a:r>
          </a:p>
          <a:p>
            <a:pPr algn="ctr">
              <a:lnSpc>
                <a:spcPts val="3821"/>
              </a:lnSpc>
              <a:spcBef>
                <a:spcPct val="0"/>
              </a:spcBef>
            </a:pPr>
            <a:r>
              <a:rPr lang="en-US" sz="2729">
                <a:solidFill>
                  <a:srgbClr val="000000"/>
                </a:solidFill>
                <a:latin typeface="Canva Sans"/>
                <a:ea typeface="Canva Sans"/>
                <a:cs typeface="Canva Sans"/>
                <a:sym typeface="Canva Sans"/>
              </a:rPr>
              <a:t>8. Contact Information and Live Chat Support</a:t>
            </a:r>
          </a:p>
          <a:p>
            <a:pPr algn="ctr">
              <a:lnSpc>
                <a:spcPts val="3821"/>
              </a:lnSpc>
              <a:spcBef>
                <a:spcPct val="0"/>
              </a:spcBef>
            </a:pPr>
            <a:r>
              <a:rPr lang="en-US" sz="2729">
                <a:solidFill>
                  <a:srgbClr val="000000"/>
                </a:solidFill>
                <a:latin typeface="Canva Sans"/>
                <a:ea typeface="Canva Sans"/>
                <a:cs typeface="Canva Sans"/>
                <a:sym typeface="Canva Sans"/>
              </a:rPr>
              <a:t>Making it easy for customers to contact you builds trust and improves customer service. Your website should include:</a:t>
            </a:r>
          </a:p>
          <a:p>
            <a:pPr algn="ctr">
              <a:lnSpc>
                <a:spcPts val="3821"/>
              </a:lnSpc>
              <a:spcBef>
                <a:spcPct val="0"/>
              </a:spcBef>
            </a:pPr>
            <a:r>
              <a:rPr lang="en-US" sz="2729">
                <a:solidFill>
                  <a:srgbClr val="000000"/>
                </a:solidFill>
                <a:latin typeface="Canva Sans"/>
                <a:ea typeface="Canva Sans"/>
                <a:cs typeface="Canva Sans"/>
                <a:sym typeface="Canva Sans"/>
              </a:rPr>
              <a:t>A contact form</a:t>
            </a:r>
          </a:p>
          <a:p>
            <a:pPr algn="ctr">
              <a:lnSpc>
                <a:spcPts val="3821"/>
              </a:lnSpc>
              <a:spcBef>
                <a:spcPct val="0"/>
              </a:spcBef>
            </a:pPr>
            <a:r>
              <a:rPr lang="en-US" sz="2729">
                <a:solidFill>
                  <a:srgbClr val="000000"/>
                </a:solidFill>
                <a:latin typeface="Canva Sans"/>
                <a:ea typeface="Canva Sans"/>
                <a:cs typeface="Canva Sans"/>
                <a:sym typeface="Canva Sans"/>
              </a:rPr>
              <a:t>Phone number</a:t>
            </a:r>
          </a:p>
          <a:p>
            <a:pPr algn="ctr">
              <a:lnSpc>
                <a:spcPts val="3821"/>
              </a:lnSpc>
              <a:spcBef>
                <a:spcPct val="0"/>
              </a:spcBef>
            </a:pPr>
            <a:r>
              <a:rPr lang="en-US" sz="2729">
                <a:solidFill>
                  <a:srgbClr val="000000"/>
                </a:solidFill>
                <a:latin typeface="Canva Sans"/>
                <a:ea typeface="Canva Sans"/>
                <a:cs typeface="Canva Sans"/>
                <a:sym typeface="Canva Sans"/>
              </a:rPr>
              <a:t>Email address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308968"/>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Business address (if applicable) Additionally, live chat support enhances real-time communication, providing instant assistance and improving user satisfaction.</a:t>
            </a:r>
          </a:p>
          <a:p>
            <a:pPr algn="ctr">
              <a:lnSpc>
                <a:spcPts val="3821"/>
              </a:lnSpc>
              <a:spcBef>
                <a:spcPct val="0"/>
              </a:spcBef>
            </a:pPr>
            <a:r>
              <a:rPr lang="en-US" sz="2729">
                <a:solidFill>
                  <a:srgbClr val="000000"/>
                </a:solidFill>
                <a:latin typeface="Canva Sans"/>
                <a:ea typeface="Canva Sans"/>
                <a:cs typeface="Canva Sans"/>
                <a:sym typeface="Canva Sans"/>
              </a:rPr>
              <a:t>9. Customer Testimonials and Reviews</a:t>
            </a:r>
          </a:p>
          <a:p>
            <a:pPr algn="ctr">
              <a:lnSpc>
                <a:spcPts val="3821"/>
              </a:lnSpc>
              <a:spcBef>
                <a:spcPct val="0"/>
              </a:spcBef>
            </a:pPr>
            <a:r>
              <a:rPr lang="en-US" sz="2729">
                <a:solidFill>
                  <a:srgbClr val="000000"/>
                </a:solidFill>
                <a:latin typeface="Canva Sans"/>
                <a:ea typeface="Canva Sans"/>
                <a:cs typeface="Canva Sans"/>
                <a:sym typeface="Canva Sans"/>
              </a:rPr>
              <a:t>Social proof plays a significant role in influencing purchasing decisions. Featuring customer testimonials, case studies, and reviews builds credibility and trust. Authentic feedback from satisfied customers reassures potential clients about the quality of your products or services.</a:t>
            </a:r>
          </a:p>
          <a:p>
            <a:pPr algn="ctr">
              <a:lnSpc>
                <a:spcPts val="3821"/>
              </a:lnSpc>
              <a:spcBef>
                <a:spcPct val="0"/>
              </a:spcBef>
            </a:pPr>
            <a:r>
              <a:rPr lang="en-US" sz="2729">
                <a:solidFill>
                  <a:srgbClr val="000000"/>
                </a:solidFill>
                <a:latin typeface="Canva Sans"/>
                <a:ea typeface="Canva Sans"/>
                <a:cs typeface="Canva Sans"/>
                <a:sym typeface="Canva Sans"/>
              </a:rPr>
              <a:t>10. Integration with Social Media</a:t>
            </a:r>
          </a:p>
          <a:p>
            <a:pPr algn="ctr">
              <a:lnSpc>
                <a:spcPts val="3821"/>
              </a:lnSpc>
              <a:spcBef>
                <a:spcPct val="0"/>
              </a:spcBef>
            </a:pPr>
            <a:r>
              <a:rPr lang="en-US" sz="2729">
                <a:solidFill>
                  <a:srgbClr val="000000"/>
                </a:solidFill>
                <a:latin typeface="Canva Sans"/>
                <a:ea typeface="Canva Sans"/>
                <a:cs typeface="Canva Sans"/>
                <a:sym typeface="Canva Sans"/>
              </a:rPr>
              <a:t>A strong online presence extends beyond your website. Integrate social media buttons to encourage visitors to connect with your brand on platforms like Facebook, Instagram, LinkedIn, and Twitter. Embedding social media feeds or sharing options increases engagement and helps drive traffic to your website.</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6481081"/>
            <a:ext cx="18288000" cy="2369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A successful business website requires more than just an attractive design—it must be functional, user-friendly, and optimized for performance. By incorporating these 10 essential features, you can enhance user experience, improve search rankings, and increase conversions. Whether you're building a new website or optimizing an existing one, prioritizing these elements will set your business up for digital success.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40633" y="368333"/>
            <a:ext cx="14379363" cy="4261126"/>
          </a:xfrm>
          <a:custGeom>
            <a:avLst/>
            <a:gdLst/>
            <a:ahLst/>
            <a:cxnLst/>
            <a:rect r="r" b="b" t="t" l="l"/>
            <a:pathLst>
              <a:path h="4261126" w="14379363">
                <a:moveTo>
                  <a:pt x="0" y="0"/>
                </a:moveTo>
                <a:lnTo>
                  <a:pt x="14379363" y="0"/>
                </a:lnTo>
                <a:lnTo>
                  <a:pt x="14379363" y="4261126"/>
                </a:lnTo>
                <a:lnTo>
                  <a:pt x="0" y="4261126"/>
                </a:lnTo>
                <a:lnTo>
                  <a:pt x="0" y="0"/>
                </a:lnTo>
                <a:close/>
              </a:path>
            </a:pathLst>
          </a:custGeom>
          <a:blipFill>
            <a:blip r:embed="rId2"/>
            <a:stretch>
              <a:fillRect l="0" t="-42117" r="0" b="-98921"/>
            </a:stretch>
          </a:blipFill>
        </p:spPr>
      </p:sp>
      <p:sp>
        <p:nvSpPr>
          <p:cNvPr name="TextBox 3" id="3"/>
          <p:cNvSpPr txBox="true"/>
          <p:nvPr/>
        </p:nvSpPr>
        <p:spPr>
          <a:xfrm rot="0">
            <a:off x="126727" y="7203011"/>
            <a:ext cx="18034546"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Website Speed Optimization: Why It Matters and How to Improve Your Site’s Performance for Better Results</a:t>
            </a:r>
          </a:p>
          <a:p>
            <a:pPr algn="ctr">
              <a:lnSpc>
                <a:spcPts val="4373"/>
              </a:lnSpc>
              <a:spcBef>
                <a:spcPct val="0"/>
              </a:spcBef>
            </a:pPr>
            <a:r>
              <a:rPr lang="en-US" sz="2733">
                <a:solidFill>
                  <a:srgbClr val="000000"/>
                </a:solidFill>
                <a:latin typeface="Canva Sans"/>
                <a:ea typeface="Canva Sans"/>
                <a:cs typeface="Canva Sans"/>
                <a:sym typeface="Canva Sans"/>
              </a:rPr>
              <a:t>Introduction</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424873"/>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002057" y="6972533"/>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29292" t="0" r="-29292" b="0"/>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49269" y="361197"/>
            <a:ext cx="14347319" cy="4434249"/>
          </a:xfrm>
          <a:custGeom>
            <a:avLst/>
            <a:gdLst/>
            <a:ahLst/>
            <a:cxnLst/>
            <a:rect r="r" b="b" t="t" l="l"/>
            <a:pathLst>
              <a:path h="4434249" w="14347319">
                <a:moveTo>
                  <a:pt x="0" y="0"/>
                </a:moveTo>
                <a:lnTo>
                  <a:pt x="14347319" y="0"/>
                </a:lnTo>
                <a:lnTo>
                  <a:pt x="14347319" y="4434248"/>
                </a:lnTo>
                <a:lnTo>
                  <a:pt x="0" y="4434248"/>
                </a:lnTo>
                <a:lnTo>
                  <a:pt x="0" y="0"/>
                </a:lnTo>
                <a:close/>
              </a:path>
            </a:pathLst>
          </a:custGeom>
          <a:blipFill>
            <a:blip r:embed="rId2"/>
            <a:stretch>
              <a:fillRect l="0" t="-31909" r="0" b="-68102"/>
            </a:stretch>
          </a:blipFill>
        </p:spPr>
      </p:sp>
      <p:sp>
        <p:nvSpPr>
          <p:cNvPr name="TextBox 3" id="3"/>
          <p:cNvSpPr txBox="true"/>
          <p:nvPr/>
        </p:nvSpPr>
        <p:spPr>
          <a:xfrm rot="0">
            <a:off x="0" y="7195118"/>
            <a:ext cx="18288000" cy="16137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fast-paced digital world, website speed is a crucial factor that can make or break your online presence. A slow-loading website leads to poor user experience, higher bounce rates, and lost revenue opportunities. </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263176" y="302185"/>
            <a:ext cx="14287838" cy="3631439"/>
          </a:xfrm>
          <a:custGeom>
            <a:avLst/>
            <a:gdLst/>
            <a:ahLst/>
            <a:cxnLst/>
            <a:rect r="r" b="b" t="t" l="l"/>
            <a:pathLst>
              <a:path h="3631439" w="14287838">
                <a:moveTo>
                  <a:pt x="0" y="0"/>
                </a:moveTo>
                <a:lnTo>
                  <a:pt x="14287838" y="0"/>
                </a:lnTo>
                <a:lnTo>
                  <a:pt x="14287838" y="3631439"/>
                </a:lnTo>
                <a:lnTo>
                  <a:pt x="0" y="3631439"/>
                </a:lnTo>
                <a:lnTo>
                  <a:pt x="0" y="0"/>
                </a:lnTo>
                <a:close/>
              </a:path>
            </a:pathLst>
          </a:custGeom>
          <a:blipFill>
            <a:blip r:embed="rId2"/>
            <a:stretch>
              <a:fillRect l="0" t="-52752" r="0" b="-142589"/>
            </a:stretch>
          </a:blipFill>
        </p:spPr>
      </p:sp>
      <p:sp>
        <p:nvSpPr>
          <p:cNvPr name="TextBox 3" id="3"/>
          <p:cNvSpPr txBox="true"/>
          <p:nvPr/>
        </p:nvSpPr>
        <p:spPr>
          <a:xfrm rot="0">
            <a:off x="0" y="6879403"/>
            <a:ext cx="18288000" cy="21661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On the other hand, a fast and optimized website enhances user engagement, improves SEO rankings, and boosts conversions. In this article, we will explore why website speed matters and how you can optimize your site’s performance for better results.</a:t>
            </a:r>
          </a:p>
          <a:p>
            <a:pPr algn="ctr">
              <a:lnSpc>
                <a:spcPts val="4373"/>
              </a:lnSpc>
              <a:spcBef>
                <a:spcPct val="0"/>
              </a:spcBef>
            </a:pPr>
            <a:r>
              <a:rPr lang="en-US" sz="2733">
                <a:solidFill>
                  <a:srgbClr val="000000"/>
                </a:solidFill>
                <a:latin typeface="Canva Sans"/>
                <a:ea typeface="Canva Sans"/>
                <a:cs typeface="Canva Sans"/>
                <a:sym typeface="Canva Sans"/>
              </a:rPr>
              <a:t>Why Website Speed Matters</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298645" y="338985"/>
            <a:ext cx="13901186" cy="3584149"/>
          </a:xfrm>
          <a:custGeom>
            <a:avLst/>
            <a:gdLst/>
            <a:ahLst/>
            <a:cxnLst/>
            <a:rect r="r" b="b" t="t" l="l"/>
            <a:pathLst>
              <a:path h="3584149" w="13901186">
                <a:moveTo>
                  <a:pt x="0" y="0"/>
                </a:moveTo>
                <a:lnTo>
                  <a:pt x="13901186" y="0"/>
                </a:lnTo>
                <a:lnTo>
                  <a:pt x="13901186" y="3584148"/>
                </a:lnTo>
                <a:lnTo>
                  <a:pt x="0" y="3584148"/>
                </a:lnTo>
                <a:lnTo>
                  <a:pt x="0" y="0"/>
                </a:lnTo>
                <a:close/>
              </a:path>
            </a:pathLst>
          </a:custGeom>
          <a:blipFill>
            <a:blip r:embed="rId2"/>
            <a:stretch>
              <a:fillRect l="0" t="-52274" r="0" b="-105860"/>
            </a:stretch>
          </a:blipFill>
        </p:spPr>
      </p:sp>
      <p:sp>
        <p:nvSpPr>
          <p:cNvPr name="TextBox 3" id="3"/>
          <p:cNvSpPr txBox="true"/>
          <p:nvPr/>
        </p:nvSpPr>
        <p:spPr>
          <a:xfrm rot="0">
            <a:off x="0" y="6774165"/>
            <a:ext cx="18288000" cy="21661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Improves User Experience</a:t>
            </a:r>
          </a:p>
          <a:p>
            <a:pPr algn="ctr">
              <a:lnSpc>
                <a:spcPts val="4373"/>
              </a:lnSpc>
              <a:spcBef>
                <a:spcPct val="0"/>
              </a:spcBef>
            </a:pPr>
            <a:r>
              <a:rPr lang="en-US" sz="2733">
                <a:solidFill>
                  <a:srgbClr val="000000"/>
                </a:solidFill>
                <a:latin typeface="Canva Sans"/>
                <a:ea typeface="Canva Sans"/>
                <a:cs typeface="Canva Sans"/>
                <a:sym typeface="Canva Sans"/>
              </a:rPr>
              <a:t> Users demand fast-loading web pages for a seamless browsing experience. If your site takes more than a few seconds to load, users may abandon it and move to a competitor’s website. A fast-loading site ensures a seamless and satisfying experience for users.</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064522"/>
            <a:ext cx="18288000" cy="60333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Enhances SEO Rankings</a:t>
            </a:r>
          </a:p>
          <a:p>
            <a:pPr algn="ctr">
              <a:lnSpc>
                <a:spcPts val="4373"/>
              </a:lnSpc>
              <a:spcBef>
                <a:spcPct val="0"/>
              </a:spcBef>
            </a:pPr>
            <a:r>
              <a:rPr lang="en-US" sz="2733">
                <a:solidFill>
                  <a:srgbClr val="000000"/>
                </a:solidFill>
                <a:latin typeface="Canva Sans"/>
                <a:ea typeface="Canva Sans"/>
                <a:cs typeface="Canva Sans"/>
                <a:sym typeface="Canva Sans"/>
              </a:rPr>
              <a:t> Google and other search engines consider website speed a crucial ranking factor, impacting visibility and organic traffic. A slow website can negatively impact your search engine rankings, making it harder for potential customers to find you online.</a:t>
            </a:r>
          </a:p>
          <a:p>
            <a:pPr algn="ctr">
              <a:lnSpc>
                <a:spcPts val="4373"/>
              </a:lnSpc>
              <a:spcBef>
                <a:spcPct val="0"/>
              </a:spcBef>
            </a:pPr>
            <a:r>
              <a:rPr lang="en-US" sz="2733">
                <a:solidFill>
                  <a:srgbClr val="000000"/>
                </a:solidFill>
                <a:latin typeface="Canva Sans"/>
                <a:ea typeface="Canva Sans"/>
                <a:cs typeface="Canva Sans"/>
                <a:sym typeface="Canva Sans"/>
              </a:rPr>
              <a:t>Increases Conversion Rates</a:t>
            </a:r>
          </a:p>
          <a:p>
            <a:pPr algn="ctr">
              <a:lnSpc>
                <a:spcPts val="4373"/>
              </a:lnSpc>
              <a:spcBef>
                <a:spcPct val="0"/>
              </a:spcBef>
            </a:pPr>
            <a:r>
              <a:rPr lang="en-US" sz="2733">
                <a:solidFill>
                  <a:srgbClr val="000000"/>
                </a:solidFill>
                <a:latin typeface="Canva Sans"/>
                <a:ea typeface="Canva Sans"/>
                <a:cs typeface="Canva Sans"/>
                <a:sym typeface="Canva Sans"/>
              </a:rPr>
              <a:t> Websites with faster load times experience higher conversion rates, as users are more likely to engage and complete transactions. Research indicates that even a one-second delay in page load time can lead to a considerable drop in conversion rates, negatively impacting sales and user engagement. Optimizing your website speed can directly impact your sales and revenue.</a:t>
            </a:r>
          </a:p>
          <a:p>
            <a:pPr algn="ctr">
              <a:lnSpc>
                <a:spcPts val="4373"/>
              </a:lnSpc>
              <a:spcBef>
                <a:spcPct val="0"/>
              </a:spcBef>
            </a:pPr>
            <a:r>
              <a:rPr lang="en-US" sz="2733">
                <a:solidFill>
                  <a:srgbClr val="000000"/>
                </a:solidFill>
                <a:latin typeface="Canva Sans"/>
                <a:ea typeface="Canva Sans"/>
                <a:cs typeface="Canva Sans"/>
                <a:sym typeface="Canva Sans"/>
              </a:rPr>
              <a:t>Reduces Bounce Rate</a:t>
            </a:r>
          </a:p>
          <a:p>
            <a:pPr algn="ctr">
              <a:lnSpc>
                <a:spcPts val="4373"/>
              </a:lnSpc>
              <a:spcBef>
                <a:spcPct val="0"/>
              </a:spcBef>
            </a:pPr>
            <a:r>
              <a:rPr lang="en-US" sz="2733">
                <a:solidFill>
                  <a:srgbClr val="000000"/>
                </a:solidFill>
                <a:latin typeface="Canva Sans"/>
                <a:ea typeface="Canva Sans"/>
                <a:cs typeface="Canva Sans"/>
                <a:sym typeface="Canva Sans"/>
              </a:rPr>
              <a:t> A slow website increases the likelihood of visitors leaving your site without interacting with it.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801189"/>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High bounce rates signal to search engines that your website may not be providing value, which can hurt your rankings.</a:t>
            </a:r>
          </a:p>
          <a:p>
            <a:pPr algn="ctr">
              <a:lnSpc>
                <a:spcPts val="4373"/>
              </a:lnSpc>
              <a:spcBef>
                <a:spcPct val="0"/>
              </a:spcBef>
            </a:pPr>
            <a:r>
              <a:rPr lang="en-US" sz="2733">
                <a:solidFill>
                  <a:srgbClr val="000000"/>
                </a:solidFill>
                <a:latin typeface="Canva Sans"/>
                <a:ea typeface="Canva Sans"/>
                <a:cs typeface="Canva Sans"/>
                <a:sym typeface="Canva Sans"/>
              </a:rPr>
              <a:t>Enhances Mobile Experience</a:t>
            </a:r>
          </a:p>
          <a:p>
            <a:pPr algn="ctr">
              <a:lnSpc>
                <a:spcPts val="4373"/>
              </a:lnSpc>
              <a:spcBef>
                <a:spcPct val="0"/>
              </a:spcBef>
            </a:pPr>
            <a:r>
              <a:rPr lang="en-US" sz="2733">
                <a:solidFill>
                  <a:srgbClr val="000000"/>
                </a:solidFill>
                <a:latin typeface="Canva Sans"/>
                <a:ea typeface="Canva Sans"/>
                <a:cs typeface="Canva Sans"/>
                <a:sym typeface="Canva Sans"/>
              </a:rPr>
              <a:t> With the rise in mobile usage, speed optimization is even more critical. Mobile users expect fast-loading pages, and Google’s mobile-first indexing considers speed as a ranking factor for mobile search results.</a:t>
            </a:r>
          </a:p>
          <a:p>
            <a:pPr algn="ctr">
              <a:lnSpc>
                <a:spcPts val="4373"/>
              </a:lnSpc>
              <a:spcBef>
                <a:spcPct val="0"/>
              </a:spcBef>
            </a:pPr>
            <a:r>
              <a:rPr lang="en-US" sz="2733">
                <a:solidFill>
                  <a:srgbClr val="000000"/>
                </a:solidFill>
                <a:latin typeface="Canva Sans"/>
                <a:ea typeface="Canva Sans"/>
                <a:cs typeface="Canva Sans"/>
                <a:sym typeface="Canva Sans"/>
              </a:rPr>
              <a:t>How to Improve Your Website’s Performance</a:t>
            </a:r>
          </a:p>
          <a:p>
            <a:pPr algn="ctr">
              <a:lnSpc>
                <a:spcPts val="4373"/>
              </a:lnSpc>
              <a:spcBef>
                <a:spcPct val="0"/>
              </a:spcBef>
            </a:pPr>
            <a:r>
              <a:rPr lang="en-US" sz="2733">
                <a:solidFill>
                  <a:srgbClr val="000000"/>
                </a:solidFill>
                <a:latin typeface="Canva Sans"/>
                <a:ea typeface="Canva Sans"/>
                <a:cs typeface="Canva Sans"/>
                <a:sym typeface="Canva Sans"/>
              </a:rPr>
              <a:t>1. Optimize Images</a:t>
            </a:r>
          </a:p>
          <a:p>
            <a:pPr algn="ctr">
              <a:lnSpc>
                <a:spcPts val="4373"/>
              </a:lnSpc>
              <a:spcBef>
                <a:spcPct val="0"/>
              </a:spcBef>
            </a:pPr>
            <a:r>
              <a:rPr lang="en-US" sz="2733">
                <a:solidFill>
                  <a:srgbClr val="000000"/>
                </a:solidFill>
                <a:latin typeface="Canva Sans"/>
                <a:ea typeface="Canva Sans"/>
                <a:cs typeface="Canva Sans"/>
                <a:sym typeface="Canva Sans"/>
              </a:rPr>
              <a:t>Optimize image sizes using compression tools like TinyPNG or ImageOptim to reduce load time without sacrificing quality.</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827498"/>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Use the appropriate file formats such as WebP for modern browsers.</a:t>
            </a:r>
          </a:p>
          <a:p>
            <a:pPr algn="ctr">
              <a:lnSpc>
                <a:spcPts val="4373"/>
              </a:lnSpc>
              <a:spcBef>
                <a:spcPct val="0"/>
              </a:spcBef>
            </a:pPr>
            <a:r>
              <a:rPr lang="en-US" sz="2733">
                <a:solidFill>
                  <a:srgbClr val="000000"/>
                </a:solidFill>
                <a:latin typeface="Canva Sans"/>
                <a:ea typeface="Canva Sans"/>
                <a:cs typeface="Canva Sans"/>
                <a:sym typeface="Canva Sans"/>
              </a:rPr>
              <a:t>Implement lazy loading to load images only when they appear on the user’s screen.</a:t>
            </a:r>
          </a:p>
          <a:p>
            <a:pPr algn="ctr">
              <a:lnSpc>
                <a:spcPts val="4373"/>
              </a:lnSpc>
              <a:spcBef>
                <a:spcPct val="0"/>
              </a:spcBef>
            </a:pPr>
            <a:r>
              <a:rPr lang="en-US" sz="2733">
                <a:solidFill>
                  <a:srgbClr val="000000"/>
                </a:solidFill>
                <a:latin typeface="Canva Sans"/>
                <a:ea typeface="Canva Sans"/>
                <a:cs typeface="Canva Sans"/>
                <a:sym typeface="Canva Sans"/>
              </a:rPr>
              <a:t>2. Enable Browser Caching</a:t>
            </a:r>
          </a:p>
          <a:p>
            <a:pPr algn="ctr">
              <a:lnSpc>
                <a:spcPts val="4373"/>
              </a:lnSpc>
              <a:spcBef>
                <a:spcPct val="0"/>
              </a:spcBef>
            </a:pPr>
            <a:r>
              <a:rPr lang="en-US" sz="2733">
                <a:solidFill>
                  <a:srgbClr val="000000"/>
                </a:solidFill>
                <a:latin typeface="Canva Sans"/>
                <a:ea typeface="Canva Sans"/>
                <a:cs typeface="Canva Sans"/>
                <a:sym typeface="Canva Sans"/>
              </a:rPr>
              <a:t>Store static files in the user’s browser to reduce load times for returning visitors.</a:t>
            </a:r>
          </a:p>
          <a:p>
            <a:pPr algn="ctr">
              <a:lnSpc>
                <a:spcPts val="4373"/>
              </a:lnSpc>
              <a:spcBef>
                <a:spcPct val="0"/>
              </a:spcBef>
            </a:pPr>
            <a:r>
              <a:rPr lang="en-US" sz="2733">
                <a:solidFill>
                  <a:srgbClr val="000000"/>
                </a:solidFill>
                <a:latin typeface="Canva Sans"/>
                <a:ea typeface="Canva Sans"/>
                <a:cs typeface="Canva Sans"/>
                <a:sym typeface="Canva Sans"/>
              </a:rPr>
              <a:t>Use tools like WP Rocket or W3 Total Cache for WordPress websites.</a:t>
            </a:r>
          </a:p>
          <a:p>
            <a:pPr algn="ctr">
              <a:lnSpc>
                <a:spcPts val="4373"/>
              </a:lnSpc>
              <a:spcBef>
                <a:spcPct val="0"/>
              </a:spcBef>
            </a:pPr>
            <a:r>
              <a:rPr lang="en-US" sz="2733">
                <a:solidFill>
                  <a:srgbClr val="000000"/>
                </a:solidFill>
                <a:latin typeface="Canva Sans"/>
                <a:ea typeface="Canva Sans"/>
                <a:cs typeface="Canva Sans"/>
                <a:sym typeface="Canva Sans"/>
              </a:rPr>
              <a:t>3. Minimize HTTP Requests</a:t>
            </a:r>
          </a:p>
          <a:p>
            <a:pPr algn="ctr">
              <a:lnSpc>
                <a:spcPts val="4373"/>
              </a:lnSpc>
              <a:spcBef>
                <a:spcPct val="0"/>
              </a:spcBef>
            </a:pPr>
            <a:r>
              <a:rPr lang="en-US" sz="2733">
                <a:solidFill>
                  <a:srgbClr val="000000"/>
                </a:solidFill>
                <a:latin typeface="Canva Sans"/>
                <a:ea typeface="Canva Sans"/>
                <a:cs typeface="Canva Sans"/>
                <a:sym typeface="Canva Sans"/>
              </a:rPr>
              <a:t>Minimize the number of scripts, images, and stylesheets on a page to decrease load time and enhance performance.</a:t>
            </a:r>
          </a:p>
          <a:p>
            <a:pPr algn="ctr">
              <a:lnSpc>
                <a:spcPts val="4373"/>
              </a:lnSpc>
              <a:spcBef>
                <a:spcPct val="0"/>
              </a:spcBef>
            </a:pPr>
            <a:r>
              <a:rPr lang="en-US" sz="2733">
                <a:solidFill>
                  <a:srgbClr val="000000"/>
                </a:solidFill>
                <a:latin typeface="Canva Sans"/>
                <a:ea typeface="Canva Sans"/>
                <a:cs typeface="Canva Sans"/>
                <a:sym typeface="Canva Sans"/>
              </a:rPr>
              <a:t>Merge CSS and JavaScript files where possible to minimize HTTP requests and enhance page load speed.</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248451"/>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4. Use a Content Delivery Network (CDN)</a:t>
            </a:r>
          </a:p>
          <a:p>
            <a:pPr algn="ctr">
              <a:lnSpc>
                <a:spcPts val="4373"/>
              </a:lnSpc>
              <a:spcBef>
                <a:spcPct val="0"/>
              </a:spcBef>
            </a:pPr>
            <a:r>
              <a:rPr lang="en-US" sz="2733">
                <a:solidFill>
                  <a:srgbClr val="000000"/>
                </a:solidFill>
                <a:latin typeface="Canva Sans"/>
                <a:ea typeface="Canva Sans"/>
                <a:cs typeface="Canva Sans"/>
                <a:sym typeface="Canva Sans"/>
              </a:rPr>
              <a:t>Leverage a global network of servers to distribute your website’s content, ensuring faster load times and improved accessibility for users worldwide.</a:t>
            </a:r>
          </a:p>
          <a:p>
            <a:pPr algn="ctr">
              <a:lnSpc>
                <a:spcPts val="4373"/>
              </a:lnSpc>
              <a:spcBef>
                <a:spcPct val="0"/>
              </a:spcBef>
            </a:pPr>
            <a:r>
              <a:rPr lang="en-US" sz="2733">
                <a:solidFill>
                  <a:srgbClr val="000000"/>
                </a:solidFill>
                <a:latin typeface="Canva Sans"/>
                <a:ea typeface="Canva Sans"/>
                <a:cs typeface="Canva Sans"/>
                <a:sym typeface="Canva Sans"/>
              </a:rPr>
              <a:t>CDNs like Cloudflare, Akamai, or Amazon CloudFront can significantly improve load times for global users.</a:t>
            </a:r>
          </a:p>
          <a:p>
            <a:pPr algn="ctr">
              <a:lnSpc>
                <a:spcPts val="4373"/>
              </a:lnSpc>
              <a:spcBef>
                <a:spcPct val="0"/>
              </a:spcBef>
            </a:pPr>
            <a:r>
              <a:rPr lang="en-US" sz="2733">
                <a:solidFill>
                  <a:srgbClr val="000000"/>
                </a:solidFill>
                <a:latin typeface="Canva Sans"/>
                <a:ea typeface="Canva Sans"/>
                <a:cs typeface="Canva Sans"/>
                <a:sym typeface="Canva Sans"/>
              </a:rPr>
              <a:t>5. Optimize Code and Scripts</a:t>
            </a:r>
          </a:p>
          <a:p>
            <a:pPr algn="ctr">
              <a:lnSpc>
                <a:spcPts val="4373"/>
              </a:lnSpc>
              <a:spcBef>
                <a:spcPct val="0"/>
              </a:spcBef>
            </a:pPr>
            <a:r>
              <a:rPr lang="en-US" sz="2733">
                <a:solidFill>
                  <a:srgbClr val="000000"/>
                </a:solidFill>
                <a:latin typeface="Canva Sans"/>
                <a:ea typeface="Canva Sans"/>
                <a:cs typeface="Canva Sans"/>
                <a:sym typeface="Canva Sans"/>
              </a:rPr>
              <a:t>Compress and minify CSS, JavaScript, and HTML to eliminate redundant characters, spaces, and comments, thereby reducing file sizes and improving load times.</a:t>
            </a:r>
          </a:p>
          <a:p>
            <a:pPr algn="ctr">
              <a:lnSpc>
                <a:spcPts val="4373"/>
              </a:lnSpc>
              <a:spcBef>
                <a:spcPct val="0"/>
              </a:spcBef>
            </a:pPr>
            <a:r>
              <a:rPr lang="en-US" sz="2733">
                <a:solidFill>
                  <a:srgbClr val="000000"/>
                </a:solidFill>
                <a:latin typeface="Canva Sans"/>
                <a:ea typeface="Canva Sans"/>
                <a:cs typeface="Canva Sans"/>
                <a:sym typeface="Canva Sans"/>
              </a:rPr>
              <a:t>Defer JavaScript loading so that scripts don’t block the rendering of your page.</a:t>
            </a:r>
          </a:p>
          <a:p>
            <a:pPr algn="ctr">
              <a:lnSpc>
                <a:spcPts val="4373"/>
              </a:lnSpc>
              <a:spcBef>
                <a:spcPct val="0"/>
              </a:spcBef>
            </a:pPr>
            <a:r>
              <a:rPr lang="en-US" sz="2733">
                <a:solidFill>
                  <a:srgbClr val="000000"/>
                </a:solidFill>
                <a:latin typeface="Canva Sans"/>
                <a:ea typeface="Canva Sans"/>
                <a:cs typeface="Canva Sans"/>
                <a:sym typeface="Canva Sans"/>
              </a:rPr>
              <a:t>6. Upgrade Hosting Services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DAGjADKUL4M</dc:identifier>
  <dcterms:modified xsi:type="dcterms:W3CDTF">2011-08-01T06:04:30Z</dcterms:modified>
  <cp:revision>1</cp:revision>
  <dc:title>Website Speed Optimization: Why It Matters and How to Improve Your Site’s Performance for Better Results</dc:title>
</cp:coreProperties>
</file>