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5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7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4048" y="384048"/>
            <a:ext cx="11411712" cy="5989320"/>
          </a:xfrm>
          <a:prstGeom prst="roundRect">
            <a:avLst/>
          </a:prstGeom>
          <a:solidFill>
            <a:srgbClr val="FFFFFF"/>
          </a:solidFill>
          <a:ln>
            <a:solidFill>
              <a:srgbClr val="E1EC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Geo Point Surveyors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713232"/>
            <a:ext cx="1180592" cy="1180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7240" y="1828800"/>
            <a:ext cx="106070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400" b="1">
                <a:solidFill>
                  <a:srgbClr val="0F2B4B"/>
                </a:solidFill>
                <a:latin typeface="Aptos"/>
              </a:rPr>
              <a:t>LEASE PLAN SURVEY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633472"/>
            <a:ext cx="1014984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 dirty="0">
                <a:solidFill>
                  <a:srgbClr val="0068B4"/>
                </a:solidFill>
                <a:latin typeface="Aptos"/>
              </a:rPr>
              <a:t>Clear lease boundaries. Better property decisions.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364992"/>
            <a:ext cx="996696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55626E"/>
                </a:solidFill>
                <a:latin typeface="Aptos"/>
              </a:rPr>
              <a:t>An informational guide to how measured lease plans help document leased areas, support space planning and improve communication between property stakeholders.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8458200" y="3886200"/>
            <a:ext cx="2148840" cy="1325880"/>
          </a:xfrm>
          <a:prstGeom prst="rect">
            <a:avLst/>
          </a:prstGeom>
          <a:noFill/>
          <a:ln w="25400">
            <a:solidFill>
              <a:srgbClr val="35A9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464040" y="4434840"/>
            <a:ext cx="1417320" cy="1005840"/>
          </a:xfrm>
          <a:prstGeom prst="rect">
            <a:avLst/>
          </a:prstGeom>
          <a:noFill/>
          <a:ln w="25400">
            <a:solidFill>
              <a:srgbClr val="35A9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726679" y="4709160"/>
            <a:ext cx="1280160" cy="777240"/>
          </a:xfrm>
          <a:prstGeom prst="rect">
            <a:avLst/>
          </a:prstGeom>
          <a:noFill/>
          <a:ln w="25400">
            <a:solidFill>
              <a:srgbClr val="35A9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5394960"/>
            <a:ext cx="6400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>
                <a:solidFill>
                  <a:srgbClr val="0F2B4B"/>
                </a:solidFill>
                <a:latin typeface="Aptos"/>
              </a:rPr>
              <a:t>GEO POINT SURVEYORS  |  LAND &amp; ENGINEERING SURVEYORS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833872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1">
                <a:solidFill>
                  <a:srgbClr val="0068B4"/>
                </a:solidFill>
                <a:latin typeface="Aptos"/>
              </a:rPr>
              <a:t>www.geopointsurveyors.com.au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92840" y="6473952"/>
            <a:ext cx="50292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55626E"/>
                </a:solidFill>
                <a:latin typeface="Aptos"/>
              </a:rPr>
              <a:t>1/4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Geo Point Surveyors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56032"/>
            <a:ext cx="1214120" cy="1214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384048"/>
            <a:ext cx="32461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1">
                <a:solidFill>
                  <a:srgbClr val="0068B4"/>
                </a:solidFill>
                <a:latin typeface="Aptos"/>
              </a:rPr>
              <a:t>LEASE PLAN BASICS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50292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55626E"/>
                </a:solidFill>
                <a:latin typeface="Aptos"/>
              </a:rPr>
              <a:t>2/4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09728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 dirty="0">
                <a:solidFill>
                  <a:srgbClr val="0F2B4B"/>
                </a:solidFill>
                <a:latin typeface="Aptos"/>
              </a:rPr>
              <a:t>What is a Lease Plan Survey?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828800"/>
            <a:ext cx="1088136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55626E"/>
                </a:solidFill>
                <a:latin typeface="Aptos"/>
              </a:rPr>
              <a:t>A lease plan is a measured drawing that illustrates the area being leased within a building or site. The exact detail depends on the property, lease purpose and the requirements of the parties involved.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" y="2743200"/>
            <a:ext cx="3520440" cy="2331720"/>
          </a:xfrm>
          <a:prstGeom prst="roundRect">
            <a:avLst/>
          </a:prstGeom>
          <a:solidFill>
            <a:srgbClr val="EFF7FC"/>
          </a:solidFill>
          <a:ln>
            <a:solidFill>
              <a:srgbClr val="DA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" y="2852928"/>
            <a:ext cx="64008" cy="2112263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907792"/>
            <a:ext cx="31363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0F2B4B"/>
                </a:solidFill>
                <a:latin typeface="Aptos"/>
              </a:rPr>
              <a:t>Measured lease area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364992"/>
            <a:ext cx="3136392" cy="161848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Shows the extent and layout of the space intended to be occupied, using clear dimensions and boundaries.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520440" cy="2331720"/>
          </a:xfrm>
          <a:prstGeom prst="roundRect">
            <a:avLst/>
          </a:prstGeom>
          <a:solidFill>
            <a:srgbClr val="EFF7FC"/>
          </a:solidFill>
          <a:ln>
            <a:solidFill>
              <a:srgbClr val="DA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2852928"/>
            <a:ext cx="64008" cy="2112263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2907792"/>
            <a:ext cx="31363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0F2B4B"/>
                </a:solidFill>
                <a:latin typeface="Aptos"/>
              </a:rPr>
              <a:t>Access &amp; shared areas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3364992"/>
            <a:ext cx="3136392" cy="161848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Where relevant, helps distinguish leased space from corridors, entries or other common areas.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65008" y="2743200"/>
            <a:ext cx="3520440" cy="2331720"/>
          </a:xfrm>
          <a:prstGeom prst="roundRect">
            <a:avLst/>
          </a:prstGeom>
          <a:solidFill>
            <a:srgbClr val="EFF7FC"/>
          </a:solidFill>
          <a:ln>
            <a:solidFill>
              <a:srgbClr val="DA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65008" y="2852928"/>
            <a:ext cx="64008" cy="2112263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66176" y="2907792"/>
            <a:ext cx="313639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0F2B4B"/>
                </a:solidFill>
                <a:latin typeface="Aptos"/>
              </a:rPr>
              <a:t>Supporting details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66176" y="3364992"/>
            <a:ext cx="3136392" cy="161848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May include floor outlines, labels, measurements and reference information suited to the project brief.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55778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0">
                <a:solidFill>
                  <a:srgbClr val="55626E"/>
                </a:solidFill>
                <a:latin typeface="Aptos"/>
              </a:rPr>
              <a:t>Note: lease plan conventions and measurement standards can vary by jurisdiction and intended use.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Geo Point Surveyors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56032"/>
            <a:ext cx="1251065" cy="12510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384048"/>
            <a:ext cx="32461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1">
                <a:solidFill>
                  <a:srgbClr val="0068B4"/>
                </a:solidFill>
                <a:latin typeface="Aptos"/>
              </a:rPr>
              <a:t>USE CASES &amp; 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50292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55626E"/>
                </a:solidFill>
                <a:latin typeface="Aptos"/>
              </a:rPr>
              <a:t>3/4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09728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>
                <a:solidFill>
                  <a:srgbClr val="0F2B4B"/>
                </a:solidFill>
                <a:latin typeface="Aptos"/>
              </a:rPr>
              <a:t>When can a Lease Plan Survey help?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828800"/>
            <a:ext cx="1088136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>
                <a:solidFill>
                  <a:srgbClr val="55626E"/>
                </a:solidFill>
                <a:latin typeface="Aptos"/>
              </a:rPr>
              <a:t>Accurate plans give property stakeholders a shared visual reference for understanding the leased space.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" y="2651760"/>
            <a:ext cx="5303520" cy="2606040"/>
          </a:xfrm>
          <a:prstGeom prst="roundRect">
            <a:avLst/>
          </a:prstGeom>
          <a:solidFill>
            <a:srgbClr val="EFF7FC"/>
          </a:solidFill>
          <a:ln>
            <a:solidFill>
              <a:srgbClr val="DA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" y="2761488"/>
            <a:ext cx="64008" cy="2386584"/>
          </a:xfrm>
          <a:prstGeom prst="rect">
            <a:avLst/>
          </a:prstGeom>
          <a:solidFill>
            <a:srgbClr val="35A9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816352"/>
            <a:ext cx="49194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>
                <a:solidFill>
                  <a:srgbClr val="0F2B4B"/>
                </a:solidFill>
                <a:latin typeface="Aptos"/>
              </a:rPr>
              <a:t>Common use cases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273552"/>
            <a:ext cx="4919472" cy="1892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55626E"/>
                </a:solidFill>
                <a:latin typeface="Aptos"/>
              </a:rPr>
              <a:t>• Commercial office or retail leasing
• Documenting a tenancy area
• Reviewing fit-out or space requirements
• Communicating boundaries to tenants, owners and property managers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2651760"/>
            <a:ext cx="5303520" cy="2606040"/>
          </a:xfrm>
          <a:prstGeom prst="roundRect">
            <a:avLst/>
          </a:prstGeom>
          <a:solidFill>
            <a:srgbClr val="EFF7FC"/>
          </a:solidFill>
          <a:ln>
            <a:solidFill>
              <a:srgbClr val="DA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2" y="2761488"/>
            <a:ext cx="64008" cy="2386584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0" y="2816352"/>
            <a:ext cx="49194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>
                <a:solidFill>
                  <a:srgbClr val="0F2B4B"/>
                </a:solidFill>
                <a:latin typeface="Aptos"/>
              </a:rPr>
              <a:t>Practical benefits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273552"/>
            <a:ext cx="4919472" cy="1892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55626E"/>
                </a:solidFill>
                <a:latin typeface="Aptos"/>
              </a:rPr>
              <a:t>• Clearer understanding of the leased footprint
• Easier communication between stakeholders
• Useful reference for space planning
• Better-informed discussions about lease documentation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5650992"/>
            <a:ext cx="10881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A surveyor can confirm the appropriate scope, measurement basis and plan format for your specific project.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7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Geo Point Surveyors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56032"/>
            <a:ext cx="1075575" cy="1075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384048"/>
            <a:ext cx="32461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1">
                <a:solidFill>
                  <a:srgbClr val="0068B4"/>
                </a:solidFill>
                <a:latin typeface="Aptos"/>
              </a:rPr>
              <a:t>PLANNING YOUR SURVEY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50292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900" b="0">
                <a:solidFill>
                  <a:srgbClr val="55626E"/>
                </a:solidFill>
                <a:latin typeface="Aptos"/>
              </a:rPr>
              <a:t>4/4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34440"/>
            <a:ext cx="109728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700" b="1">
                <a:solidFill>
                  <a:srgbClr val="0F2B4B"/>
                </a:solidFill>
                <a:latin typeface="Aptos"/>
              </a:rPr>
              <a:t>A simple path from site to plan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2148840"/>
            <a:ext cx="566928" cy="566928"/>
          </a:xfrm>
          <a:prstGeom prst="ellipse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2267712"/>
            <a:ext cx="566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880360"/>
            <a:ext cx="251460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0F2B4B"/>
                </a:solidFill>
                <a:latin typeface="Aptos"/>
              </a:rPr>
              <a:t>Discuss the scope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01568"/>
            <a:ext cx="2487168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Explain the property type, intended use and any required plan format.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53312" y="2395728"/>
            <a:ext cx="1965960" cy="32004"/>
          </a:xfrm>
          <a:prstGeom prst="rect">
            <a:avLst/>
          </a:prstGeom>
          <a:solidFill>
            <a:srgbClr val="B2D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520439" y="2148840"/>
            <a:ext cx="566928" cy="566928"/>
          </a:xfrm>
          <a:prstGeom prst="ellipse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20439" y="2267712"/>
            <a:ext cx="566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39" y="2880360"/>
            <a:ext cx="251460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0F2B4B"/>
                </a:solidFill>
                <a:latin typeface="Aptos"/>
              </a:rPr>
              <a:t>Measure the space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39" y="3401568"/>
            <a:ext cx="2487168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A surveyor gathers relevant site measurements and checks available information.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33672" y="2395728"/>
            <a:ext cx="1965960" cy="32004"/>
          </a:xfrm>
          <a:prstGeom prst="rect">
            <a:avLst/>
          </a:prstGeom>
          <a:solidFill>
            <a:srgbClr val="B2D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400800" y="2148840"/>
            <a:ext cx="566928" cy="566928"/>
          </a:xfrm>
          <a:prstGeom prst="ellipse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2267712"/>
            <a:ext cx="566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2880360"/>
            <a:ext cx="251460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0F2B4B"/>
                </a:solidFill>
                <a:latin typeface="Aptos"/>
              </a:rPr>
              <a:t>Prepare the plan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3401568"/>
            <a:ext cx="2487168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Measurements are organised into a clear drawing with suitable labels and dimensions.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14032" y="2395728"/>
            <a:ext cx="1965960" cy="32004"/>
          </a:xfrm>
          <a:prstGeom prst="rect">
            <a:avLst/>
          </a:prstGeom>
          <a:solidFill>
            <a:srgbClr val="B2D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281159" y="2148840"/>
            <a:ext cx="566928" cy="566928"/>
          </a:xfrm>
          <a:prstGeom prst="ellipse">
            <a:avLst/>
          </a:prstGeom>
          <a:solidFill>
            <a:srgbClr val="006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81159" y="2267712"/>
            <a:ext cx="566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81159" y="2880360"/>
            <a:ext cx="251460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>
                <a:solidFill>
                  <a:srgbClr val="0F2B4B"/>
                </a:solidFill>
                <a:latin typeface="Aptos"/>
              </a:rPr>
              <a:t>Review the deliverable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81159" y="3401568"/>
            <a:ext cx="2487168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5626E"/>
                </a:solidFill>
                <a:latin typeface="Aptos"/>
              </a:rPr>
              <a:t>Confirm the plan meets the agreed purpose before using it in lease discussions.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983480"/>
            <a:ext cx="10927080" cy="1005840"/>
          </a:xfrm>
          <a:prstGeom prst="roundRect">
            <a:avLst/>
          </a:prstGeom>
          <a:solidFill>
            <a:srgbClr val="0F2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4400" y="5148072"/>
            <a:ext cx="71323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Need surveying support in Sydney?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532120"/>
            <a:ext cx="71323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0">
                <a:solidFill>
                  <a:srgbClr val="DCEBF5"/>
                </a:solidFill>
                <a:latin typeface="Aptos"/>
              </a:rPr>
              <a:t>Geo Point Surveyors • Land &amp; Engineering Surveyors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5230368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Aptos"/>
              </a:rPr>
              <a:t>www.geopointsurveyors.com.au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0" y="5577840"/>
            <a:ext cx="29260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100" b="0">
                <a:solidFill>
                  <a:srgbClr val="DCEBF5"/>
                </a:solidFill>
                <a:latin typeface="Aptos"/>
              </a:rPr>
              <a:t>Call: 0455 255 636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331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account</cp:lastModifiedBy>
  <cp:revision>2</cp:revision>
  <dcterms:created xsi:type="dcterms:W3CDTF">2013-01-27T09:14:16Z</dcterms:created>
  <dcterms:modified xsi:type="dcterms:W3CDTF">2026-10-12T07:02:23Z</dcterms:modified>
  <cp:category/>
</cp:coreProperties>
</file>