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4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Calibri (MS) Bold" charset="1" panose="020F0702030404030204"/>
      <p:regular r:id="rId17"/>
    </p:embeddedFont>
    <p:embeddedFont>
      <p:font typeface="Calibri (MS) Italics" charset="1" panose="020F05020202040A0204"/>
      <p:regular r:id="rId18"/>
    </p:embeddedFont>
    <p:embeddedFont>
      <p:font typeface="Calibri (MS)" charset="1" panose="020F0502020204030204"/>
      <p:regular r:id="rId20"/>
    </p:embeddedFont>
    <p:embeddedFont>
      <p:font typeface="Calibri (MS) Bold Italics" charset="1" panose="020F07020304040A0204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notesMasters/notesMaster1.xml" Type="http://schemas.openxmlformats.org/officeDocument/2006/relationships/notesMaster"/><Relationship Id="rId15" Target="theme/theme2.xml" Type="http://schemas.openxmlformats.org/officeDocument/2006/relationships/theme"/><Relationship Id="rId16" Target="notesSlides/notesSlide1.xml" Type="http://schemas.openxmlformats.org/officeDocument/2006/relationships/notes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notesSlides/notesSlide2.xml" Type="http://schemas.openxmlformats.org/officeDocument/2006/relationships/notes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notesSlides/notesSlide3.xml" Type="http://schemas.openxmlformats.org/officeDocument/2006/relationships/notesSlide"/><Relationship Id="rId22" Target="notesSlides/notesSlide4.xml" Type="http://schemas.openxmlformats.org/officeDocument/2006/relationships/notesSlide"/><Relationship Id="rId23" Target="notesSlides/notesSlide5.xml" Type="http://schemas.openxmlformats.org/officeDocument/2006/relationships/notesSlide"/><Relationship Id="rId24" Target="notesSlides/notesSlide6.xml" Type="http://schemas.openxmlformats.org/officeDocument/2006/relationships/notesSlide"/><Relationship Id="rId25" Target="fonts/font25.fntdata" Type="http://schemas.openxmlformats.org/officeDocument/2006/relationships/font"/><Relationship Id="rId26" Target="notesSlides/notesSlide7.xml" Type="http://schemas.openxmlformats.org/officeDocument/2006/relationships/notesSlide"/><Relationship Id="rId27" Target="notesSlides/notesSlide8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https://marfioneguitars.com/product-category/instruments-for-sale/concert-classical-guitars/kremona-concert-classic-guitar/" TargetMode="External" Type="http://schemas.openxmlformats.org/officeDocument/2006/relationships/hyperlink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3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4.jpe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../media/image6.jpe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7.jpe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../media/image8.jpeg" Type="http://schemas.openxmlformats.org/officeDocument/2006/relationships/image"/><Relationship Id="rId5" Target="../media/image5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2" Target="../notesSlides/notesSlide7.xml" Type="http://schemas.openxmlformats.org/officeDocument/2006/relationships/notesSlide"/><Relationship Id="rId3" Target="../media/image1.png" Type="http://schemas.openxmlformats.org/officeDocument/2006/relationships/image"/><Relationship Id="rId4" Target="../media/image9.png" Type="http://schemas.openxmlformats.org/officeDocument/2006/relationships/image"/><Relationship Id="rId5" Target="../media/image5.jpe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Relationship Id="rId4" Target="../media/image15.png" Type="http://schemas.openxmlformats.org/officeDocument/2006/relationships/image"/><Relationship Id="rId5" Target="../media/image5.jpeg" Type="http://schemas.openxmlformats.org/officeDocument/2006/relationships/image"/><Relationship Id="rId6" Target="https://marfioneguitars.com/" TargetMode="External" Type="http://schemas.openxmlformats.org/officeDocument/2006/relationships/hyperlink"/><Relationship Id="rId7" Target="../media/image16.png" Type="http://schemas.openxmlformats.org/officeDocument/2006/relationships/image"/><Relationship Id="rId8" Target="../media/image17.png" Type="http://schemas.openxmlformats.org/officeDocument/2006/relationships/image"/><Relationship Id="rId9" Target="../media/image1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C19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457200"/>
            <a:ext cx="2743200" cy="1335024"/>
            <a:chOff x="0" y="0"/>
            <a:chExt cx="3657600" cy="1780032"/>
          </a:xfrm>
        </p:grpSpPr>
        <p:sp>
          <p:nvSpPr>
            <p:cNvPr name="Freeform 3" id="3" descr="g/logo.png"/>
            <p:cNvSpPr/>
            <p:nvPr/>
          </p:nvSpPr>
          <p:spPr>
            <a:xfrm flipH="false" flipV="false" rot="0">
              <a:off x="0" y="0"/>
              <a:ext cx="3657600" cy="1780032"/>
            </a:xfrm>
            <a:custGeom>
              <a:avLst/>
              <a:gdLst/>
              <a:ahLst/>
              <a:cxnLst/>
              <a:rect r="r" b="b" t="t" l="l"/>
              <a:pathLst>
                <a:path h="1780032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1780032"/>
                  </a:lnTo>
                  <a:lnTo>
                    <a:pt x="0" y="17800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26" t="0" r="-126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9144000" y="0"/>
            <a:ext cx="9144000" cy="10287000"/>
            <a:chOff x="0" y="0"/>
            <a:chExt cx="12192000" cy="13716000"/>
          </a:xfrm>
        </p:grpSpPr>
        <p:sp>
          <p:nvSpPr>
            <p:cNvPr name="Freeform 5" id="5" descr="g/s1.jpg"/>
            <p:cNvSpPr/>
            <p:nvPr/>
          </p:nvSpPr>
          <p:spPr>
            <a:xfrm flipH="false" flipV="false" rot="0">
              <a:off x="0" y="0"/>
              <a:ext cx="12192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2192000">
                  <a:moveTo>
                    <a:pt x="0" y="0"/>
                  </a:moveTo>
                  <a:lnTo>
                    <a:pt x="12192000" y="0"/>
                  </a:lnTo>
                  <a:lnTo>
                    <a:pt x="12192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12" r="0" b="-12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914400" y="2600325"/>
            <a:ext cx="7863840" cy="288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6399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Finding Your Perfect Classical Guitar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14400" y="5876925"/>
            <a:ext cx="7863840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 Signs You’ve Found the Right </a:t>
            </a:r>
            <a:r>
              <a:rPr lang="en-US" b="true" sz="3000" u="sng">
                <a:solidFill>
                  <a:srgbClr val="D4AE5A"/>
                </a:solidFill>
                <a:latin typeface="Calibri (MS) Bold"/>
                <a:ea typeface="Calibri (MS) Bold"/>
                <a:cs typeface="Calibri (MS) Bold"/>
                <a:sym typeface="Calibri (MS) Bold"/>
                <a:hlinkClick r:id="rId5" tooltip="https://marfioneguitars.com/product-category/instruments-for-sale/concert-classical-guitars/kremona-concert-classic-guitar/"/>
              </a:rPr>
              <a:t>Kremona Concert Classical Guitar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14400" y="7989570"/>
            <a:ext cx="7680960" cy="1337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600" i="true">
                <a:solidFill>
                  <a:srgbClr val="BFB6A8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A friendly guide to trusting your hands, your ears, and your instincts.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C19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365760"/>
            <a:ext cx="2743200" cy="1335024"/>
            <a:chOff x="0" y="0"/>
            <a:chExt cx="3657600" cy="1780032"/>
          </a:xfrm>
        </p:grpSpPr>
        <p:sp>
          <p:nvSpPr>
            <p:cNvPr name="Freeform 3" id="3" descr="g/logo.png"/>
            <p:cNvSpPr/>
            <p:nvPr/>
          </p:nvSpPr>
          <p:spPr>
            <a:xfrm flipH="false" flipV="false" rot="0">
              <a:off x="0" y="0"/>
              <a:ext cx="3657600" cy="1780032"/>
            </a:xfrm>
            <a:custGeom>
              <a:avLst/>
              <a:gdLst/>
              <a:ahLst/>
              <a:cxnLst/>
              <a:rect r="r" b="b" t="t" l="l"/>
              <a:pathLst>
                <a:path h="1780032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1780032"/>
                  </a:lnTo>
                  <a:lnTo>
                    <a:pt x="0" y="17800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26" t="0" r="-126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914400" y="1796415"/>
            <a:ext cx="9509760" cy="1221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9"/>
              </a:lnSpc>
            </a:pPr>
            <a:r>
              <a:rPr lang="en-US" sz="5199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That Little Moment Matters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789920" y="914400"/>
            <a:ext cx="6583680" cy="8412480"/>
            <a:chOff x="0" y="0"/>
            <a:chExt cx="8778240" cy="11216640"/>
          </a:xfrm>
        </p:grpSpPr>
        <p:sp>
          <p:nvSpPr>
            <p:cNvPr name="Freeform 6" id="6" descr="g/s2.jpg"/>
            <p:cNvSpPr/>
            <p:nvPr/>
          </p:nvSpPr>
          <p:spPr>
            <a:xfrm flipH="false" flipV="false" rot="0">
              <a:off x="0" y="0"/>
              <a:ext cx="8778240" cy="11216640"/>
            </a:xfrm>
            <a:custGeom>
              <a:avLst/>
              <a:gdLst/>
              <a:ahLst/>
              <a:cxnLst/>
              <a:rect r="r" b="b" t="t" l="l"/>
              <a:pathLst>
                <a:path h="11216640" w="8778240">
                  <a:moveTo>
                    <a:pt x="0" y="0"/>
                  </a:moveTo>
                  <a:lnTo>
                    <a:pt x="8778240" y="0"/>
                  </a:lnTo>
                  <a:lnTo>
                    <a:pt x="8778240" y="11216640"/>
                  </a:lnTo>
                  <a:lnTo>
                    <a:pt x="0" y="11216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37" r="0" b="-37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914400" y="3316605"/>
            <a:ext cx="9144000" cy="189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000">
                <a:solidFill>
                  <a:srgbClr val="EDE6DA"/>
                </a:solidFill>
                <a:latin typeface="Calibri (MS)"/>
                <a:ea typeface="Calibri (MS)"/>
                <a:cs typeface="Calibri (MS)"/>
                <a:sym typeface="Calibri (MS)"/>
              </a:rPr>
              <a:t>Buying a classical guitar feels strangely personal. You walk in thinking you’ll try a few, then one makes you stop. The neck feels familiar, a chord rings beautifully, and you play the same passage twice just to hear it again.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14400" y="6517005"/>
            <a:ext cx="9144000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000" b="true">
                <a:solidFill>
                  <a:srgbClr val="D4AE5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When choosing among Kremona Concert Classical Guitars, the real question isn’t “Is this a good guitar?” It’s “Does this guitar feel right for the way I play?”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C19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365760"/>
            <a:ext cx="2743200" cy="1335024"/>
            <a:chOff x="0" y="0"/>
            <a:chExt cx="3657600" cy="1780032"/>
          </a:xfrm>
        </p:grpSpPr>
        <p:sp>
          <p:nvSpPr>
            <p:cNvPr name="Freeform 3" id="3" descr="g/logo.png"/>
            <p:cNvSpPr/>
            <p:nvPr/>
          </p:nvSpPr>
          <p:spPr>
            <a:xfrm flipH="false" flipV="false" rot="0">
              <a:off x="0" y="0"/>
              <a:ext cx="3657600" cy="1780032"/>
            </a:xfrm>
            <a:custGeom>
              <a:avLst/>
              <a:gdLst/>
              <a:ahLst/>
              <a:cxnLst/>
              <a:rect r="r" b="b" t="t" l="l"/>
              <a:pathLst>
                <a:path h="1780032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1780032"/>
                  </a:lnTo>
                  <a:lnTo>
                    <a:pt x="0" y="17800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26" t="0" r="-126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914400" y="1796415"/>
            <a:ext cx="9509760" cy="1221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9"/>
              </a:lnSpc>
            </a:pPr>
            <a:r>
              <a:rPr lang="en-US" sz="5199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Signs 1 &amp; 2: Comfort and Clarity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789920" y="914400"/>
            <a:ext cx="6583680" cy="8412480"/>
            <a:chOff x="0" y="0"/>
            <a:chExt cx="8778240" cy="11216640"/>
          </a:xfrm>
        </p:grpSpPr>
        <p:sp>
          <p:nvSpPr>
            <p:cNvPr name="Freeform 6" id="6" descr="g/s3.jpg"/>
            <p:cNvSpPr/>
            <p:nvPr/>
          </p:nvSpPr>
          <p:spPr>
            <a:xfrm flipH="false" flipV="false" rot="0">
              <a:off x="0" y="0"/>
              <a:ext cx="8778240" cy="11216640"/>
            </a:xfrm>
            <a:custGeom>
              <a:avLst/>
              <a:gdLst/>
              <a:ahLst/>
              <a:cxnLst/>
              <a:rect r="r" b="b" t="t" l="l"/>
              <a:pathLst>
                <a:path h="11216640" w="8778240">
                  <a:moveTo>
                    <a:pt x="0" y="0"/>
                  </a:moveTo>
                  <a:lnTo>
                    <a:pt x="8778240" y="0"/>
                  </a:lnTo>
                  <a:lnTo>
                    <a:pt x="8778240" y="11216640"/>
                  </a:lnTo>
                  <a:lnTo>
                    <a:pt x="0" y="11216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8" r="0" b="-8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" y="3383280"/>
            <a:ext cx="914400" cy="914400"/>
            <a:chOff x="0" y="0"/>
            <a:chExt cx="1219200" cy="1219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cubicBezTo>
                    <a:pt x="946277" y="0"/>
                    <a:pt x="1219200" y="272923"/>
                    <a:pt x="1219200" y="609600"/>
                  </a:cubicBezTo>
                  <a:cubicBezTo>
                    <a:pt x="1219200" y="946277"/>
                    <a:pt x="946277" y="1219200"/>
                    <a:pt x="609600" y="1219200"/>
                  </a:cubicBezTo>
                  <a:cubicBezTo>
                    <a:pt x="272923" y="1219200"/>
                    <a:pt x="0" y="946277"/>
                    <a:pt x="0" y="609600"/>
                  </a:cubicBezTo>
                  <a:close/>
                </a:path>
              </a:pathLst>
            </a:custGeom>
            <a:solidFill>
              <a:srgbClr val="D4AE5A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914400" y="3383280"/>
            <a:ext cx="914400" cy="914400"/>
            <a:chOff x="0" y="0"/>
            <a:chExt cx="1219200" cy="1219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219200" cy="12763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1C191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194560" y="3383280"/>
            <a:ext cx="8229600" cy="914400"/>
            <a:chOff x="0" y="0"/>
            <a:chExt cx="10972800" cy="12192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9728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25365" r="0" b="-125365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10972800" cy="12763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840"/>
                </a:lnSpc>
              </a:pPr>
              <a:r>
                <a:rPr lang="en-US" sz="3200" b="true">
                  <a:solidFill>
                    <a:srgbClr val="D4AE5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Your Right Hand Feels at Home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2194560" y="4331970"/>
            <a:ext cx="8229600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20"/>
              </a:lnSpc>
            </a:pPr>
            <a:r>
              <a:rPr lang="en-US" sz="2600">
                <a:solidFill>
                  <a:srgbClr val="EDE6DA"/>
                </a:solidFill>
                <a:latin typeface="Calibri (MS)"/>
                <a:ea typeface="Calibri (MS)"/>
                <a:cs typeface="Calibri (MS)"/>
                <a:sym typeface="Calibri (MS)"/>
              </a:rPr>
              <a:t>Your hand should settle naturally over the strings. Fingerstyle patterns feel controlled and arpeggios flow. If you keep adjusting your wrist, pause.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914400" y="6492240"/>
            <a:ext cx="914400" cy="914400"/>
            <a:chOff x="0" y="0"/>
            <a:chExt cx="1219200" cy="12192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cubicBezTo>
                    <a:pt x="946277" y="0"/>
                    <a:pt x="1219200" y="272923"/>
                    <a:pt x="1219200" y="609600"/>
                  </a:cubicBezTo>
                  <a:cubicBezTo>
                    <a:pt x="1219200" y="946277"/>
                    <a:pt x="946277" y="1219200"/>
                    <a:pt x="609600" y="1219200"/>
                  </a:cubicBezTo>
                  <a:cubicBezTo>
                    <a:pt x="272923" y="1219200"/>
                    <a:pt x="0" y="946277"/>
                    <a:pt x="0" y="609600"/>
                  </a:cubicBezTo>
                  <a:close/>
                </a:path>
              </a:pathLst>
            </a:custGeom>
            <a:solidFill>
              <a:srgbClr val="D4AE5A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914400" y="6492240"/>
            <a:ext cx="914400" cy="914400"/>
            <a:chOff x="0" y="0"/>
            <a:chExt cx="1219200" cy="1219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1219200" cy="12763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1C191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2194560" y="6492240"/>
            <a:ext cx="8229600" cy="914400"/>
            <a:chOff x="0" y="0"/>
            <a:chExt cx="10972800" cy="1219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9728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25365" r="0" b="-125365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57150"/>
              <a:ext cx="10972800" cy="12763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840"/>
                </a:lnSpc>
              </a:pPr>
              <a:r>
                <a:rPr lang="en-US" sz="3200" b="true">
                  <a:solidFill>
                    <a:srgbClr val="D4AE5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The Treble Has a Voice of Its Own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2194560" y="7440930"/>
            <a:ext cx="8229600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20"/>
              </a:lnSpc>
            </a:pPr>
            <a:r>
              <a:rPr lang="en-US" sz="2600">
                <a:solidFill>
                  <a:srgbClr val="EDE6DA"/>
                </a:solidFill>
                <a:latin typeface="Calibri (MS)"/>
                <a:ea typeface="Calibri (MS)"/>
                <a:cs typeface="Calibri (MS)"/>
                <a:sym typeface="Calibri (MS)"/>
              </a:rPr>
              <a:t>Play a simple melody on the higher strings. Each note should speak clearly while keeping the warmth of a classical instrument.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C19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365760"/>
            <a:ext cx="2743200" cy="1335024"/>
            <a:chOff x="0" y="0"/>
            <a:chExt cx="3657600" cy="1780032"/>
          </a:xfrm>
        </p:grpSpPr>
        <p:sp>
          <p:nvSpPr>
            <p:cNvPr name="Freeform 3" id="3" descr="g/logo.png"/>
            <p:cNvSpPr/>
            <p:nvPr/>
          </p:nvSpPr>
          <p:spPr>
            <a:xfrm flipH="false" flipV="false" rot="0">
              <a:off x="0" y="0"/>
              <a:ext cx="3657600" cy="1780032"/>
            </a:xfrm>
            <a:custGeom>
              <a:avLst/>
              <a:gdLst/>
              <a:ahLst/>
              <a:cxnLst/>
              <a:rect r="r" b="b" t="t" l="l"/>
              <a:pathLst>
                <a:path h="1780032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1780032"/>
                  </a:lnTo>
                  <a:lnTo>
                    <a:pt x="0" y="17800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26" t="0" r="-126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914400" y="1796415"/>
            <a:ext cx="9509760" cy="1221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9"/>
              </a:lnSpc>
            </a:pPr>
            <a:r>
              <a:rPr lang="en-US" sz="5199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Signs 3 &amp; 4: Balance and Feel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789920" y="914400"/>
            <a:ext cx="6583680" cy="8412480"/>
            <a:chOff x="0" y="0"/>
            <a:chExt cx="8778240" cy="11216640"/>
          </a:xfrm>
        </p:grpSpPr>
        <p:sp>
          <p:nvSpPr>
            <p:cNvPr name="Freeform 6" id="6" descr="g/s4.jpg"/>
            <p:cNvSpPr/>
            <p:nvPr/>
          </p:nvSpPr>
          <p:spPr>
            <a:xfrm flipH="false" flipV="false" rot="0">
              <a:off x="0" y="0"/>
              <a:ext cx="8778240" cy="11216640"/>
            </a:xfrm>
            <a:custGeom>
              <a:avLst/>
              <a:gdLst/>
              <a:ahLst/>
              <a:cxnLst/>
              <a:rect r="r" b="b" t="t" l="l"/>
              <a:pathLst>
                <a:path h="11216640" w="8778240">
                  <a:moveTo>
                    <a:pt x="0" y="0"/>
                  </a:moveTo>
                  <a:lnTo>
                    <a:pt x="8778240" y="0"/>
                  </a:lnTo>
                  <a:lnTo>
                    <a:pt x="8778240" y="11216640"/>
                  </a:lnTo>
                  <a:lnTo>
                    <a:pt x="0" y="11216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24" r="0" b="-24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" y="3383280"/>
            <a:ext cx="914400" cy="914400"/>
            <a:chOff x="0" y="0"/>
            <a:chExt cx="1219200" cy="1219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cubicBezTo>
                    <a:pt x="946277" y="0"/>
                    <a:pt x="1219200" y="272923"/>
                    <a:pt x="1219200" y="609600"/>
                  </a:cubicBezTo>
                  <a:cubicBezTo>
                    <a:pt x="1219200" y="946277"/>
                    <a:pt x="946277" y="1219200"/>
                    <a:pt x="609600" y="1219200"/>
                  </a:cubicBezTo>
                  <a:cubicBezTo>
                    <a:pt x="272923" y="1219200"/>
                    <a:pt x="0" y="946277"/>
                    <a:pt x="0" y="609600"/>
                  </a:cubicBezTo>
                  <a:close/>
                </a:path>
              </a:pathLst>
            </a:custGeom>
            <a:solidFill>
              <a:srgbClr val="D4AE5A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914400" y="3383280"/>
            <a:ext cx="914400" cy="914400"/>
            <a:chOff x="0" y="0"/>
            <a:chExt cx="1219200" cy="1219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219200" cy="12763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1C191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194560" y="3383280"/>
            <a:ext cx="8229600" cy="914400"/>
            <a:chOff x="0" y="0"/>
            <a:chExt cx="10972800" cy="12192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9728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25365" r="0" b="-125365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10972800" cy="12763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840"/>
                </a:lnSpc>
              </a:pPr>
              <a:r>
                <a:rPr lang="en-US" sz="3200" b="true">
                  <a:solidFill>
                    <a:srgbClr val="D4AE5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The Bass Supports the Music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2194560" y="4331970"/>
            <a:ext cx="8229600" cy="838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20"/>
              </a:lnSpc>
            </a:pPr>
            <a:r>
              <a:rPr lang="en-US" sz="2600">
                <a:solidFill>
                  <a:srgbClr val="EDE6DA"/>
                </a:solidFill>
                <a:latin typeface="Calibri (MS)"/>
                <a:ea typeface="Calibri (MS)"/>
                <a:cs typeface="Calibri (MS)"/>
                <a:sym typeface="Calibri (MS)"/>
              </a:rPr>
              <a:t>Try a slow chord progression. You want depth in the bass without it overpowering the trebles. Can you hear both?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914400" y="6492240"/>
            <a:ext cx="914400" cy="914400"/>
            <a:chOff x="0" y="0"/>
            <a:chExt cx="1219200" cy="12192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cubicBezTo>
                    <a:pt x="946277" y="0"/>
                    <a:pt x="1219200" y="272923"/>
                    <a:pt x="1219200" y="609600"/>
                  </a:cubicBezTo>
                  <a:cubicBezTo>
                    <a:pt x="1219200" y="946277"/>
                    <a:pt x="946277" y="1219200"/>
                    <a:pt x="609600" y="1219200"/>
                  </a:cubicBezTo>
                  <a:cubicBezTo>
                    <a:pt x="272923" y="1219200"/>
                    <a:pt x="0" y="946277"/>
                    <a:pt x="0" y="609600"/>
                  </a:cubicBezTo>
                  <a:close/>
                </a:path>
              </a:pathLst>
            </a:custGeom>
            <a:solidFill>
              <a:srgbClr val="D4AE5A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914400" y="6492240"/>
            <a:ext cx="914400" cy="914400"/>
            <a:chOff x="0" y="0"/>
            <a:chExt cx="1219200" cy="1219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1219200" cy="12763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1C191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2194560" y="6492240"/>
            <a:ext cx="8229600" cy="914400"/>
            <a:chOff x="0" y="0"/>
            <a:chExt cx="10972800" cy="1219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9728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25365" r="0" b="-125365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57150"/>
              <a:ext cx="10972800" cy="12763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840"/>
                </a:lnSpc>
              </a:pPr>
              <a:r>
                <a:rPr lang="en-US" sz="3200" b="true">
                  <a:solidFill>
                    <a:srgbClr val="D4AE5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The Neck Invites You to Keep Playing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2194560" y="7440930"/>
            <a:ext cx="8229600" cy="838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20"/>
              </a:lnSpc>
            </a:pPr>
            <a:r>
              <a:rPr lang="en-US" sz="2600">
                <a:solidFill>
                  <a:srgbClr val="EDE6DA"/>
                </a:solidFill>
                <a:latin typeface="Calibri (MS)"/>
                <a:ea typeface="Calibri (MS)"/>
                <a:cs typeface="Calibri (MS)"/>
                <a:sym typeface="Calibri (MS)"/>
              </a:rPr>
              <a:t>Shift positions, try barre chords, play the upper frets. Look for low, comfortable action without fret buzz.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C19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365760"/>
            <a:ext cx="2743200" cy="1335024"/>
            <a:chOff x="0" y="0"/>
            <a:chExt cx="3657600" cy="1780032"/>
          </a:xfrm>
        </p:grpSpPr>
        <p:sp>
          <p:nvSpPr>
            <p:cNvPr name="Freeform 3" id="3" descr="g/logo.png"/>
            <p:cNvSpPr/>
            <p:nvPr/>
          </p:nvSpPr>
          <p:spPr>
            <a:xfrm flipH="false" flipV="false" rot="0">
              <a:off x="0" y="0"/>
              <a:ext cx="3657600" cy="1780032"/>
            </a:xfrm>
            <a:custGeom>
              <a:avLst/>
              <a:gdLst/>
              <a:ahLst/>
              <a:cxnLst/>
              <a:rect r="r" b="b" t="t" l="l"/>
              <a:pathLst>
                <a:path h="1780032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1780032"/>
                  </a:lnTo>
                  <a:lnTo>
                    <a:pt x="0" y="17800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26" t="0" r="-126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914400" y="1796415"/>
            <a:ext cx="9509760" cy="1221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9"/>
              </a:lnSpc>
            </a:pPr>
            <a:r>
              <a:rPr lang="en-US" sz="5199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Signs 5 &amp; 6: Clean and Expressive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789920" y="914400"/>
            <a:ext cx="6583680" cy="8412480"/>
            <a:chOff x="0" y="0"/>
            <a:chExt cx="8778240" cy="11216640"/>
          </a:xfrm>
        </p:grpSpPr>
        <p:sp>
          <p:nvSpPr>
            <p:cNvPr name="Freeform 6" id="6" descr="g/s5.jpg"/>
            <p:cNvSpPr/>
            <p:nvPr/>
          </p:nvSpPr>
          <p:spPr>
            <a:xfrm flipH="false" flipV="false" rot="0">
              <a:off x="0" y="0"/>
              <a:ext cx="8778240" cy="11216640"/>
            </a:xfrm>
            <a:custGeom>
              <a:avLst/>
              <a:gdLst/>
              <a:ahLst/>
              <a:cxnLst/>
              <a:rect r="r" b="b" t="t" l="l"/>
              <a:pathLst>
                <a:path h="11216640" w="8778240">
                  <a:moveTo>
                    <a:pt x="0" y="0"/>
                  </a:moveTo>
                  <a:lnTo>
                    <a:pt x="8778240" y="0"/>
                  </a:lnTo>
                  <a:lnTo>
                    <a:pt x="8778240" y="11216640"/>
                  </a:lnTo>
                  <a:lnTo>
                    <a:pt x="0" y="11216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4" t="0" r="-24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" y="3383280"/>
            <a:ext cx="914400" cy="914400"/>
            <a:chOff x="0" y="0"/>
            <a:chExt cx="1219200" cy="1219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cubicBezTo>
                    <a:pt x="946277" y="0"/>
                    <a:pt x="1219200" y="272923"/>
                    <a:pt x="1219200" y="609600"/>
                  </a:cubicBezTo>
                  <a:cubicBezTo>
                    <a:pt x="1219200" y="946277"/>
                    <a:pt x="946277" y="1219200"/>
                    <a:pt x="609600" y="1219200"/>
                  </a:cubicBezTo>
                  <a:cubicBezTo>
                    <a:pt x="272923" y="1219200"/>
                    <a:pt x="0" y="946277"/>
                    <a:pt x="0" y="609600"/>
                  </a:cubicBezTo>
                  <a:close/>
                </a:path>
              </a:pathLst>
            </a:custGeom>
            <a:solidFill>
              <a:srgbClr val="D4AE5A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914400" y="3383280"/>
            <a:ext cx="914400" cy="914400"/>
            <a:chOff x="0" y="0"/>
            <a:chExt cx="1219200" cy="1219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219200" cy="12763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1C191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194560" y="3383280"/>
            <a:ext cx="8229600" cy="914400"/>
            <a:chOff x="0" y="0"/>
            <a:chExt cx="10972800" cy="12192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9728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25365" r="0" b="-125365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10972800" cy="12763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840"/>
                </a:lnSpc>
              </a:pPr>
              <a:r>
                <a:rPr lang="en-US" sz="3200" b="true">
                  <a:solidFill>
                    <a:srgbClr val="D4AE5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Open Notes Ring Cleanly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2194560" y="4331970"/>
            <a:ext cx="8229600" cy="2068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EDE6DA"/>
                </a:solidFill>
                <a:latin typeface="Calibri (MS)"/>
                <a:ea typeface="Calibri (MS)"/>
                <a:cs typeface="Calibri (MS)"/>
                <a:sym typeface="Calibri (MS)"/>
              </a:rPr>
              <a:t>Listen for buzzing, rattling, or notes that die away quickly. Wood, construction, and setup shape each guitar’s character.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914400" y="6492240"/>
            <a:ext cx="914400" cy="914400"/>
            <a:chOff x="0" y="0"/>
            <a:chExt cx="1219200" cy="12192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cubicBezTo>
                    <a:pt x="946277" y="0"/>
                    <a:pt x="1219200" y="272923"/>
                    <a:pt x="1219200" y="609600"/>
                  </a:cubicBezTo>
                  <a:cubicBezTo>
                    <a:pt x="1219200" y="946277"/>
                    <a:pt x="946277" y="1219200"/>
                    <a:pt x="609600" y="1219200"/>
                  </a:cubicBezTo>
                  <a:cubicBezTo>
                    <a:pt x="272923" y="1219200"/>
                    <a:pt x="0" y="946277"/>
                    <a:pt x="0" y="609600"/>
                  </a:cubicBezTo>
                  <a:close/>
                </a:path>
              </a:pathLst>
            </a:custGeom>
            <a:solidFill>
              <a:srgbClr val="D4AE5A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914400" y="6492240"/>
            <a:ext cx="914400" cy="914400"/>
            <a:chOff x="0" y="0"/>
            <a:chExt cx="1219200" cy="1219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1219200" cy="12763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1C191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6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2194560" y="6492240"/>
            <a:ext cx="8229600" cy="914400"/>
            <a:chOff x="0" y="0"/>
            <a:chExt cx="10972800" cy="1219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9728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25365" r="0" b="-125365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57150"/>
              <a:ext cx="10972800" cy="12763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840"/>
                </a:lnSpc>
              </a:pPr>
              <a:r>
                <a:rPr lang="en-US" sz="3200" b="true">
                  <a:solidFill>
                    <a:srgbClr val="D4AE5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It Responds to Your Touch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2194560" y="7440930"/>
            <a:ext cx="8229600" cy="2068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600">
                <a:solidFill>
                  <a:srgbClr val="EDE6DA"/>
                </a:solidFill>
                <a:latin typeface="Calibri (MS)"/>
                <a:ea typeface="Calibri (MS)"/>
                <a:cs typeface="Calibri (MS)"/>
                <a:sym typeface="Calibri (MS)"/>
              </a:rPr>
              <a:t>Play softly, then with more attack. A great guitar stays expressive, so look for color, not just volume.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C19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365760"/>
            <a:ext cx="2743200" cy="1335024"/>
            <a:chOff x="0" y="0"/>
            <a:chExt cx="3657600" cy="1780032"/>
          </a:xfrm>
        </p:grpSpPr>
        <p:sp>
          <p:nvSpPr>
            <p:cNvPr name="Freeform 3" id="3" descr="g/logo.png"/>
            <p:cNvSpPr/>
            <p:nvPr/>
          </p:nvSpPr>
          <p:spPr>
            <a:xfrm flipH="false" flipV="false" rot="0">
              <a:off x="0" y="0"/>
              <a:ext cx="3657600" cy="1780032"/>
            </a:xfrm>
            <a:custGeom>
              <a:avLst/>
              <a:gdLst/>
              <a:ahLst/>
              <a:cxnLst/>
              <a:rect r="r" b="b" t="t" l="l"/>
              <a:pathLst>
                <a:path h="1780032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1780032"/>
                  </a:lnTo>
                  <a:lnTo>
                    <a:pt x="0" y="17800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26" t="0" r="-126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914400" y="1796415"/>
            <a:ext cx="9509760" cy="1221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9"/>
              </a:lnSpc>
            </a:pPr>
            <a:r>
              <a:rPr lang="en-US" sz="5199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Sign 7: The Comparing Stops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789920" y="914400"/>
            <a:ext cx="6583680" cy="8412480"/>
            <a:chOff x="0" y="0"/>
            <a:chExt cx="8778240" cy="11216640"/>
          </a:xfrm>
        </p:grpSpPr>
        <p:sp>
          <p:nvSpPr>
            <p:cNvPr name="Freeform 6" id="6" descr="g/s6.jpg"/>
            <p:cNvSpPr/>
            <p:nvPr/>
          </p:nvSpPr>
          <p:spPr>
            <a:xfrm flipH="false" flipV="false" rot="0">
              <a:off x="0" y="0"/>
              <a:ext cx="8778240" cy="11216640"/>
            </a:xfrm>
            <a:custGeom>
              <a:avLst/>
              <a:gdLst/>
              <a:ahLst/>
              <a:cxnLst/>
              <a:rect r="r" b="b" t="t" l="l"/>
              <a:pathLst>
                <a:path h="11216640" w="8778240">
                  <a:moveTo>
                    <a:pt x="0" y="0"/>
                  </a:moveTo>
                  <a:lnTo>
                    <a:pt x="8778240" y="0"/>
                  </a:lnTo>
                  <a:lnTo>
                    <a:pt x="8778240" y="11216640"/>
                  </a:lnTo>
                  <a:lnTo>
                    <a:pt x="0" y="11216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75" r="0" b="-76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14400" y="3383280"/>
            <a:ext cx="914400" cy="914400"/>
            <a:chOff x="0" y="0"/>
            <a:chExt cx="1219200" cy="1219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609600"/>
                  </a:moveTo>
                  <a:cubicBezTo>
                    <a:pt x="0" y="272923"/>
                    <a:pt x="272923" y="0"/>
                    <a:pt x="609600" y="0"/>
                  </a:cubicBezTo>
                  <a:cubicBezTo>
                    <a:pt x="946277" y="0"/>
                    <a:pt x="1219200" y="272923"/>
                    <a:pt x="1219200" y="609600"/>
                  </a:cubicBezTo>
                  <a:cubicBezTo>
                    <a:pt x="1219200" y="946277"/>
                    <a:pt x="946277" y="1219200"/>
                    <a:pt x="609600" y="1219200"/>
                  </a:cubicBezTo>
                  <a:cubicBezTo>
                    <a:pt x="272923" y="1219200"/>
                    <a:pt x="0" y="946277"/>
                    <a:pt x="0" y="609600"/>
                  </a:cubicBezTo>
                  <a:close/>
                </a:path>
              </a:pathLst>
            </a:custGeom>
            <a:solidFill>
              <a:srgbClr val="D4AE5A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914400" y="3383280"/>
            <a:ext cx="914400" cy="914400"/>
            <a:chOff x="0" y="0"/>
            <a:chExt cx="1219200" cy="1219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19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219200">
                  <a:moveTo>
                    <a:pt x="0" y="0"/>
                  </a:moveTo>
                  <a:lnTo>
                    <a:pt x="1219200" y="0"/>
                  </a:lnTo>
                  <a:lnTo>
                    <a:pt x="12192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t="0" r="-78303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219200" cy="12763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840"/>
                </a:lnSpc>
              </a:pPr>
              <a:r>
                <a:rPr lang="en-US" sz="3200" b="true">
                  <a:solidFill>
                    <a:srgbClr val="1C1917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7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2194560" y="3383280"/>
            <a:ext cx="8229600" cy="914400"/>
            <a:chOff x="0" y="0"/>
            <a:chExt cx="10972800" cy="12192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9728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1219200"/>
                  </a:lnTo>
                  <a:lnTo>
                    <a:pt x="0" y="12192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125365" r="0" b="-125365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10972800" cy="12763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840"/>
                </a:lnSpc>
              </a:pPr>
              <a:r>
                <a:rPr lang="en-US" sz="3200" b="true">
                  <a:solidFill>
                    <a:srgbClr val="D4AE5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You Stop Comparing It to Everything Else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914400" y="4688205"/>
            <a:ext cx="9326880" cy="1323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799">
                <a:solidFill>
                  <a:srgbClr val="EDE6DA"/>
                </a:solidFill>
                <a:latin typeface="Calibri (MS)"/>
                <a:ea typeface="Calibri (MS)"/>
                <a:cs typeface="Calibri (MS)"/>
                <a:sym typeface="Calibri (MS)"/>
              </a:rPr>
              <a:t>After trying several Kremona classical guitars, you may have a shortlist. One might be brighter, another different under the fingers. Eventually, one makes comparison unnecessary.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914400" y="7406640"/>
            <a:ext cx="9326880" cy="1920240"/>
            <a:chOff x="0" y="0"/>
            <a:chExt cx="12435840" cy="256032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2435840" cy="2560320"/>
            </a:xfrm>
            <a:custGeom>
              <a:avLst/>
              <a:gdLst/>
              <a:ahLst/>
              <a:cxnLst/>
              <a:rect r="r" b="b" t="t" l="l"/>
              <a:pathLst>
                <a:path h="2560320" w="12435840">
                  <a:moveTo>
                    <a:pt x="0" y="243840"/>
                  </a:moveTo>
                  <a:cubicBezTo>
                    <a:pt x="0" y="109220"/>
                    <a:pt x="109220" y="0"/>
                    <a:pt x="243840" y="0"/>
                  </a:cubicBezTo>
                  <a:lnTo>
                    <a:pt x="12192000" y="0"/>
                  </a:lnTo>
                  <a:cubicBezTo>
                    <a:pt x="12326620" y="0"/>
                    <a:pt x="12435840" y="109220"/>
                    <a:pt x="12435840" y="243840"/>
                  </a:cubicBezTo>
                  <a:lnTo>
                    <a:pt x="12435840" y="2316480"/>
                  </a:lnTo>
                  <a:cubicBezTo>
                    <a:pt x="12435840" y="2451100"/>
                    <a:pt x="12326620" y="2560320"/>
                    <a:pt x="12192000" y="2560320"/>
                  </a:cubicBezTo>
                  <a:lnTo>
                    <a:pt x="243840" y="2560320"/>
                  </a:lnTo>
                  <a:cubicBezTo>
                    <a:pt x="109220" y="2560320"/>
                    <a:pt x="0" y="2451100"/>
                    <a:pt x="0" y="2316480"/>
                  </a:cubicBezTo>
                  <a:close/>
                </a:path>
              </a:pathLst>
            </a:custGeom>
            <a:solidFill>
              <a:srgbClr val="2A2522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280160" y="7406640"/>
            <a:ext cx="8595360" cy="1920240"/>
            <a:chOff x="0" y="0"/>
            <a:chExt cx="11460480" cy="256032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1460480" cy="2560320"/>
            </a:xfrm>
            <a:custGeom>
              <a:avLst/>
              <a:gdLst/>
              <a:ahLst/>
              <a:cxnLst/>
              <a:rect r="r" b="b" t="t" l="l"/>
              <a:pathLst>
                <a:path h="2560320" w="11460480">
                  <a:moveTo>
                    <a:pt x="0" y="0"/>
                  </a:moveTo>
                  <a:lnTo>
                    <a:pt x="11460480" y="0"/>
                  </a:lnTo>
                  <a:lnTo>
                    <a:pt x="11460480" y="2560320"/>
                  </a:lnTo>
                  <a:lnTo>
                    <a:pt x="0" y="256032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37218" r="0" b="-37218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66675"/>
              <a:ext cx="11460480" cy="262699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b="true" sz="3000" i="true">
                  <a:solidFill>
                    <a:srgbClr val="FFFFFF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You play. You listen. You smile.</a:t>
              </a:r>
            </a:p>
            <a:p>
              <a:pPr algn="l">
                <a:lnSpc>
                  <a:spcPts val="3600"/>
                </a:lnSpc>
              </a:pPr>
              <a:r>
                <a:rPr lang="en-US" b="true" sz="3000" i="true">
                  <a:solidFill>
                    <a:srgbClr val="FFFFFF"/>
                  </a:solidFill>
                  <a:latin typeface="Calibri (MS) Bold Italics"/>
                  <a:ea typeface="Calibri (MS) Bold Italics"/>
                  <a:cs typeface="Calibri (MS) Bold Italics"/>
                  <a:sym typeface="Calibri (MS) Bold Italics"/>
                </a:rPr>
                <a:t>“Yes. This is the one.”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C19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365760"/>
            <a:ext cx="2743200" cy="1335024"/>
            <a:chOff x="0" y="0"/>
            <a:chExt cx="3657600" cy="1780032"/>
          </a:xfrm>
        </p:grpSpPr>
        <p:sp>
          <p:nvSpPr>
            <p:cNvPr name="Freeform 3" id="3" descr="g/logo.png"/>
            <p:cNvSpPr/>
            <p:nvPr/>
          </p:nvSpPr>
          <p:spPr>
            <a:xfrm flipH="false" flipV="false" rot="0">
              <a:off x="0" y="0"/>
              <a:ext cx="3657600" cy="1780032"/>
            </a:xfrm>
            <a:custGeom>
              <a:avLst/>
              <a:gdLst/>
              <a:ahLst/>
              <a:cxnLst/>
              <a:rect r="r" b="b" t="t" l="l"/>
              <a:pathLst>
                <a:path h="1780032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1780032"/>
                  </a:lnTo>
                  <a:lnTo>
                    <a:pt x="0" y="17800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26" t="0" r="-126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914400" y="1796415"/>
            <a:ext cx="9509760" cy="1221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9"/>
              </a:lnSpc>
            </a:pPr>
            <a:r>
              <a:rPr lang="en-US" sz="5199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Before You Buy: Check the Basics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914400" y="3383280"/>
            <a:ext cx="5303520" cy="1645920"/>
            <a:chOff x="0" y="0"/>
            <a:chExt cx="7071360" cy="21945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071360" cy="2194560"/>
            </a:xfrm>
            <a:custGeom>
              <a:avLst/>
              <a:gdLst/>
              <a:ahLst/>
              <a:cxnLst/>
              <a:rect r="r" b="b" t="t" l="l"/>
              <a:pathLst>
                <a:path h="2194560" w="7071360">
                  <a:moveTo>
                    <a:pt x="0" y="243840"/>
                  </a:moveTo>
                  <a:cubicBezTo>
                    <a:pt x="0" y="109220"/>
                    <a:pt x="109220" y="0"/>
                    <a:pt x="243840" y="0"/>
                  </a:cubicBezTo>
                  <a:lnTo>
                    <a:pt x="6827520" y="0"/>
                  </a:lnTo>
                  <a:cubicBezTo>
                    <a:pt x="6962139" y="0"/>
                    <a:pt x="7071360" y="109220"/>
                    <a:pt x="7071360" y="243840"/>
                  </a:cubicBezTo>
                  <a:lnTo>
                    <a:pt x="7071360" y="1950720"/>
                  </a:lnTo>
                  <a:cubicBezTo>
                    <a:pt x="7071360" y="2085340"/>
                    <a:pt x="6962139" y="2194560"/>
                    <a:pt x="6827520" y="2194560"/>
                  </a:cubicBezTo>
                  <a:lnTo>
                    <a:pt x="243840" y="2194560"/>
                  </a:lnTo>
                  <a:cubicBezTo>
                    <a:pt x="109220" y="2194560"/>
                    <a:pt x="0" y="2085340"/>
                    <a:pt x="0" y="1950720"/>
                  </a:cubicBezTo>
                  <a:close/>
                </a:path>
              </a:pathLst>
            </a:custGeom>
            <a:solidFill>
              <a:srgbClr val="2A2522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188720" y="3657600"/>
            <a:ext cx="1097280" cy="1097280"/>
            <a:chOff x="0" y="0"/>
            <a:chExt cx="1463040" cy="146304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63040" cy="1463040"/>
            </a:xfrm>
            <a:custGeom>
              <a:avLst/>
              <a:gdLst/>
              <a:ahLst/>
              <a:cxnLst/>
              <a:rect r="r" b="b" t="t" l="l"/>
              <a:pathLst>
                <a:path h="1463040" w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D4AE5A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499616" y="3968496"/>
            <a:ext cx="475488" cy="475488"/>
            <a:chOff x="0" y="0"/>
            <a:chExt cx="633984" cy="633984"/>
          </a:xfrm>
        </p:grpSpPr>
        <p:sp>
          <p:nvSpPr>
            <p:cNvPr name="Freeform 10" id="10" descr="preencoded.png"/>
            <p:cNvSpPr/>
            <p:nvPr/>
          </p:nvSpPr>
          <p:spPr>
            <a:xfrm flipH="false" flipV="false" rot="0">
              <a:off x="0" y="0"/>
              <a:ext cx="633984" cy="633984"/>
            </a:xfrm>
            <a:custGeom>
              <a:avLst/>
              <a:gdLst/>
              <a:ahLst/>
              <a:cxnLst/>
              <a:rect r="r" b="b" t="t" l="l"/>
              <a:pathLst>
                <a:path h="633984" w="633984">
                  <a:moveTo>
                    <a:pt x="0" y="0"/>
                  </a:moveTo>
                  <a:lnTo>
                    <a:pt x="633984" y="0"/>
                  </a:lnTo>
                  <a:lnTo>
                    <a:pt x="633984" y="633984"/>
                  </a:lnTo>
                  <a:lnTo>
                    <a:pt x="0" y="633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2651760" y="3383280"/>
            <a:ext cx="3383280" cy="1645920"/>
            <a:chOff x="0" y="0"/>
            <a:chExt cx="4511040" cy="21945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511040" cy="2194560"/>
            </a:xfrm>
            <a:custGeom>
              <a:avLst/>
              <a:gdLst/>
              <a:ahLst/>
              <a:cxnLst/>
              <a:rect r="r" b="b" t="t" l="l"/>
              <a:pathLst>
                <a:path h="2194560" w="4511040">
                  <a:moveTo>
                    <a:pt x="0" y="0"/>
                  </a:moveTo>
                  <a:lnTo>
                    <a:pt x="4511040" y="0"/>
                  </a:lnTo>
                  <a:lnTo>
                    <a:pt x="451104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2417" t="0" r="-12417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66675"/>
              <a:ext cx="4511040" cy="22612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Neck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492240" y="3383280"/>
            <a:ext cx="5303520" cy="1645920"/>
            <a:chOff x="0" y="0"/>
            <a:chExt cx="7071360" cy="219456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071360" cy="2194560"/>
            </a:xfrm>
            <a:custGeom>
              <a:avLst/>
              <a:gdLst/>
              <a:ahLst/>
              <a:cxnLst/>
              <a:rect r="r" b="b" t="t" l="l"/>
              <a:pathLst>
                <a:path h="2194560" w="7071360">
                  <a:moveTo>
                    <a:pt x="0" y="243840"/>
                  </a:moveTo>
                  <a:cubicBezTo>
                    <a:pt x="0" y="109220"/>
                    <a:pt x="109220" y="0"/>
                    <a:pt x="243840" y="0"/>
                  </a:cubicBezTo>
                  <a:lnTo>
                    <a:pt x="6827520" y="0"/>
                  </a:lnTo>
                  <a:cubicBezTo>
                    <a:pt x="6962139" y="0"/>
                    <a:pt x="7071360" y="109220"/>
                    <a:pt x="7071360" y="243840"/>
                  </a:cubicBezTo>
                  <a:lnTo>
                    <a:pt x="7071360" y="1950720"/>
                  </a:lnTo>
                  <a:cubicBezTo>
                    <a:pt x="7071360" y="2085340"/>
                    <a:pt x="6962139" y="2194560"/>
                    <a:pt x="6827520" y="2194560"/>
                  </a:cubicBezTo>
                  <a:lnTo>
                    <a:pt x="243840" y="2194560"/>
                  </a:lnTo>
                  <a:cubicBezTo>
                    <a:pt x="109220" y="2194560"/>
                    <a:pt x="0" y="2085340"/>
                    <a:pt x="0" y="1950720"/>
                  </a:cubicBezTo>
                  <a:close/>
                </a:path>
              </a:pathLst>
            </a:custGeom>
            <a:solidFill>
              <a:srgbClr val="2A2522"/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6766560" y="3657600"/>
            <a:ext cx="1097280" cy="1097280"/>
            <a:chOff x="0" y="0"/>
            <a:chExt cx="1463040" cy="146304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463040" cy="1463040"/>
            </a:xfrm>
            <a:custGeom>
              <a:avLst/>
              <a:gdLst/>
              <a:ahLst/>
              <a:cxnLst/>
              <a:rect r="r" b="b" t="t" l="l"/>
              <a:pathLst>
                <a:path h="1463040" w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D4AE5A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7077456" y="3968496"/>
            <a:ext cx="475488" cy="475488"/>
            <a:chOff x="0" y="0"/>
            <a:chExt cx="633984" cy="633984"/>
          </a:xfrm>
        </p:grpSpPr>
        <p:sp>
          <p:nvSpPr>
            <p:cNvPr name="Freeform 19" id="19" descr="preencoded.png"/>
            <p:cNvSpPr/>
            <p:nvPr/>
          </p:nvSpPr>
          <p:spPr>
            <a:xfrm flipH="false" flipV="false" rot="0">
              <a:off x="0" y="0"/>
              <a:ext cx="633984" cy="633984"/>
            </a:xfrm>
            <a:custGeom>
              <a:avLst/>
              <a:gdLst/>
              <a:ahLst/>
              <a:cxnLst/>
              <a:rect r="r" b="b" t="t" l="l"/>
              <a:pathLst>
                <a:path h="633984" w="633984">
                  <a:moveTo>
                    <a:pt x="0" y="0"/>
                  </a:moveTo>
                  <a:lnTo>
                    <a:pt x="633984" y="0"/>
                  </a:lnTo>
                  <a:lnTo>
                    <a:pt x="633984" y="633984"/>
                  </a:lnTo>
                  <a:lnTo>
                    <a:pt x="0" y="633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8229600" y="3383280"/>
            <a:ext cx="3383280" cy="1645920"/>
            <a:chOff x="0" y="0"/>
            <a:chExt cx="4511040" cy="219456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511040" cy="2194560"/>
            </a:xfrm>
            <a:custGeom>
              <a:avLst/>
              <a:gdLst/>
              <a:ahLst/>
              <a:cxnLst/>
              <a:rect r="r" b="b" t="t" l="l"/>
              <a:pathLst>
                <a:path h="2194560" w="4511040">
                  <a:moveTo>
                    <a:pt x="0" y="0"/>
                  </a:moveTo>
                  <a:lnTo>
                    <a:pt x="4511040" y="0"/>
                  </a:lnTo>
                  <a:lnTo>
                    <a:pt x="451104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2417" t="0" r="-12417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66675"/>
              <a:ext cx="4511040" cy="22612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Frets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2070080" y="3383280"/>
            <a:ext cx="5303520" cy="1645920"/>
            <a:chOff x="0" y="0"/>
            <a:chExt cx="7071360" cy="219456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7071360" cy="2194560"/>
            </a:xfrm>
            <a:custGeom>
              <a:avLst/>
              <a:gdLst/>
              <a:ahLst/>
              <a:cxnLst/>
              <a:rect r="r" b="b" t="t" l="l"/>
              <a:pathLst>
                <a:path h="2194560" w="7071360">
                  <a:moveTo>
                    <a:pt x="0" y="243840"/>
                  </a:moveTo>
                  <a:cubicBezTo>
                    <a:pt x="0" y="109220"/>
                    <a:pt x="109220" y="0"/>
                    <a:pt x="243840" y="0"/>
                  </a:cubicBezTo>
                  <a:lnTo>
                    <a:pt x="6827520" y="0"/>
                  </a:lnTo>
                  <a:cubicBezTo>
                    <a:pt x="6962139" y="0"/>
                    <a:pt x="7071360" y="109220"/>
                    <a:pt x="7071360" y="243840"/>
                  </a:cubicBezTo>
                  <a:lnTo>
                    <a:pt x="7071360" y="1950720"/>
                  </a:lnTo>
                  <a:cubicBezTo>
                    <a:pt x="7071360" y="2085340"/>
                    <a:pt x="6962139" y="2194560"/>
                    <a:pt x="6827520" y="2194560"/>
                  </a:cubicBezTo>
                  <a:lnTo>
                    <a:pt x="243840" y="2194560"/>
                  </a:lnTo>
                  <a:cubicBezTo>
                    <a:pt x="109220" y="2194560"/>
                    <a:pt x="0" y="2085340"/>
                    <a:pt x="0" y="1950720"/>
                  </a:cubicBezTo>
                  <a:close/>
                </a:path>
              </a:pathLst>
            </a:custGeom>
            <a:solidFill>
              <a:srgbClr val="2A2522"/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2344400" y="3657600"/>
            <a:ext cx="1097280" cy="1097280"/>
            <a:chOff x="0" y="0"/>
            <a:chExt cx="1463040" cy="146304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463040" cy="1463040"/>
            </a:xfrm>
            <a:custGeom>
              <a:avLst/>
              <a:gdLst/>
              <a:ahLst/>
              <a:cxnLst/>
              <a:rect r="r" b="b" t="t" l="l"/>
              <a:pathLst>
                <a:path h="1463040" w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D4AE5A"/>
            </a:solid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12655296" y="3968496"/>
            <a:ext cx="475488" cy="475488"/>
            <a:chOff x="0" y="0"/>
            <a:chExt cx="633984" cy="633984"/>
          </a:xfrm>
        </p:grpSpPr>
        <p:sp>
          <p:nvSpPr>
            <p:cNvPr name="Freeform 28" id="28" descr="preencoded.png"/>
            <p:cNvSpPr/>
            <p:nvPr/>
          </p:nvSpPr>
          <p:spPr>
            <a:xfrm flipH="false" flipV="false" rot="0">
              <a:off x="0" y="0"/>
              <a:ext cx="633984" cy="633984"/>
            </a:xfrm>
            <a:custGeom>
              <a:avLst/>
              <a:gdLst/>
              <a:ahLst/>
              <a:cxnLst/>
              <a:rect r="r" b="b" t="t" l="l"/>
              <a:pathLst>
                <a:path h="633984" w="633984">
                  <a:moveTo>
                    <a:pt x="0" y="0"/>
                  </a:moveTo>
                  <a:lnTo>
                    <a:pt x="633984" y="0"/>
                  </a:lnTo>
                  <a:lnTo>
                    <a:pt x="633984" y="633984"/>
                  </a:lnTo>
                  <a:lnTo>
                    <a:pt x="0" y="633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13807440" y="3383280"/>
            <a:ext cx="3383280" cy="1645920"/>
            <a:chOff x="0" y="0"/>
            <a:chExt cx="4511040" cy="219456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4511040" cy="2194560"/>
            </a:xfrm>
            <a:custGeom>
              <a:avLst/>
              <a:gdLst/>
              <a:ahLst/>
              <a:cxnLst/>
              <a:rect r="r" b="b" t="t" l="l"/>
              <a:pathLst>
                <a:path h="2194560" w="4511040">
                  <a:moveTo>
                    <a:pt x="0" y="0"/>
                  </a:moveTo>
                  <a:lnTo>
                    <a:pt x="4511040" y="0"/>
                  </a:lnTo>
                  <a:lnTo>
                    <a:pt x="451104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2417" t="0" r="-12417" b="0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66675"/>
              <a:ext cx="4511040" cy="22612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Bridge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914400" y="5394960"/>
            <a:ext cx="5303520" cy="1645920"/>
            <a:chOff x="0" y="0"/>
            <a:chExt cx="7071360" cy="219456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7071360" cy="2194560"/>
            </a:xfrm>
            <a:custGeom>
              <a:avLst/>
              <a:gdLst/>
              <a:ahLst/>
              <a:cxnLst/>
              <a:rect r="r" b="b" t="t" l="l"/>
              <a:pathLst>
                <a:path h="2194560" w="7071360">
                  <a:moveTo>
                    <a:pt x="0" y="243840"/>
                  </a:moveTo>
                  <a:cubicBezTo>
                    <a:pt x="0" y="109220"/>
                    <a:pt x="109220" y="0"/>
                    <a:pt x="243840" y="0"/>
                  </a:cubicBezTo>
                  <a:lnTo>
                    <a:pt x="6827520" y="0"/>
                  </a:lnTo>
                  <a:cubicBezTo>
                    <a:pt x="6962139" y="0"/>
                    <a:pt x="7071360" y="109220"/>
                    <a:pt x="7071360" y="243840"/>
                  </a:cubicBezTo>
                  <a:lnTo>
                    <a:pt x="7071360" y="1950720"/>
                  </a:lnTo>
                  <a:cubicBezTo>
                    <a:pt x="7071360" y="2085340"/>
                    <a:pt x="6962139" y="2194560"/>
                    <a:pt x="6827520" y="2194560"/>
                  </a:cubicBezTo>
                  <a:lnTo>
                    <a:pt x="243840" y="2194560"/>
                  </a:lnTo>
                  <a:cubicBezTo>
                    <a:pt x="109220" y="2194560"/>
                    <a:pt x="0" y="2085340"/>
                    <a:pt x="0" y="1950720"/>
                  </a:cubicBezTo>
                  <a:close/>
                </a:path>
              </a:pathLst>
            </a:custGeom>
            <a:solidFill>
              <a:srgbClr val="2A2522"/>
            </a:solid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1188720" y="5669280"/>
            <a:ext cx="1097280" cy="1097280"/>
            <a:chOff x="0" y="0"/>
            <a:chExt cx="1463040" cy="146304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463040" cy="1463040"/>
            </a:xfrm>
            <a:custGeom>
              <a:avLst/>
              <a:gdLst/>
              <a:ahLst/>
              <a:cxnLst/>
              <a:rect r="r" b="b" t="t" l="l"/>
              <a:pathLst>
                <a:path h="1463040" w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D4AE5A"/>
            </a:solidFill>
          </p:spPr>
        </p:sp>
      </p:grpSp>
      <p:grpSp>
        <p:nvGrpSpPr>
          <p:cNvPr name="Group 36" id="36"/>
          <p:cNvGrpSpPr/>
          <p:nvPr/>
        </p:nvGrpSpPr>
        <p:grpSpPr>
          <a:xfrm rot="0">
            <a:off x="1499616" y="5980176"/>
            <a:ext cx="475488" cy="475488"/>
            <a:chOff x="0" y="0"/>
            <a:chExt cx="633984" cy="633984"/>
          </a:xfrm>
        </p:grpSpPr>
        <p:sp>
          <p:nvSpPr>
            <p:cNvPr name="Freeform 37" id="37" descr="preencoded.png"/>
            <p:cNvSpPr/>
            <p:nvPr/>
          </p:nvSpPr>
          <p:spPr>
            <a:xfrm flipH="false" flipV="false" rot="0">
              <a:off x="0" y="0"/>
              <a:ext cx="633984" cy="633984"/>
            </a:xfrm>
            <a:custGeom>
              <a:avLst/>
              <a:gdLst/>
              <a:ahLst/>
              <a:cxnLst/>
              <a:rect r="r" b="b" t="t" l="l"/>
              <a:pathLst>
                <a:path h="633984" w="633984">
                  <a:moveTo>
                    <a:pt x="0" y="0"/>
                  </a:moveTo>
                  <a:lnTo>
                    <a:pt x="633984" y="0"/>
                  </a:lnTo>
                  <a:lnTo>
                    <a:pt x="633984" y="633984"/>
                  </a:lnTo>
                  <a:lnTo>
                    <a:pt x="0" y="633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38" id="38"/>
          <p:cNvGrpSpPr/>
          <p:nvPr/>
        </p:nvGrpSpPr>
        <p:grpSpPr>
          <a:xfrm rot="0">
            <a:off x="2651760" y="5394960"/>
            <a:ext cx="3383280" cy="1645920"/>
            <a:chOff x="0" y="0"/>
            <a:chExt cx="4511040" cy="219456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4511040" cy="2194560"/>
            </a:xfrm>
            <a:custGeom>
              <a:avLst/>
              <a:gdLst/>
              <a:ahLst/>
              <a:cxnLst/>
              <a:rect r="r" b="b" t="t" l="l"/>
              <a:pathLst>
                <a:path h="2194560" w="4511040">
                  <a:moveTo>
                    <a:pt x="0" y="0"/>
                  </a:moveTo>
                  <a:lnTo>
                    <a:pt x="4511040" y="0"/>
                  </a:lnTo>
                  <a:lnTo>
                    <a:pt x="451104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2417" t="0" r="-12417" b="0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66675"/>
              <a:ext cx="4511040" cy="22612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Finish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6492240" y="5394960"/>
            <a:ext cx="5303520" cy="1645920"/>
            <a:chOff x="0" y="0"/>
            <a:chExt cx="7071360" cy="219456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7071360" cy="2194560"/>
            </a:xfrm>
            <a:custGeom>
              <a:avLst/>
              <a:gdLst/>
              <a:ahLst/>
              <a:cxnLst/>
              <a:rect r="r" b="b" t="t" l="l"/>
              <a:pathLst>
                <a:path h="2194560" w="7071360">
                  <a:moveTo>
                    <a:pt x="0" y="243840"/>
                  </a:moveTo>
                  <a:cubicBezTo>
                    <a:pt x="0" y="109220"/>
                    <a:pt x="109220" y="0"/>
                    <a:pt x="243840" y="0"/>
                  </a:cubicBezTo>
                  <a:lnTo>
                    <a:pt x="6827520" y="0"/>
                  </a:lnTo>
                  <a:cubicBezTo>
                    <a:pt x="6962139" y="0"/>
                    <a:pt x="7071360" y="109220"/>
                    <a:pt x="7071360" y="243840"/>
                  </a:cubicBezTo>
                  <a:lnTo>
                    <a:pt x="7071360" y="1950720"/>
                  </a:lnTo>
                  <a:cubicBezTo>
                    <a:pt x="7071360" y="2085340"/>
                    <a:pt x="6962139" y="2194560"/>
                    <a:pt x="6827520" y="2194560"/>
                  </a:cubicBezTo>
                  <a:lnTo>
                    <a:pt x="243840" y="2194560"/>
                  </a:lnTo>
                  <a:cubicBezTo>
                    <a:pt x="109220" y="2194560"/>
                    <a:pt x="0" y="2085340"/>
                    <a:pt x="0" y="1950720"/>
                  </a:cubicBezTo>
                  <a:close/>
                </a:path>
              </a:pathLst>
            </a:custGeom>
            <a:solidFill>
              <a:srgbClr val="2A2522"/>
            </a:solidFill>
          </p:spPr>
        </p:sp>
      </p:grpSp>
      <p:grpSp>
        <p:nvGrpSpPr>
          <p:cNvPr name="Group 43" id="43"/>
          <p:cNvGrpSpPr/>
          <p:nvPr/>
        </p:nvGrpSpPr>
        <p:grpSpPr>
          <a:xfrm rot="0">
            <a:off x="6766560" y="5669280"/>
            <a:ext cx="1097280" cy="1097280"/>
            <a:chOff x="0" y="0"/>
            <a:chExt cx="1463040" cy="146304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1463040" cy="1463040"/>
            </a:xfrm>
            <a:custGeom>
              <a:avLst/>
              <a:gdLst/>
              <a:ahLst/>
              <a:cxnLst/>
              <a:rect r="r" b="b" t="t" l="l"/>
              <a:pathLst>
                <a:path h="1463040" w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D4AE5A"/>
            </a:solidFill>
          </p:spPr>
        </p:sp>
      </p:grpSp>
      <p:grpSp>
        <p:nvGrpSpPr>
          <p:cNvPr name="Group 45" id="45"/>
          <p:cNvGrpSpPr/>
          <p:nvPr/>
        </p:nvGrpSpPr>
        <p:grpSpPr>
          <a:xfrm rot="0">
            <a:off x="7077456" y="5980176"/>
            <a:ext cx="475488" cy="475488"/>
            <a:chOff x="0" y="0"/>
            <a:chExt cx="633984" cy="633984"/>
          </a:xfrm>
        </p:grpSpPr>
        <p:sp>
          <p:nvSpPr>
            <p:cNvPr name="Freeform 46" id="46" descr="preencoded.png"/>
            <p:cNvSpPr/>
            <p:nvPr/>
          </p:nvSpPr>
          <p:spPr>
            <a:xfrm flipH="false" flipV="false" rot="0">
              <a:off x="0" y="0"/>
              <a:ext cx="633984" cy="633984"/>
            </a:xfrm>
            <a:custGeom>
              <a:avLst/>
              <a:gdLst/>
              <a:ahLst/>
              <a:cxnLst/>
              <a:rect r="r" b="b" t="t" l="l"/>
              <a:pathLst>
                <a:path h="633984" w="633984">
                  <a:moveTo>
                    <a:pt x="0" y="0"/>
                  </a:moveTo>
                  <a:lnTo>
                    <a:pt x="633984" y="0"/>
                  </a:lnTo>
                  <a:lnTo>
                    <a:pt x="633984" y="633984"/>
                  </a:lnTo>
                  <a:lnTo>
                    <a:pt x="0" y="633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grpSp>
        <p:nvGrpSpPr>
          <p:cNvPr name="Group 47" id="47"/>
          <p:cNvGrpSpPr/>
          <p:nvPr/>
        </p:nvGrpSpPr>
        <p:grpSpPr>
          <a:xfrm rot="0">
            <a:off x="8229600" y="5394960"/>
            <a:ext cx="3383280" cy="1645920"/>
            <a:chOff x="0" y="0"/>
            <a:chExt cx="4511040" cy="219456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4511040" cy="2194560"/>
            </a:xfrm>
            <a:custGeom>
              <a:avLst/>
              <a:gdLst/>
              <a:ahLst/>
              <a:cxnLst/>
              <a:rect r="r" b="b" t="t" l="l"/>
              <a:pathLst>
                <a:path h="2194560" w="4511040">
                  <a:moveTo>
                    <a:pt x="0" y="0"/>
                  </a:moveTo>
                  <a:lnTo>
                    <a:pt x="4511040" y="0"/>
                  </a:lnTo>
                  <a:lnTo>
                    <a:pt x="451104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2417" t="0" r="-12417" b="0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66675"/>
              <a:ext cx="4511040" cy="22612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Intonation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12070080" y="5394960"/>
            <a:ext cx="5303520" cy="1645920"/>
            <a:chOff x="0" y="0"/>
            <a:chExt cx="7071360" cy="219456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7071360" cy="2194560"/>
            </a:xfrm>
            <a:custGeom>
              <a:avLst/>
              <a:gdLst/>
              <a:ahLst/>
              <a:cxnLst/>
              <a:rect r="r" b="b" t="t" l="l"/>
              <a:pathLst>
                <a:path h="2194560" w="7071360">
                  <a:moveTo>
                    <a:pt x="0" y="243840"/>
                  </a:moveTo>
                  <a:cubicBezTo>
                    <a:pt x="0" y="109220"/>
                    <a:pt x="109220" y="0"/>
                    <a:pt x="243840" y="0"/>
                  </a:cubicBezTo>
                  <a:lnTo>
                    <a:pt x="6827520" y="0"/>
                  </a:lnTo>
                  <a:cubicBezTo>
                    <a:pt x="6962139" y="0"/>
                    <a:pt x="7071360" y="109220"/>
                    <a:pt x="7071360" y="243840"/>
                  </a:cubicBezTo>
                  <a:lnTo>
                    <a:pt x="7071360" y="1950720"/>
                  </a:lnTo>
                  <a:cubicBezTo>
                    <a:pt x="7071360" y="2085340"/>
                    <a:pt x="6962139" y="2194560"/>
                    <a:pt x="6827520" y="2194560"/>
                  </a:cubicBezTo>
                  <a:lnTo>
                    <a:pt x="243840" y="2194560"/>
                  </a:lnTo>
                  <a:cubicBezTo>
                    <a:pt x="109220" y="2194560"/>
                    <a:pt x="0" y="2085340"/>
                    <a:pt x="0" y="1950720"/>
                  </a:cubicBezTo>
                  <a:close/>
                </a:path>
              </a:pathLst>
            </a:custGeom>
            <a:solidFill>
              <a:srgbClr val="2A2522"/>
            </a:solidFill>
          </p:spPr>
        </p:sp>
      </p:grpSp>
      <p:grpSp>
        <p:nvGrpSpPr>
          <p:cNvPr name="Group 52" id="52"/>
          <p:cNvGrpSpPr/>
          <p:nvPr/>
        </p:nvGrpSpPr>
        <p:grpSpPr>
          <a:xfrm rot="0">
            <a:off x="12344400" y="5669280"/>
            <a:ext cx="1097280" cy="1097280"/>
            <a:chOff x="0" y="0"/>
            <a:chExt cx="1463040" cy="146304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1463040" cy="1463040"/>
            </a:xfrm>
            <a:custGeom>
              <a:avLst/>
              <a:gdLst/>
              <a:ahLst/>
              <a:cxnLst/>
              <a:rect r="r" b="b" t="t" l="l"/>
              <a:pathLst>
                <a:path h="1463040" w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D4AE5A"/>
            </a:solidFill>
          </p:spPr>
        </p:sp>
      </p:grpSp>
      <p:grpSp>
        <p:nvGrpSpPr>
          <p:cNvPr name="Group 54" id="54"/>
          <p:cNvGrpSpPr/>
          <p:nvPr/>
        </p:nvGrpSpPr>
        <p:grpSpPr>
          <a:xfrm rot="0">
            <a:off x="12655296" y="5980176"/>
            <a:ext cx="475488" cy="475488"/>
            <a:chOff x="0" y="0"/>
            <a:chExt cx="633984" cy="633984"/>
          </a:xfrm>
        </p:grpSpPr>
        <p:sp>
          <p:nvSpPr>
            <p:cNvPr name="Freeform 55" id="55" descr="preencoded.png"/>
            <p:cNvSpPr/>
            <p:nvPr/>
          </p:nvSpPr>
          <p:spPr>
            <a:xfrm flipH="false" flipV="false" rot="0">
              <a:off x="0" y="0"/>
              <a:ext cx="633984" cy="633984"/>
            </a:xfrm>
            <a:custGeom>
              <a:avLst/>
              <a:gdLst/>
              <a:ahLst/>
              <a:cxnLst/>
              <a:rect r="r" b="b" t="t" l="l"/>
              <a:pathLst>
                <a:path h="633984" w="633984">
                  <a:moveTo>
                    <a:pt x="0" y="0"/>
                  </a:moveTo>
                  <a:lnTo>
                    <a:pt x="633984" y="0"/>
                  </a:lnTo>
                  <a:lnTo>
                    <a:pt x="633984" y="633984"/>
                  </a:lnTo>
                  <a:lnTo>
                    <a:pt x="0" y="633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</p:grpSp>
      <p:grpSp>
        <p:nvGrpSpPr>
          <p:cNvPr name="Group 56" id="56"/>
          <p:cNvGrpSpPr/>
          <p:nvPr/>
        </p:nvGrpSpPr>
        <p:grpSpPr>
          <a:xfrm rot="0">
            <a:off x="13807440" y="5394960"/>
            <a:ext cx="3383280" cy="1645920"/>
            <a:chOff x="0" y="0"/>
            <a:chExt cx="4511040" cy="219456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4511040" cy="2194560"/>
            </a:xfrm>
            <a:custGeom>
              <a:avLst/>
              <a:gdLst/>
              <a:ahLst/>
              <a:cxnLst/>
              <a:rect r="r" b="b" t="t" l="l"/>
              <a:pathLst>
                <a:path h="2194560" w="4511040">
                  <a:moveTo>
                    <a:pt x="0" y="0"/>
                  </a:moveTo>
                  <a:lnTo>
                    <a:pt x="4511040" y="0"/>
                  </a:lnTo>
                  <a:lnTo>
                    <a:pt x="451104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2417" t="0" r="-12417" b="0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66675"/>
              <a:ext cx="4511040" cy="22612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Overall setup</a:t>
              </a:r>
            </a:p>
          </p:txBody>
        </p:sp>
      </p:grpSp>
      <p:sp>
        <p:nvSpPr>
          <p:cNvPr name="TextBox 59" id="59"/>
          <p:cNvSpPr txBox="true"/>
          <p:nvPr/>
        </p:nvSpPr>
        <p:spPr>
          <a:xfrm rot="0">
            <a:off x="914400" y="7522845"/>
            <a:ext cx="16459200" cy="189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D4AE5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Once the practical checks are done, trust the connection. The right concert classical guitar becomes part of how you phrase a melody, shape a chord, and tell a musical story.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C19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" y="365760"/>
            <a:ext cx="2743200" cy="1335024"/>
            <a:chOff x="0" y="0"/>
            <a:chExt cx="3657600" cy="1780032"/>
          </a:xfrm>
        </p:grpSpPr>
        <p:sp>
          <p:nvSpPr>
            <p:cNvPr name="Freeform 3" id="3" descr="g/logo.png"/>
            <p:cNvSpPr/>
            <p:nvPr/>
          </p:nvSpPr>
          <p:spPr>
            <a:xfrm flipH="false" flipV="false" rot="0">
              <a:off x="0" y="0"/>
              <a:ext cx="3657600" cy="1780032"/>
            </a:xfrm>
            <a:custGeom>
              <a:avLst/>
              <a:gdLst/>
              <a:ahLst/>
              <a:cxnLst/>
              <a:rect r="r" b="b" t="t" l="l"/>
              <a:pathLst>
                <a:path h="1780032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1780032"/>
                  </a:lnTo>
                  <a:lnTo>
                    <a:pt x="0" y="17800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26" t="0" r="-126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914400" y="2234565"/>
            <a:ext cx="16459200" cy="1605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Thank You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14400" y="3783330"/>
            <a:ext cx="16459200" cy="788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D4AE5A"/>
                </a:solidFill>
                <a:latin typeface="Calibri (MS)"/>
                <a:ea typeface="Calibri (MS)"/>
                <a:cs typeface="Calibri (MS)"/>
                <a:sym typeface="Calibri (MS)"/>
              </a:rPr>
              <a:t>Contact us for more information: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914400" y="5029200"/>
            <a:ext cx="822960" cy="822960"/>
            <a:chOff x="0" y="0"/>
            <a:chExt cx="1097280" cy="109728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D4AE5A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133856" y="5248656"/>
            <a:ext cx="384048" cy="384048"/>
            <a:chOff x="0" y="0"/>
            <a:chExt cx="512064" cy="512064"/>
          </a:xfrm>
        </p:grpSpPr>
        <p:sp>
          <p:nvSpPr>
            <p:cNvPr name="Freeform 9" id="9" descr="preencoded.png"/>
            <p:cNvSpPr/>
            <p:nvPr/>
          </p:nvSpPr>
          <p:spPr>
            <a:xfrm flipH="false" flipV="false" rot="0">
              <a:off x="0" y="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0"/>
                  </a:moveTo>
                  <a:lnTo>
                    <a:pt x="512064" y="0"/>
                  </a:lnTo>
                  <a:lnTo>
                    <a:pt x="512064" y="512064"/>
                  </a:lnTo>
                  <a:lnTo>
                    <a:pt x="0" y="512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2103120" y="5029200"/>
            <a:ext cx="15179040" cy="822960"/>
            <a:chOff x="0" y="0"/>
            <a:chExt cx="20238720" cy="109728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238720" cy="1097280"/>
            </a:xfrm>
            <a:custGeom>
              <a:avLst/>
              <a:gdLst/>
              <a:ahLst/>
              <a:cxnLst/>
              <a:rect r="r" b="b" t="t" l="l"/>
              <a:pathLst>
                <a:path h="109728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309390" r="0" b="-30939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20238720" cy="11639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 u="sng">
                  <a:solidFill>
                    <a:srgbClr val="EDE6DA"/>
                  </a:solidFill>
                  <a:latin typeface="Calibri (MS)"/>
                  <a:ea typeface="Calibri (MS)"/>
                  <a:cs typeface="Calibri (MS)"/>
                  <a:sym typeface="Calibri (MS)"/>
                  <a:hlinkClick r:id="rId6" tooltip="https://marfioneguitars.com/"/>
                </a:rPr>
                <a:t>Website: https://marfioneguitars.com/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14400" y="6163056"/>
            <a:ext cx="822960" cy="822960"/>
            <a:chOff x="0" y="0"/>
            <a:chExt cx="1097280" cy="10972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D4AE5A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133856" y="6382512"/>
            <a:ext cx="384048" cy="384048"/>
            <a:chOff x="0" y="0"/>
            <a:chExt cx="512064" cy="512064"/>
          </a:xfrm>
        </p:grpSpPr>
        <p:sp>
          <p:nvSpPr>
            <p:cNvPr name="Freeform 16" id="16" descr="preencoded.png"/>
            <p:cNvSpPr/>
            <p:nvPr/>
          </p:nvSpPr>
          <p:spPr>
            <a:xfrm flipH="false" flipV="false" rot="0">
              <a:off x="0" y="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0"/>
                  </a:moveTo>
                  <a:lnTo>
                    <a:pt x="512064" y="0"/>
                  </a:lnTo>
                  <a:lnTo>
                    <a:pt x="512064" y="512064"/>
                  </a:lnTo>
                  <a:lnTo>
                    <a:pt x="0" y="512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2103120" y="6163056"/>
            <a:ext cx="15179040" cy="822960"/>
            <a:chOff x="0" y="0"/>
            <a:chExt cx="20238720" cy="109728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0238720" cy="1097280"/>
            </a:xfrm>
            <a:custGeom>
              <a:avLst/>
              <a:gdLst/>
              <a:ahLst/>
              <a:cxnLst/>
              <a:rect r="r" b="b" t="t" l="l"/>
              <a:pathLst>
                <a:path h="109728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309390" r="0" b="-30939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66675"/>
              <a:ext cx="20238720" cy="11639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EDE6D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Phone: 8286529210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14400" y="7296912"/>
            <a:ext cx="822960" cy="822960"/>
            <a:chOff x="0" y="0"/>
            <a:chExt cx="1097280" cy="109728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D4AE5A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133856" y="7516368"/>
            <a:ext cx="384048" cy="384048"/>
            <a:chOff x="0" y="0"/>
            <a:chExt cx="512064" cy="512064"/>
          </a:xfrm>
        </p:grpSpPr>
        <p:sp>
          <p:nvSpPr>
            <p:cNvPr name="Freeform 23" id="23" descr="preencoded.png"/>
            <p:cNvSpPr/>
            <p:nvPr/>
          </p:nvSpPr>
          <p:spPr>
            <a:xfrm flipH="false" flipV="false" rot="0">
              <a:off x="0" y="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0"/>
                  </a:moveTo>
                  <a:lnTo>
                    <a:pt x="512064" y="0"/>
                  </a:lnTo>
                  <a:lnTo>
                    <a:pt x="512064" y="512064"/>
                  </a:lnTo>
                  <a:lnTo>
                    <a:pt x="0" y="512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2103120" y="7296912"/>
            <a:ext cx="15179040" cy="822960"/>
            <a:chOff x="0" y="0"/>
            <a:chExt cx="20238720" cy="109728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0238720" cy="1097280"/>
            </a:xfrm>
            <a:custGeom>
              <a:avLst/>
              <a:gdLst/>
              <a:ahLst/>
              <a:cxnLst/>
              <a:rect r="r" b="b" t="t" l="l"/>
              <a:pathLst>
                <a:path h="109728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309390" r="0" b="-30939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66675"/>
              <a:ext cx="20238720" cy="11639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EDE6D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Email: cs@marfioneguitars.com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14400" y="8430768"/>
            <a:ext cx="822960" cy="822960"/>
            <a:chOff x="0" y="0"/>
            <a:chExt cx="1097280" cy="109728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097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D4AE5A"/>
            </a:solid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1133856" y="8650224"/>
            <a:ext cx="384048" cy="384048"/>
            <a:chOff x="0" y="0"/>
            <a:chExt cx="512064" cy="512064"/>
          </a:xfrm>
        </p:grpSpPr>
        <p:sp>
          <p:nvSpPr>
            <p:cNvPr name="Freeform 30" id="30" descr="preencoded.png"/>
            <p:cNvSpPr/>
            <p:nvPr/>
          </p:nvSpPr>
          <p:spPr>
            <a:xfrm flipH="false" flipV="false" rot="0">
              <a:off x="0" y="0"/>
              <a:ext cx="512064" cy="512064"/>
            </a:xfrm>
            <a:custGeom>
              <a:avLst/>
              <a:gdLst/>
              <a:ahLst/>
              <a:cxnLst/>
              <a:rect r="r" b="b" t="t" l="l"/>
              <a:pathLst>
                <a:path h="512064" w="512064">
                  <a:moveTo>
                    <a:pt x="0" y="0"/>
                  </a:moveTo>
                  <a:lnTo>
                    <a:pt x="512064" y="0"/>
                  </a:lnTo>
                  <a:lnTo>
                    <a:pt x="512064" y="512064"/>
                  </a:lnTo>
                  <a:lnTo>
                    <a:pt x="0" y="512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2103120" y="8430768"/>
            <a:ext cx="15179040" cy="822960"/>
            <a:chOff x="0" y="0"/>
            <a:chExt cx="20238720" cy="109728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0238720" cy="1097280"/>
            </a:xfrm>
            <a:custGeom>
              <a:avLst/>
              <a:gdLst/>
              <a:ahLst/>
              <a:cxnLst/>
              <a:rect r="r" b="b" t="t" l="l"/>
              <a:pathLst>
                <a:path h="1097280" w="20238720">
                  <a:moveTo>
                    <a:pt x="0" y="0"/>
                  </a:moveTo>
                  <a:lnTo>
                    <a:pt x="20238720" y="0"/>
                  </a:lnTo>
                  <a:lnTo>
                    <a:pt x="2023872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0" t="-309390" r="0" b="-309390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66675"/>
              <a:ext cx="20238720" cy="116395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59"/>
                </a:lnSpc>
              </a:pPr>
              <a:r>
                <a:rPr lang="en-US" sz="2799">
                  <a:solidFill>
                    <a:srgbClr val="EDE6DA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Address: 255 Asheville St, Morganton, NC 28655, North Carolina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DAHWe5S5qvo</dc:identifier>
  <dcterms:modified xsi:type="dcterms:W3CDTF">2011-08-01T06:04:30Z</dcterms:modified>
  <cp:revision>1</cp:revision>
  <dc:title>How to Choose a Classical Guitar: 7 Signs It's the One</dc:title>
</cp:coreProperties>
</file>