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Source Sans 3" panose="020B0604020202020204" charset="0"/>
      <p:regular r:id="rId13"/>
    </p:embeddedFont>
    <p:embeddedFont>
      <p:font typeface="Consolas" panose="020B0609020204030204" pitchFamily="49" charset="0"/>
      <p:regular r:id="rId14"/>
      <p:bold r:id="rId15"/>
      <p:italic r:id="rId16"/>
      <p:boldItalic r:id="rId17"/>
    </p:embeddedFont>
    <p:embeddedFont>
      <p:font typeface="Source Serif 4 Semi Bold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5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6258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pointtech.com/front-end-developer-interview-questions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304693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Front-End Developer Interview Questions &amp; Answers (2025)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4775716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Welcome to this essential guide for aspiring front-end developers. We'll explore key concepts, practical tips, and common interview questions to help you succeed in your next interview.</a:t>
            </a:r>
            <a:endParaRPr lang="en-US" sz="18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7790" y="123706"/>
            <a:ext cx="1847850" cy="3619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0" y="5960595"/>
            <a:ext cx="73152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📍 </a:t>
            </a:r>
            <a:r>
              <a:rPr lang="en-US" b="1" dirty="0" smtClean="0"/>
              <a:t>Address: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G-13, 2nd Floor, Sec-3, Noida, UP, 201301, India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370426" y="5960595"/>
            <a:ext cx="2412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📧 </a:t>
            </a:r>
            <a:r>
              <a:rPr lang="en-US" b="1" dirty="0" smtClean="0"/>
              <a:t>Email: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hr@tpointtech.com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466714" y="5960594"/>
            <a:ext cx="182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📞 </a:t>
            </a:r>
            <a:r>
              <a:rPr lang="en-US" b="1" dirty="0" smtClean="0"/>
              <a:t>Phone: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+91-9599086977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743193" y="6806042"/>
            <a:ext cx="7058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0" u="sng" dirty="0" smtClean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5"/>
              </a:rPr>
              <a:t>https://www.tpointtech.com/front-end-developer-interview-questions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451198" y="6864265"/>
            <a:ext cx="468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📍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65277"/>
            <a:ext cx="8915519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What is Front-End Development?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37724" y="2448044"/>
            <a:ext cx="6357818" cy="2138482"/>
          </a:xfrm>
          <a:prstGeom prst="roundRect">
            <a:avLst>
              <a:gd name="adj" fmla="val 26865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4659" y="269498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User Interface (UI)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84659" y="3190518"/>
            <a:ext cx="58639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Focuses on building the visual and interactive parts of websites and web applications that users directly interact with.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7434858" y="2448044"/>
            <a:ext cx="6357818" cy="2138482"/>
          </a:xfrm>
          <a:prstGeom prst="roundRect">
            <a:avLst>
              <a:gd name="adj" fmla="val 26865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81793" y="2694980"/>
            <a:ext cx="2901672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User Experience (UX)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81793" y="3190518"/>
            <a:ext cx="58639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Aims to create intuitive, efficient, and enjoyable experiences for the end-user.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837724" y="4825841"/>
            <a:ext cx="6357818" cy="2138482"/>
          </a:xfrm>
          <a:prstGeom prst="roundRect">
            <a:avLst>
              <a:gd name="adj" fmla="val 26865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4659" y="507277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Core Technologies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84659" y="5568315"/>
            <a:ext cx="586394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HTML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(structure), </a:t>
            </a:r>
            <a:r>
              <a:rPr lang="en-US" sz="18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CSS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(styling), </a:t>
            </a:r>
            <a:r>
              <a:rPr lang="en-US" sz="18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JavaScript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(interactivity) form the foundation.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7434858" y="4825841"/>
            <a:ext cx="6357818" cy="2138482"/>
          </a:xfrm>
          <a:prstGeom prst="roundRect">
            <a:avLst>
              <a:gd name="adj" fmla="val 26865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81793" y="5072777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Modern Tools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681793" y="5568315"/>
            <a:ext cx="5863947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Leverages frameworks/libraries like </a:t>
            </a:r>
            <a:r>
              <a:rPr lang="en-US" sz="1850" dirty="0">
                <a:solidFill>
                  <a:srgbClr val="BE49D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React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1850" dirty="0">
                <a:solidFill>
                  <a:srgbClr val="BE49D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Angular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and </a:t>
            </a:r>
            <a:r>
              <a:rPr lang="en-US" sz="1850" dirty="0">
                <a:solidFill>
                  <a:srgbClr val="BE49D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Vue.js</a:t>
            </a:r>
            <a:r>
              <a:rPr lang="en-US" sz="18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to streamline development and enhance functionality.</a:t>
            </a:r>
            <a:endParaRPr lang="en-US" sz="18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3386" y="332661"/>
            <a:ext cx="6195774" cy="355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HTML Basics: Semantic Elements &amp; Structure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23386" y="990838"/>
            <a:ext cx="1423154" cy="177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Semantic Elements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23386" y="1289566"/>
            <a:ext cx="6744295" cy="3869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Semantic HTML elements convey meaning to both the browser and the developer. They improve accessibility and SEO. Examples include: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23386" y="1785342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&lt;header&gt;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Introductory content or navigational links.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23386" y="2028706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&lt;main&gt;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Dominant content of the </a:t>
            </a: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&lt;body&gt;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23386" y="2272070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&lt;section&gt;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Group of related content.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23386" y="2515433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&lt;article&gt;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Independent, self-contained content.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23386" y="2758797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&lt;footer&gt;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Concluding section, often containing copyright or contact info.</a:t>
            </a:r>
            <a:endParaRPr lang="en-US" sz="9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338" y="1005959"/>
            <a:ext cx="6744295" cy="6744295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470338" y="7886343"/>
            <a:ext cx="1726168" cy="177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Block vs. Inline Elements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470338" y="8185071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Block-level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elements (</a:t>
            </a: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&lt;div&gt;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&lt;p&gt;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) start on a new line and take up the full available width.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7470338" y="8428434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Inline-level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elements (</a:t>
            </a: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&lt;span&gt;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</a:t>
            </a: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&lt;a&gt;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) flow within the text and only take up as much width as necessary.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7470338" y="8750498"/>
            <a:ext cx="1423154" cy="177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HTML Lists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470338" y="9049226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&lt;ul&gt;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Unordered list (bullets).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7470338" y="9292590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&lt;ol&gt;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Ordered list (numbers/letters).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7470338" y="9535954"/>
            <a:ext cx="6744295" cy="201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9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&lt;dl&gt;</a:t>
            </a: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Definition list (term/description pairs).</a:t>
            </a:r>
            <a:endParaRPr lang="en-US" sz="95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4124" y="691872"/>
            <a:ext cx="7850862" cy="5161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CSS Fundamentals: Box Model &amp; Layout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14124" y="1668542"/>
            <a:ext cx="394811" cy="394811"/>
          </a:xfrm>
          <a:prstGeom prst="roundRect">
            <a:avLst>
              <a:gd name="adj" fmla="val 18669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7705" y="1711107"/>
            <a:ext cx="247650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1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184315" y="1728787"/>
            <a:ext cx="2064544" cy="258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The CSS Box Model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84315" y="2162175"/>
            <a:ext cx="3255169" cy="561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Every HTML element is a box. Understanding its layers is crucial for layout: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184315" y="2881551"/>
            <a:ext cx="3255169" cy="561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Content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The actual content (text, image, etc.).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184315" y="3504367"/>
            <a:ext cx="3255169" cy="561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Padding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Space between the content and the border.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184315" y="4127183"/>
            <a:ext cx="3255169" cy="561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Border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The line that goes around the padding and content.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1184315" y="4749998"/>
            <a:ext cx="3255169" cy="561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Margin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Space outside the border, separating elements from each other.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658797" y="1668542"/>
            <a:ext cx="394811" cy="394811"/>
          </a:xfrm>
          <a:prstGeom prst="roundRect">
            <a:avLst>
              <a:gd name="adj" fmla="val 18669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32377" y="1711107"/>
            <a:ext cx="247650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5228987" y="1728787"/>
            <a:ext cx="2119789" cy="280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CSS Units: </a:t>
            </a:r>
            <a:r>
              <a:rPr lang="en-US" sz="16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em</a:t>
            </a:r>
            <a:r>
              <a:rPr lang="en-US" sz="16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vs. </a:t>
            </a:r>
            <a:r>
              <a:rPr lang="en-US" sz="16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rem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228987" y="2185035"/>
            <a:ext cx="3255169" cy="857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em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Relative to the font-size of its direct parent element. Can lead to compounding issues.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228987" y="3103840"/>
            <a:ext cx="3255169" cy="1434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rem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Relative to the font-size of the root HTML element (</a:t>
            </a:r>
            <a:r>
              <a:rPr lang="en-US" sz="135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&lt;html&gt;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). Provides more consistent and predictable scaling across the page, making responsive design easier.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4124" y="5662374"/>
            <a:ext cx="394811" cy="394811"/>
          </a:xfrm>
          <a:prstGeom prst="roundRect">
            <a:avLst>
              <a:gd name="adj" fmla="val 18669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7705" y="5704939"/>
            <a:ext cx="247650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3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184315" y="5722620"/>
            <a:ext cx="2701766" cy="258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Modern Layout Techniques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84315" y="6156008"/>
            <a:ext cx="7299841" cy="561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Flexbox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One-dimensional layout system for distributing space among items in a single row or column. Ideal for alignment and distribution.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1184315" y="6778823"/>
            <a:ext cx="7299841" cy="561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CSS Grid</a:t>
            </a:r>
            <a:r>
              <a:rPr lang="en-US" sz="13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Two-dimensional layout system for rows and columns simultaneously. Perfect for complex page layouts and responsive design patterns.</a:t>
            </a:r>
            <a:endParaRPr lang="en-US" sz="1350" dirty="0"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9924" y="1668542"/>
            <a:ext cx="5103971" cy="510397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839" y="643176"/>
            <a:ext cx="13014722" cy="1357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JavaScript Essentials: Scope, Coercion &amp; Callbacks</a:t>
            </a:r>
            <a:endParaRPr lang="en-US" sz="4250" dirty="0"/>
          </a:p>
        </p:txBody>
      </p:sp>
      <p:sp>
        <p:nvSpPr>
          <p:cNvPr id="3" name="Text 1"/>
          <p:cNvSpPr/>
          <p:nvPr/>
        </p:nvSpPr>
        <p:spPr>
          <a:xfrm>
            <a:off x="807839" y="2577941"/>
            <a:ext cx="4145875" cy="761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50"/>
              </a:lnSpc>
              <a:buNone/>
            </a:pPr>
            <a:r>
              <a:rPr lang="en-US" sz="5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Scope</a:t>
            </a:r>
            <a:endParaRPr lang="en-US" sz="5950" dirty="0"/>
          </a:p>
        </p:txBody>
      </p:sp>
      <p:sp>
        <p:nvSpPr>
          <p:cNvPr id="4" name="Text 2"/>
          <p:cNvSpPr/>
          <p:nvPr/>
        </p:nvSpPr>
        <p:spPr>
          <a:xfrm>
            <a:off x="807839" y="3628072"/>
            <a:ext cx="4145875" cy="1107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Defines the accessibility of variables, functions, and objects in some part of your code.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07839" y="4874538"/>
            <a:ext cx="4145875" cy="1123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Function Scope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Variables declared with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are accessible within the function they are defined.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07839" y="6078498"/>
            <a:ext cx="4145875" cy="1507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Block Scope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Variables declared with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let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and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are accessible within the block (e.g.,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statements,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loops) they are defined.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242203" y="2577941"/>
            <a:ext cx="4145875" cy="761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50"/>
              </a:lnSpc>
              <a:buNone/>
            </a:pPr>
            <a:r>
              <a:rPr lang="en-US" sz="5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Coercion</a:t>
            </a:r>
            <a:endParaRPr lang="en-US" sz="5950" dirty="0"/>
          </a:p>
        </p:txBody>
      </p:sp>
      <p:sp>
        <p:nvSpPr>
          <p:cNvPr id="8" name="Text 6"/>
          <p:cNvSpPr/>
          <p:nvPr/>
        </p:nvSpPr>
        <p:spPr>
          <a:xfrm>
            <a:off x="5242203" y="3628072"/>
            <a:ext cx="4145875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JavaScript's process of converting a value from one type to another. Can be: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242203" y="4505206"/>
            <a:ext cx="4145875" cy="753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Implicit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Performed automatically by JavaScript (e.g.,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'5' + 2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results in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'52'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).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242203" y="5339834"/>
            <a:ext cx="4145875" cy="1523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Explicit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Performed by the developer using functions like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Number()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or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String()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(e.g.,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Number('5') + 2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results in </a:t>
            </a:r>
            <a:r>
              <a:rPr lang="en-US" sz="180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).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676567" y="2577941"/>
            <a:ext cx="4145994" cy="761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50"/>
              </a:lnSpc>
              <a:buNone/>
            </a:pPr>
            <a:r>
              <a:rPr lang="en-US" sz="59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Callback Hell</a:t>
            </a:r>
            <a:endParaRPr lang="en-US" sz="5950" dirty="0"/>
          </a:p>
        </p:txBody>
      </p:sp>
      <p:sp>
        <p:nvSpPr>
          <p:cNvPr id="12" name="Text 10"/>
          <p:cNvSpPr/>
          <p:nvPr/>
        </p:nvSpPr>
        <p:spPr>
          <a:xfrm>
            <a:off x="9676567" y="3628072"/>
            <a:ext cx="4145994" cy="147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common issue when dealing with asynchronous operations, leading to deeply nested and hard-to-read code. Solutions include: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676567" y="5243870"/>
            <a:ext cx="4145994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Promises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Provide a cleaner way to handle asynchronous operations.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676567" y="6063258"/>
            <a:ext cx="4145994" cy="147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900"/>
              </a:lnSpc>
              <a:buSzPct val="100000"/>
              <a:buChar char="•"/>
            </a:pPr>
            <a:r>
              <a:rPr lang="en-US" sz="18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Async/Await</a:t>
            </a:r>
            <a:r>
              <a:rPr lang="en-US" sz="1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Syntactic sugar built on Promises, making asynchronous code look and behave more like synchronous code.</a:t>
            </a:r>
            <a:endParaRPr lang="en-US" sz="18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8862" y="329089"/>
            <a:ext cx="3438644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Modern Tools &amp; Concepts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18862" y="980123"/>
            <a:ext cx="2018705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npm (Node Package Manager)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18862" y="1275755"/>
            <a:ext cx="6750368" cy="38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world's largest software registry, it's used to manage JavaScript packages and dependencies in your projects. Essential for front-end development workflows.</a:t>
            </a:r>
            <a:endParaRPr lang="en-US" sz="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8791" y="995005"/>
            <a:ext cx="6750368" cy="675036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18862" y="8074262"/>
            <a:ext cx="13792676" cy="22503"/>
          </a:xfrm>
          <a:prstGeom prst="rect">
            <a:avLst/>
          </a:prstGeom>
          <a:solidFill>
            <a:srgbClr val="272525">
              <a:alpha val="50000"/>
            </a:srgbClr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62" y="8365808"/>
            <a:ext cx="6750368" cy="67503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68791" y="8350925"/>
            <a:ext cx="1987629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Content Security Policy (CSP)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7468791" y="8646557"/>
            <a:ext cx="6750368" cy="38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security mechanism that helps protect against cross-site scripting (XSS) and other code injection attacks by allowing web developers to control the resources (scripts, stylesheets, etc.) that a user agent is allowed to load.</a:t>
            </a:r>
            <a:endParaRPr lang="en-US" sz="900" dirty="0"/>
          </a:p>
        </p:txBody>
      </p:sp>
      <p:sp>
        <p:nvSpPr>
          <p:cNvPr id="10" name="Shape 6"/>
          <p:cNvSpPr/>
          <p:nvPr/>
        </p:nvSpPr>
        <p:spPr>
          <a:xfrm>
            <a:off x="418862" y="15445064"/>
            <a:ext cx="13792676" cy="22503"/>
          </a:xfrm>
          <a:prstGeom prst="rect">
            <a:avLst/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1" name="Text 7"/>
          <p:cNvSpPr/>
          <p:nvPr/>
        </p:nvSpPr>
        <p:spPr>
          <a:xfrm>
            <a:off x="418862" y="15721727"/>
            <a:ext cx="1408033" cy="175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REST APIs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418862" y="16017359"/>
            <a:ext cx="6750368" cy="38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Representational State Transfer Application Programming Interfaces are a set of architectural principles for web services that use HTTP requests to access and use data. They are fundamental for modern web application communication.</a:t>
            </a:r>
            <a:endParaRPr lang="en-US" sz="9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8791" y="15736610"/>
            <a:ext cx="6750368" cy="67503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263" y="908685"/>
            <a:ext cx="7355086" cy="484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Security Awareness: ClickJacking &amp; XSS</a:t>
            </a:r>
            <a:endParaRPr lang="en-US" sz="3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807" y="1722239"/>
            <a:ext cx="2223849" cy="1838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29883" y="2747963"/>
            <a:ext cx="231577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222319" y="2207895"/>
            <a:ext cx="1937266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BE49DF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ClickJacking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222319" y="2548652"/>
            <a:ext cx="8667155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An attack where a malicious transparent or opaque layer is placed over a legitimate web page, tricking users into clicking on something different from what they perceive.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098732" y="3571994"/>
            <a:ext cx="8914328" cy="11430"/>
          </a:xfrm>
          <a:prstGeom prst="roundRect">
            <a:avLst>
              <a:gd name="adj" fmla="val 605115"/>
            </a:avLst>
          </a:prstGeom>
          <a:solidFill>
            <a:srgbClr val="D6BADD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1882" y="3602117"/>
            <a:ext cx="4447699" cy="183880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29883" y="4376738"/>
            <a:ext cx="231577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334244" y="4087773"/>
            <a:ext cx="2369463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BE49DF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Cross-Site Scripting (XSS)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334244" y="4428530"/>
            <a:ext cx="7555230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Involves injecting malicious client-side scripts into web pages viewed by other users. This can lead to session hijacking, data theft, or website defacement.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210657" y="5451872"/>
            <a:ext cx="7802404" cy="11430"/>
          </a:xfrm>
          <a:prstGeom prst="roundRect">
            <a:avLst>
              <a:gd name="adj" fmla="val 605115"/>
            </a:avLst>
          </a:prstGeom>
          <a:solidFill>
            <a:srgbClr val="D6BADD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957" y="5481995"/>
            <a:ext cx="6671548" cy="183880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829883" y="6256615"/>
            <a:ext cx="231577" cy="289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7446169" y="5646658"/>
            <a:ext cx="1938337" cy="24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BE49DF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Mitigation Strategies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7446169" y="5987415"/>
            <a:ext cx="6443305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Content Security Policy (CSP)</a:t>
            </a: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Controls allowed content sources.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7446169" y="6308408"/>
            <a:ext cx="6443305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Input Sanitization</a:t>
            </a: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Validate and clean user inputs to prevent script injection.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7446169" y="6629400"/>
            <a:ext cx="6443305" cy="526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X-Frame-Options Header</a:t>
            </a:r>
            <a:r>
              <a:rPr lang="en-US" sz="12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Prevents pages from being framed by other sites (for ClickJacking).</a:t>
            </a:r>
            <a:endParaRPr lang="en-US" sz="125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7704" y="532448"/>
            <a:ext cx="5316141" cy="569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Frameworks &amp; Libraries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677704" y="1779508"/>
            <a:ext cx="4295894" cy="2339935"/>
          </a:xfrm>
          <a:prstGeom prst="roundRect">
            <a:avLst>
              <a:gd name="adj" fmla="val 4689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77704" y="1756648"/>
            <a:ext cx="4295894" cy="91440"/>
          </a:xfrm>
          <a:prstGeom prst="roundRect">
            <a:avLst>
              <a:gd name="adj" fmla="val 88941"/>
            </a:avLst>
          </a:prstGeom>
          <a:solidFill>
            <a:srgbClr val="BE49DF"/>
          </a:solidFill>
          <a:ln/>
        </p:spPr>
      </p:sp>
      <p:sp>
        <p:nvSpPr>
          <p:cNvPr id="5" name="Shape 3"/>
          <p:cNvSpPr/>
          <p:nvPr/>
        </p:nvSpPr>
        <p:spPr>
          <a:xfrm>
            <a:off x="2535138" y="1489115"/>
            <a:ext cx="580906" cy="580906"/>
          </a:xfrm>
          <a:prstGeom prst="roundRect">
            <a:avLst>
              <a:gd name="adj" fmla="val 157409"/>
            </a:avLst>
          </a:prstGeom>
          <a:solidFill>
            <a:srgbClr val="BE49DF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446" y="1634371"/>
            <a:ext cx="232291" cy="2903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94159" y="2263497"/>
            <a:ext cx="2278023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React.js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894159" y="2664262"/>
            <a:ext cx="3862983" cy="1238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JavaScript library for building user interfaces, particularly single-page applications. Known for its component-based architecture and virtual DOM.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167193" y="1779508"/>
            <a:ext cx="4295894" cy="2339935"/>
          </a:xfrm>
          <a:prstGeom prst="roundRect">
            <a:avLst>
              <a:gd name="adj" fmla="val 4689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167193" y="1756648"/>
            <a:ext cx="4295894" cy="91440"/>
          </a:xfrm>
          <a:prstGeom prst="roundRect">
            <a:avLst>
              <a:gd name="adj" fmla="val 88941"/>
            </a:avLst>
          </a:prstGeom>
          <a:solidFill>
            <a:srgbClr val="BE49DF"/>
          </a:solidFill>
          <a:ln/>
        </p:spPr>
      </p:sp>
      <p:sp>
        <p:nvSpPr>
          <p:cNvPr id="11" name="Shape 8"/>
          <p:cNvSpPr/>
          <p:nvPr/>
        </p:nvSpPr>
        <p:spPr>
          <a:xfrm>
            <a:off x="7024628" y="1489115"/>
            <a:ext cx="580906" cy="580906"/>
          </a:xfrm>
          <a:prstGeom prst="roundRect">
            <a:avLst>
              <a:gd name="adj" fmla="val 157409"/>
            </a:avLst>
          </a:prstGeom>
          <a:solidFill>
            <a:srgbClr val="BE49DF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935" y="1634371"/>
            <a:ext cx="232291" cy="2903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83649" y="2263497"/>
            <a:ext cx="2278023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Angular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5383649" y="2664262"/>
            <a:ext cx="3862983" cy="1238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comprehensive framework for building dynamic web applications. Offers a structured approach with features like two-way data binding and dependency injection.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9656683" y="1779508"/>
            <a:ext cx="4296013" cy="2339935"/>
          </a:xfrm>
          <a:prstGeom prst="roundRect">
            <a:avLst>
              <a:gd name="adj" fmla="val 4689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>
            <a:off x="9656683" y="1756648"/>
            <a:ext cx="4296013" cy="91440"/>
          </a:xfrm>
          <a:prstGeom prst="roundRect">
            <a:avLst>
              <a:gd name="adj" fmla="val 88941"/>
            </a:avLst>
          </a:prstGeom>
          <a:solidFill>
            <a:srgbClr val="BE49DF"/>
          </a:solidFill>
          <a:ln/>
        </p:spPr>
      </p:sp>
      <p:sp>
        <p:nvSpPr>
          <p:cNvPr id="17" name="Shape 13"/>
          <p:cNvSpPr/>
          <p:nvPr/>
        </p:nvSpPr>
        <p:spPr>
          <a:xfrm>
            <a:off x="11514237" y="1489115"/>
            <a:ext cx="580906" cy="580906"/>
          </a:xfrm>
          <a:prstGeom prst="roundRect">
            <a:avLst>
              <a:gd name="adj" fmla="val 157409"/>
            </a:avLst>
          </a:prstGeom>
          <a:solidFill>
            <a:srgbClr val="BE49DF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8544" y="1634371"/>
            <a:ext cx="232291" cy="29039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873139" y="2263497"/>
            <a:ext cx="2278023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Vue.js</a:t>
            </a:r>
            <a:endParaRPr lang="en-US" sz="1750" dirty="0"/>
          </a:p>
        </p:txBody>
      </p:sp>
      <p:sp>
        <p:nvSpPr>
          <p:cNvPr id="20" name="Text 15"/>
          <p:cNvSpPr/>
          <p:nvPr/>
        </p:nvSpPr>
        <p:spPr>
          <a:xfrm>
            <a:off x="9873139" y="2664262"/>
            <a:ext cx="3863102" cy="1238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progressive framework for building user interfaces. It's designed to be incrementally adoptable, making it easy to integrate into existing projects.</a:t>
            </a:r>
            <a:endParaRPr lang="en-US" sz="1500" dirty="0"/>
          </a:p>
        </p:txBody>
      </p:sp>
      <p:sp>
        <p:nvSpPr>
          <p:cNvPr id="21" name="Shape 16"/>
          <p:cNvSpPr/>
          <p:nvPr/>
        </p:nvSpPr>
        <p:spPr>
          <a:xfrm>
            <a:off x="677704" y="4603433"/>
            <a:ext cx="6540698" cy="3094792"/>
          </a:xfrm>
          <a:prstGeom prst="roundRect">
            <a:avLst>
              <a:gd name="adj" fmla="val 3546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22" name="Shape 17"/>
          <p:cNvSpPr/>
          <p:nvPr/>
        </p:nvSpPr>
        <p:spPr>
          <a:xfrm>
            <a:off x="677704" y="4580573"/>
            <a:ext cx="6540698" cy="91440"/>
          </a:xfrm>
          <a:prstGeom prst="roundRect">
            <a:avLst>
              <a:gd name="adj" fmla="val 88941"/>
            </a:avLst>
          </a:prstGeom>
          <a:solidFill>
            <a:srgbClr val="BE49DF"/>
          </a:solidFill>
          <a:ln/>
        </p:spPr>
      </p:sp>
      <p:sp>
        <p:nvSpPr>
          <p:cNvPr id="23" name="Shape 18"/>
          <p:cNvSpPr/>
          <p:nvPr/>
        </p:nvSpPr>
        <p:spPr>
          <a:xfrm>
            <a:off x="3657540" y="4313039"/>
            <a:ext cx="580906" cy="580906"/>
          </a:xfrm>
          <a:prstGeom prst="roundRect">
            <a:avLst>
              <a:gd name="adj" fmla="val 157409"/>
            </a:avLst>
          </a:prstGeom>
          <a:solidFill>
            <a:srgbClr val="BE49DF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1848" y="4458295"/>
            <a:ext cx="232291" cy="29039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894159" y="5087422"/>
            <a:ext cx="3694271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Key Concepts Across Frameworks</a:t>
            </a:r>
            <a:endParaRPr lang="en-US" sz="1750" dirty="0"/>
          </a:p>
        </p:txBody>
      </p:sp>
      <p:sp>
        <p:nvSpPr>
          <p:cNvPr id="26" name="Text 20"/>
          <p:cNvSpPr/>
          <p:nvPr/>
        </p:nvSpPr>
        <p:spPr>
          <a:xfrm>
            <a:off x="894159" y="5488186"/>
            <a:ext cx="6107787" cy="619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Component Lifecycle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Understanding how components are created, updated, and destroyed.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894159" y="6175296"/>
            <a:ext cx="6107787" cy="619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State Management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How application data is handled and updated (e.g., Redux, Vuex).</a:t>
            </a:r>
            <a:endParaRPr lang="en-US" sz="1500" dirty="0"/>
          </a:p>
        </p:txBody>
      </p:sp>
      <p:sp>
        <p:nvSpPr>
          <p:cNvPr id="28" name="Text 22"/>
          <p:cNvSpPr/>
          <p:nvPr/>
        </p:nvSpPr>
        <p:spPr>
          <a:xfrm>
            <a:off x="894159" y="6862405"/>
            <a:ext cx="6107787" cy="619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Hooks (React)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Functions that let you "hook into" React state and lifecycle features from function components.</a:t>
            </a:r>
            <a:endParaRPr lang="en-US" sz="1500" dirty="0"/>
          </a:p>
        </p:txBody>
      </p:sp>
      <p:sp>
        <p:nvSpPr>
          <p:cNvPr id="29" name="Shape 23"/>
          <p:cNvSpPr/>
          <p:nvPr/>
        </p:nvSpPr>
        <p:spPr>
          <a:xfrm>
            <a:off x="7411998" y="4603433"/>
            <a:ext cx="6540698" cy="3094792"/>
          </a:xfrm>
          <a:prstGeom prst="roundRect">
            <a:avLst>
              <a:gd name="adj" fmla="val 3546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7411998" y="4580573"/>
            <a:ext cx="6540698" cy="91440"/>
          </a:xfrm>
          <a:prstGeom prst="roundRect">
            <a:avLst>
              <a:gd name="adj" fmla="val 88941"/>
            </a:avLst>
          </a:prstGeom>
          <a:solidFill>
            <a:srgbClr val="BE49DF"/>
          </a:solidFill>
          <a:ln/>
        </p:spPr>
      </p:sp>
      <p:sp>
        <p:nvSpPr>
          <p:cNvPr id="31" name="Shape 25"/>
          <p:cNvSpPr/>
          <p:nvPr/>
        </p:nvSpPr>
        <p:spPr>
          <a:xfrm>
            <a:off x="10391835" y="4313039"/>
            <a:ext cx="580906" cy="580906"/>
          </a:xfrm>
          <a:prstGeom prst="roundRect">
            <a:avLst>
              <a:gd name="adj" fmla="val 157409"/>
            </a:avLst>
          </a:prstGeom>
          <a:solidFill>
            <a:srgbClr val="BE49DF"/>
          </a:solidFill>
          <a:ln/>
        </p:spPr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6142" y="4458295"/>
            <a:ext cx="232291" cy="290393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7628453" y="5087422"/>
            <a:ext cx="2278023" cy="2846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Testing Frameworks</a:t>
            </a:r>
            <a:endParaRPr lang="en-US" sz="1750" dirty="0"/>
          </a:p>
        </p:txBody>
      </p:sp>
      <p:sp>
        <p:nvSpPr>
          <p:cNvPr id="34" name="Text 27"/>
          <p:cNvSpPr/>
          <p:nvPr/>
        </p:nvSpPr>
        <p:spPr>
          <a:xfrm>
            <a:off x="7628453" y="5488186"/>
            <a:ext cx="6107787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Jest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A JavaScript testing framework focused on simplicity.</a:t>
            </a:r>
            <a:endParaRPr lang="en-US" sz="1500" dirty="0"/>
          </a:p>
        </p:txBody>
      </p:sp>
      <p:sp>
        <p:nvSpPr>
          <p:cNvPr id="35" name="Text 28"/>
          <p:cNvSpPr/>
          <p:nvPr/>
        </p:nvSpPr>
        <p:spPr>
          <a:xfrm>
            <a:off x="7628453" y="5865614"/>
            <a:ext cx="6107787" cy="3096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Cypress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An end-to-end testing framework for web applications.</a:t>
            </a:r>
            <a:endParaRPr lang="en-US" sz="1500" dirty="0"/>
          </a:p>
        </p:txBody>
      </p:sp>
      <p:sp>
        <p:nvSpPr>
          <p:cNvPr id="36" name="Text 29"/>
          <p:cNvSpPr/>
          <p:nvPr/>
        </p:nvSpPr>
        <p:spPr>
          <a:xfrm>
            <a:off x="7628453" y="6243042"/>
            <a:ext cx="6107787" cy="619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500" b="1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React Testing Library</a:t>
            </a:r>
            <a:r>
              <a:rPr lang="en-US" sz="15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Encourages good testing practices for React components.</a:t>
            </a:r>
            <a:endParaRPr lang="en-US" sz="15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934" y="487323"/>
            <a:ext cx="5810845" cy="519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Interview Tips &amp; Preparation</a:t>
            </a:r>
            <a:endParaRPr lang="en-US" sz="3250" dirty="0"/>
          </a:p>
        </p:txBody>
      </p:sp>
      <p:sp>
        <p:nvSpPr>
          <p:cNvPr id="4" name="Shape 1"/>
          <p:cNvSpPr/>
          <p:nvPr/>
        </p:nvSpPr>
        <p:spPr>
          <a:xfrm>
            <a:off x="617934" y="1271468"/>
            <a:ext cx="7908131" cy="1468755"/>
          </a:xfrm>
          <a:prstGeom prst="roundRect">
            <a:avLst>
              <a:gd name="adj" fmla="val 5049"/>
            </a:avLst>
          </a:prstGeom>
          <a:solidFill>
            <a:srgbClr val="B6D6FC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04" y="1508522"/>
            <a:ext cx="259675" cy="20764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230749" y="1492091"/>
            <a:ext cx="2547699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Master the Fundamentals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1230749" y="1928336"/>
            <a:ext cx="7118747" cy="564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Solid understanding of HTML, CSS, and JavaScript is non-negotiable. Practice building small projects to reinforce your knowledge.</a:t>
            </a:r>
            <a:endParaRPr lang="en-US" sz="1350" dirty="0"/>
          </a:p>
        </p:txBody>
      </p:sp>
      <p:sp>
        <p:nvSpPr>
          <p:cNvPr id="8" name="Shape 4"/>
          <p:cNvSpPr/>
          <p:nvPr/>
        </p:nvSpPr>
        <p:spPr>
          <a:xfrm>
            <a:off x="617934" y="2938820"/>
            <a:ext cx="7908131" cy="1468755"/>
          </a:xfrm>
          <a:prstGeom prst="roundRect">
            <a:avLst>
              <a:gd name="adj" fmla="val 5049"/>
            </a:avLst>
          </a:prstGeom>
          <a:solidFill>
            <a:srgbClr val="B6D6FC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04" y="3175873"/>
            <a:ext cx="259675" cy="20764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30749" y="3159443"/>
            <a:ext cx="2730579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Practice Coding Challenges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1230749" y="3595688"/>
            <a:ext cx="7118747" cy="564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Platforms like LeetCode, HackerRank, and FreeCodeCamp are excellent for honing your problem-solving skills and algorithmic thinking.</a:t>
            </a:r>
            <a:endParaRPr lang="en-US" sz="1350" dirty="0"/>
          </a:p>
        </p:txBody>
      </p:sp>
      <p:sp>
        <p:nvSpPr>
          <p:cNvPr id="12" name="Shape 7"/>
          <p:cNvSpPr/>
          <p:nvPr/>
        </p:nvSpPr>
        <p:spPr>
          <a:xfrm>
            <a:off x="617934" y="4606171"/>
            <a:ext cx="7908131" cy="1468755"/>
          </a:xfrm>
          <a:prstGeom prst="roundRect">
            <a:avLst>
              <a:gd name="adj" fmla="val 5049"/>
            </a:avLst>
          </a:prstGeom>
          <a:solidFill>
            <a:srgbClr val="B6D6FC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04" y="4843224"/>
            <a:ext cx="259675" cy="2076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230749" y="4826794"/>
            <a:ext cx="2906316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Understand UI/UX Principles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1230749" y="5263039"/>
            <a:ext cx="7118747" cy="564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Familiarize yourself with accessibility (WCAG), responsive design, and general usability principles. This shows a holistic understanding of front-end development.</a:t>
            </a:r>
            <a:endParaRPr lang="en-US" sz="1350" dirty="0"/>
          </a:p>
        </p:txBody>
      </p:sp>
      <p:sp>
        <p:nvSpPr>
          <p:cNvPr id="16" name="Shape 10"/>
          <p:cNvSpPr/>
          <p:nvPr/>
        </p:nvSpPr>
        <p:spPr>
          <a:xfrm>
            <a:off x="617934" y="6273522"/>
            <a:ext cx="7908131" cy="1468755"/>
          </a:xfrm>
          <a:prstGeom prst="roundRect">
            <a:avLst>
              <a:gd name="adj" fmla="val 5049"/>
            </a:avLst>
          </a:prstGeom>
          <a:solidFill>
            <a:srgbClr val="B6D6FC"/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04" y="6510576"/>
            <a:ext cx="259675" cy="20764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230749" y="6494145"/>
            <a:ext cx="2290405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Research the Company</a:t>
            </a:r>
            <a:endParaRPr lang="en-US" sz="1600" dirty="0"/>
          </a:p>
        </p:txBody>
      </p:sp>
      <p:sp>
        <p:nvSpPr>
          <p:cNvPr id="19" name="Text 12"/>
          <p:cNvSpPr/>
          <p:nvPr/>
        </p:nvSpPr>
        <p:spPr>
          <a:xfrm>
            <a:off x="1230749" y="6930390"/>
            <a:ext cx="7118747" cy="564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Understand their tech stack, products, and culture. Prepare thoughtful questions to ask the interviewer – it shows genuine interest and engagement.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4385" y="806529"/>
            <a:ext cx="10160437" cy="667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Ready to Ace Your Front-End Interview!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794385" y="1927979"/>
            <a:ext cx="13041630" cy="2391013"/>
          </a:xfrm>
          <a:prstGeom prst="roundRect">
            <a:avLst>
              <a:gd name="adj" fmla="val 3987"/>
            </a:avLst>
          </a:prstGeom>
          <a:solidFill>
            <a:srgbClr val="F0D4F7"/>
          </a:solidFill>
          <a:ln w="7620">
            <a:solidFill>
              <a:srgbClr val="D6BAD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2005" y="1935599"/>
            <a:ext cx="4342090" cy="2375773"/>
          </a:xfrm>
          <a:prstGeom prst="roundRect">
            <a:avLst>
              <a:gd name="adj" fmla="val 4013"/>
            </a:avLst>
          </a:prstGeom>
          <a:solidFill>
            <a:srgbClr val="F0D4F7"/>
          </a:solidFill>
          <a:ln/>
        </p:spPr>
      </p:sp>
      <p:sp>
        <p:nvSpPr>
          <p:cNvPr id="5" name="Text 3"/>
          <p:cNvSpPr/>
          <p:nvPr/>
        </p:nvSpPr>
        <p:spPr>
          <a:xfrm>
            <a:off x="1028938" y="2162532"/>
            <a:ext cx="2670334" cy="333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Build Confidence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028938" y="2632353"/>
            <a:ext cx="3888224" cy="1089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Engage in real-world projects and contribute to open source. This provides valuable experience and portfolio pieces.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144095" y="1935599"/>
            <a:ext cx="4342090" cy="2375773"/>
          </a:xfrm>
          <a:prstGeom prst="rect">
            <a:avLst/>
          </a:prstGeom>
          <a:solidFill>
            <a:srgbClr val="F0D4F7"/>
          </a:solidFill>
          <a:ln/>
        </p:spPr>
      </p:sp>
      <p:sp>
        <p:nvSpPr>
          <p:cNvPr id="8" name="Shape 6"/>
          <p:cNvSpPr/>
          <p:nvPr/>
        </p:nvSpPr>
        <p:spPr>
          <a:xfrm>
            <a:off x="5144095" y="1935599"/>
            <a:ext cx="30480" cy="2375773"/>
          </a:xfrm>
          <a:prstGeom prst="roundRect">
            <a:avLst>
              <a:gd name="adj" fmla="val 312768"/>
            </a:avLst>
          </a:prstGeom>
          <a:solidFill>
            <a:srgbClr val="D6BADD"/>
          </a:solidFill>
          <a:ln/>
        </p:spPr>
      </p:sp>
      <p:sp>
        <p:nvSpPr>
          <p:cNvPr id="9" name="Text 7"/>
          <p:cNvSpPr/>
          <p:nvPr/>
        </p:nvSpPr>
        <p:spPr>
          <a:xfrm>
            <a:off x="5371028" y="2162532"/>
            <a:ext cx="2670334" cy="333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Stay Updated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371028" y="2632353"/>
            <a:ext cx="3888224" cy="1452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front-end landscape evolves rapidly. Follow tech blogs, participate in communities, and experiment with new tools and frameworks.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486186" y="1935599"/>
            <a:ext cx="4342090" cy="2375773"/>
          </a:xfrm>
          <a:prstGeom prst="rect">
            <a:avLst/>
          </a:prstGeom>
          <a:solidFill>
            <a:srgbClr val="F0D4F7"/>
          </a:solidFill>
          <a:ln/>
        </p:spPr>
      </p:sp>
      <p:sp>
        <p:nvSpPr>
          <p:cNvPr id="12" name="Shape 10"/>
          <p:cNvSpPr/>
          <p:nvPr/>
        </p:nvSpPr>
        <p:spPr>
          <a:xfrm>
            <a:off x="9486186" y="1935599"/>
            <a:ext cx="30480" cy="2375773"/>
          </a:xfrm>
          <a:prstGeom prst="roundRect">
            <a:avLst>
              <a:gd name="adj" fmla="val 312768"/>
            </a:avLst>
          </a:prstGeom>
          <a:solidFill>
            <a:srgbClr val="D6BADD"/>
          </a:solidFill>
          <a:ln/>
        </p:spPr>
      </p:sp>
      <p:sp>
        <p:nvSpPr>
          <p:cNvPr id="13" name="Text 11"/>
          <p:cNvSpPr/>
          <p:nvPr/>
        </p:nvSpPr>
        <p:spPr>
          <a:xfrm>
            <a:off x="9713119" y="2162532"/>
            <a:ext cx="3264456" cy="333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272525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Problem-Solving Mindset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713119" y="2632353"/>
            <a:ext cx="3888224" cy="1452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Technical skills are crucial, but interviewers also look for your ability to think critically, communicate effectively, and approach problems systematically.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4385" y="4659392"/>
            <a:ext cx="13041630" cy="2763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250"/>
              </a:lnSpc>
              <a:buNone/>
            </a:pPr>
            <a:r>
              <a:rPr lang="en-US" sz="5800" dirty="0">
                <a:solidFill>
                  <a:srgbClr val="BE49DF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Good Luck!</a:t>
            </a:r>
            <a:r>
              <a:rPr lang="en-US" sz="5800" dirty="0">
                <a:solidFill>
                  <a:srgbClr val="000000"/>
                </a:solidFill>
                <a:latin typeface="Source Serif 4 Semi Bold" pitchFamily="34" charset="0"/>
                <a:ea typeface="Source Serif 4 Semi Bold" pitchFamily="34" charset="-122"/>
                <a:cs typeface="Source Serif 4 Semi Bold" pitchFamily="34" charset="-120"/>
              </a:rPr>
              <a:t> Your journey to becoming an exceptional front-end developer starts now.</a:t>
            </a:r>
            <a:endParaRPr lang="en-US" sz="58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2550" y="7743825"/>
            <a:ext cx="1847850" cy="361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1249</Words>
  <Application>Microsoft Office PowerPoint</Application>
  <PresentationFormat>Custom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Source Sans 3</vt:lpstr>
      <vt:lpstr>Arial</vt:lpstr>
      <vt:lpstr>Consolas</vt:lpstr>
      <vt:lpstr>Source Serif 4 Semi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suraj Kumar</dc:creator>
  <cp:lastModifiedBy>Admin</cp:lastModifiedBy>
  <cp:revision>3</cp:revision>
  <dcterms:created xsi:type="dcterms:W3CDTF">2025-08-20T09:12:31Z</dcterms:created>
  <dcterms:modified xsi:type="dcterms:W3CDTF">2025-08-20T10:07:42Z</dcterms:modified>
</cp:coreProperties>
</file>