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DM Sans" charset="1" panose="00000000000000000000"/>
      <p:regular r:id="rId15"/>
    </p:embeddedFont>
    <p:embeddedFont>
      <p:font typeface="Inter Medium" charset="1" panose="02000503000000020004"/>
      <p:regular r:id="rId16"/>
    </p:embeddedFont>
    <p:embeddedFont>
      <p:font typeface="Inter" charset="1" panose="02000503000000020004"/>
      <p:regular r:id="rId17"/>
    </p:embeddedFont>
    <p:embeddedFont>
      <p:font typeface="Inter Bold" charset="1" panose="02000503000000020004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21.png" Type="http://schemas.openxmlformats.org/officeDocument/2006/relationships/image"/><Relationship Id="rId13" Target="../media/image22.svg" Type="http://schemas.openxmlformats.org/officeDocument/2006/relationships/image"/><Relationship Id="rId14" Target="../media/image10.png" Type="http://schemas.openxmlformats.org/officeDocument/2006/relationships/image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png" Type="http://schemas.openxmlformats.org/officeDocument/2006/relationships/image"/><Relationship Id="rId4" Target="../media/image25.sv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Relationship Id="rId7" Target="../media/image1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Relationship Id="rId4" Target="../media/image33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36.png" Type="http://schemas.openxmlformats.org/officeDocument/2006/relationships/image"/><Relationship Id="rId4" Target="../media/image37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2" Target="../media/image38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../media/image40.png" Type="http://schemas.openxmlformats.org/officeDocument/2006/relationships/image"/><Relationship Id="rId4" Target="mailto:SALE@SMGEMSINDIA.COM" TargetMode="External" Type="http://schemas.openxmlformats.org/officeDocument/2006/relationships/hyperlink"/><Relationship Id="rId5" Target="https://smgemsindia.com" TargetMode="External" Type="http://schemas.openxmlformats.org/officeDocument/2006/relationships/hyperlink"/><Relationship Id="rId6" Target="../media/image1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92238" y="2807341"/>
            <a:ext cx="10370344" cy="5876477"/>
            <a:chOff x="0" y="0"/>
            <a:chExt cx="13827125" cy="783530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827125" cy="7835265"/>
            </a:xfrm>
            <a:custGeom>
              <a:avLst/>
              <a:gdLst/>
              <a:ahLst/>
              <a:cxnLst/>
              <a:rect r="r" b="b" t="t" l="l"/>
              <a:pathLst>
                <a:path h="7835265" w="13827125">
                  <a:moveTo>
                    <a:pt x="0" y="0"/>
                  </a:moveTo>
                  <a:lnTo>
                    <a:pt x="13827125" y="0"/>
                  </a:lnTo>
                  <a:lnTo>
                    <a:pt x="13827125" y="7835265"/>
                  </a:lnTo>
                  <a:lnTo>
                    <a:pt x="0" y="78352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236" r="0" b="-38236"/>
              </a:stretch>
            </a:blipFill>
          </p:spPr>
        </p:sp>
      </p:grpSp>
      <p:sp>
        <p:nvSpPr>
          <p:cNvPr name="Freeform 8" id="8" descr="preencoded.png"/>
          <p:cNvSpPr/>
          <p:nvPr/>
        </p:nvSpPr>
        <p:spPr>
          <a:xfrm flipH="false" flipV="false" rot="0">
            <a:off x="12020398" y="3360982"/>
            <a:ext cx="5284737" cy="1772993"/>
          </a:xfrm>
          <a:custGeom>
            <a:avLst/>
            <a:gdLst/>
            <a:ahLst/>
            <a:cxnLst/>
            <a:rect r="r" b="b" t="t" l="l"/>
            <a:pathLst>
              <a:path h="1772993" w="5284737">
                <a:moveTo>
                  <a:pt x="0" y="0"/>
                </a:moveTo>
                <a:lnTo>
                  <a:pt x="5284736" y="0"/>
                </a:lnTo>
                <a:lnTo>
                  <a:pt x="5284736" y="1772993"/>
                </a:lnTo>
                <a:lnTo>
                  <a:pt x="0" y="17729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15" r="0" b="-214"/>
            </a:stretch>
          </a:blipFill>
        </p:spPr>
      </p:sp>
      <p:sp>
        <p:nvSpPr>
          <p:cNvPr name="Freeform 9" id="9" descr="preencoded.png"/>
          <p:cNvSpPr/>
          <p:nvPr/>
        </p:nvSpPr>
        <p:spPr>
          <a:xfrm flipH="false" flipV="false" rot="0">
            <a:off x="14503156" y="3600155"/>
            <a:ext cx="318935" cy="318935"/>
          </a:xfrm>
          <a:custGeom>
            <a:avLst/>
            <a:gdLst/>
            <a:ahLst/>
            <a:cxnLst/>
            <a:rect r="r" b="b" t="t" l="l"/>
            <a:pathLst>
              <a:path h="318935" w="318935">
                <a:moveTo>
                  <a:pt x="0" y="0"/>
                </a:moveTo>
                <a:lnTo>
                  <a:pt x="318935" y="0"/>
                </a:lnTo>
                <a:lnTo>
                  <a:pt x="318935" y="318935"/>
                </a:lnTo>
                <a:lnTo>
                  <a:pt x="0" y="3189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469" t="0" r="-1472" b="0"/>
            </a:stretch>
          </a:blipFill>
        </p:spPr>
      </p:sp>
      <p:sp>
        <p:nvSpPr>
          <p:cNvPr name="Freeform 10" id="10" descr="preencoded.png"/>
          <p:cNvSpPr/>
          <p:nvPr/>
        </p:nvSpPr>
        <p:spPr>
          <a:xfrm flipH="false" flipV="false" rot="0">
            <a:off x="12020398" y="5383111"/>
            <a:ext cx="5284737" cy="1772993"/>
          </a:xfrm>
          <a:custGeom>
            <a:avLst/>
            <a:gdLst/>
            <a:ahLst/>
            <a:cxnLst/>
            <a:rect r="r" b="b" t="t" l="l"/>
            <a:pathLst>
              <a:path h="1772993" w="5284737">
                <a:moveTo>
                  <a:pt x="0" y="0"/>
                </a:moveTo>
                <a:lnTo>
                  <a:pt x="5284736" y="0"/>
                </a:lnTo>
                <a:lnTo>
                  <a:pt x="5284736" y="1772993"/>
                </a:lnTo>
                <a:lnTo>
                  <a:pt x="0" y="17729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15" r="0" b="-214"/>
            </a:stretch>
          </a:blipFill>
        </p:spPr>
      </p:sp>
      <p:sp>
        <p:nvSpPr>
          <p:cNvPr name="Freeform 11" id="11" descr="preencoded.png"/>
          <p:cNvSpPr/>
          <p:nvPr/>
        </p:nvSpPr>
        <p:spPr>
          <a:xfrm flipH="false" flipV="false" rot="0">
            <a:off x="14503156" y="5622284"/>
            <a:ext cx="318935" cy="318935"/>
          </a:xfrm>
          <a:custGeom>
            <a:avLst/>
            <a:gdLst/>
            <a:ahLst/>
            <a:cxnLst/>
            <a:rect r="r" b="b" t="t" l="l"/>
            <a:pathLst>
              <a:path h="318935" w="318935">
                <a:moveTo>
                  <a:pt x="0" y="0"/>
                </a:moveTo>
                <a:lnTo>
                  <a:pt x="318935" y="0"/>
                </a:lnTo>
                <a:lnTo>
                  <a:pt x="318935" y="318935"/>
                </a:lnTo>
                <a:lnTo>
                  <a:pt x="0" y="3189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883" t="0" r="-5883" b="0"/>
            </a:stretch>
          </a:blipFill>
        </p:spPr>
      </p:sp>
      <p:sp>
        <p:nvSpPr>
          <p:cNvPr name="Freeform 12" id="12" descr="preencoded.png"/>
          <p:cNvSpPr/>
          <p:nvPr/>
        </p:nvSpPr>
        <p:spPr>
          <a:xfrm flipH="false" flipV="false" rot="0">
            <a:off x="12020398" y="7405240"/>
            <a:ext cx="5284737" cy="1772993"/>
          </a:xfrm>
          <a:custGeom>
            <a:avLst/>
            <a:gdLst/>
            <a:ahLst/>
            <a:cxnLst/>
            <a:rect r="r" b="b" t="t" l="l"/>
            <a:pathLst>
              <a:path h="1772993" w="5284737">
                <a:moveTo>
                  <a:pt x="0" y="0"/>
                </a:moveTo>
                <a:lnTo>
                  <a:pt x="5284736" y="0"/>
                </a:lnTo>
                <a:lnTo>
                  <a:pt x="5284736" y="1772993"/>
                </a:lnTo>
                <a:lnTo>
                  <a:pt x="0" y="17729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15" r="0" b="-214"/>
            </a:stretch>
          </a:blipFill>
        </p:spPr>
      </p:sp>
      <p:sp>
        <p:nvSpPr>
          <p:cNvPr name="Freeform 13" id="13" descr="preencoded.png"/>
          <p:cNvSpPr/>
          <p:nvPr/>
        </p:nvSpPr>
        <p:spPr>
          <a:xfrm flipH="false" flipV="false" rot="0">
            <a:off x="14503156" y="7644413"/>
            <a:ext cx="318935" cy="318935"/>
          </a:xfrm>
          <a:custGeom>
            <a:avLst/>
            <a:gdLst/>
            <a:ahLst/>
            <a:cxnLst/>
            <a:rect r="r" b="b" t="t" l="l"/>
            <a:pathLst>
              <a:path h="318935" w="318935">
                <a:moveTo>
                  <a:pt x="0" y="0"/>
                </a:moveTo>
                <a:lnTo>
                  <a:pt x="318935" y="0"/>
                </a:lnTo>
                <a:lnTo>
                  <a:pt x="318935" y="318935"/>
                </a:lnTo>
                <a:lnTo>
                  <a:pt x="0" y="3189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469" t="0" r="-1472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298341" y="99137"/>
            <a:ext cx="2543636" cy="1309973"/>
          </a:xfrm>
          <a:custGeom>
            <a:avLst/>
            <a:gdLst/>
            <a:ahLst/>
            <a:cxnLst/>
            <a:rect r="r" b="b" t="t" l="l"/>
            <a:pathLst>
              <a:path h="1309973" w="2543636">
                <a:moveTo>
                  <a:pt x="0" y="0"/>
                </a:moveTo>
                <a:lnTo>
                  <a:pt x="2543636" y="0"/>
                </a:lnTo>
                <a:lnTo>
                  <a:pt x="2543636" y="1309972"/>
                </a:lnTo>
                <a:lnTo>
                  <a:pt x="0" y="130997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992238" y="809330"/>
            <a:ext cx="16303523" cy="849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9"/>
              </a:lnSpc>
            </a:pPr>
            <a:r>
              <a:rPr lang="en-US" sz="52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rPr>
              <a:t>Emerald Earrings for Women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020398" y="2190159"/>
            <a:ext cx="5284737" cy="890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96"/>
              </a:lnSpc>
            </a:pPr>
            <a:r>
              <a:rPr lang="en-US" sz="20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Elegant earrings created to complement every modern woman.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314787" y="4414685"/>
            <a:ext cx="4695977" cy="42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4"/>
              </a:lnSpc>
            </a:pPr>
            <a:r>
              <a:rPr lang="en-US" sz="26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Lightweight &amp; Comfortable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314787" y="6436814"/>
            <a:ext cx="4695977" cy="42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4"/>
              </a:lnSpc>
            </a:pPr>
            <a:r>
              <a:rPr lang="en-US" sz="26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Premium Finish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314787" y="8458943"/>
            <a:ext cx="4695977" cy="42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4"/>
              </a:lnSpc>
            </a:pPr>
            <a:r>
              <a:rPr lang="en-US" sz="26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Classic &amp; Fashionable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238" y="753513"/>
            <a:ext cx="16303523" cy="84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1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rPr>
              <a:t>Welcome to SM Gems India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238" y="2014090"/>
            <a:ext cx="16303523" cy="870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2"/>
              </a:lnSpc>
            </a:pPr>
            <a:r>
              <a:rPr lang="en-US" sz="20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SM Gems India offers premium handcrafted emerald jewellery made with certified natural gemstones — combining traditional craftsmanship with modern elegance for customers worldwide.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992238" y="3155156"/>
            <a:ext cx="8031213" cy="1955902"/>
            <a:chOff x="0" y="0"/>
            <a:chExt cx="10708284" cy="260786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708259" cy="2607945"/>
            </a:xfrm>
            <a:custGeom>
              <a:avLst/>
              <a:gdLst/>
              <a:ahLst/>
              <a:cxnLst/>
              <a:rect r="r" b="b" t="t" l="l"/>
              <a:pathLst>
                <a:path h="2607945" w="10708259">
                  <a:moveTo>
                    <a:pt x="0" y="52324"/>
                  </a:moveTo>
                  <a:cubicBezTo>
                    <a:pt x="0" y="23368"/>
                    <a:pt x="23368" y="0"/>
                    <a:pt x="52324" y="0"/>
                  </a:cubicBezTo>
                  <a:lnTo>
                    <a:pt x="10655935" y="0"/>
                  </a:lnTo>
                  <a:cubicBezTo>
                    <a:pt x="10684764" y="0"/>
                    <a:pt x="10708259" y="23368"/>
                    <a:pt x="10708259" y="52324"/>
                  </a:cubicBezTo>
                  <a:lnTo>
                    <a:pt x="10708259" y="2555621"/>
                  </a:lnTo>
                  <a:cubicBezTo>
                    <a:pt x="10708259" y="2584450"/>
                    <a:pt x="10684891" y="2607945"/>
                    <a:pt x="10655935" y="2607945"/>
                  </a:cubicBezTo>
                  <a:lnTo>
                    <a:pt x="52324" y="2607945"/>
                  </a:lnTo>
                  <a:cubicBezTo>
                    <a:pt x="23495" y="2607945"/>
                    <a:pt x="0" y="2584577"/>
                    <a:pt x="0" y="2555621"/>
                  </a:cubicBezTo>
                  <a:close/>
                </a:path>
              </a:pathLst>
            </a:custGeom>
            <a:solidFill>
              <a:srgbClr val="F2EEEE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53576" y="3416494"/>
            <a:ext cx="784022" cy="784022"/>
            <a:chOff x="0" y="0"/>
            <a:chExt cx="1045362" cy="104536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45337" cy="1045337"/>
            </a:xfrm>
            <a:custGeom>
              <a:avLst/>
              <a:gdLst/>
              <a:ahLst/>
              <a:cxnLst/>
              <a:rect r="r" b="b" t="t" l="l"/>
              <a:pathLst>
                <a:path h="1045337" w="1045337">
                  <a:moveTo>
                    <a:pt x="0" y="522732"/>
                  </a:moveTo>
                  <a:cubicBezTo>
                    <a:pt x="0" y="234061"/>
                    <a:pt x="234061" y="0"/>
                    <a:pt x="522732" y="0"/>
                  </a:cubicBezTo>
                  <a:cubicBezTo>
                    <a:pt x="811403" y="0"/>
                    <a:pt x="1045337" y="234061"/>
                    <a:pt x="1045337" y="522732"/>
                  </a:cubicBezTo>
                  <a:cubicBezTo>
                    <a:pt x="1045337" y="811403"/>
                    <a:pt x="811403" y="1045337"/>
                    <a:pt x="522732" y="1045337"/>
                  </a:cubicBezTo>
                  <a:cubicBezTo>
                    <a:pt x="234061" y="1045337"/>
                    <a:pt x="0" y="811403"/>
                    <a:pt x="0" y="522732"/>
                  </a:cubicBezTo>
                  <a:close/>
                </a:path>
              </a:pathLst>
            </a:custGeom>
            <a:solidFill>
              <a:srgbClr val="1C9770"/>
            </a:solidFill>
          </p:spPr>
        </p:sp>
      </p:grpSp>
      <p:sp>
        <p:nvSpPr>
          <p:cNvPr name="Freeform 12" id="12" descr="preencoded.png"/>
          <p:cNvSpPr/>
          <p:nvPr/>
        </p:nvSpPr>
        <p:spPr>
          <a:xfrm flipH="false" flipV="false" rot="0">
            <a:off x="1469231" y="3632006"/>
            <a:ext cx="352720" cy="352720"/>
          </a:xfrm>
          <a:custGeom>
            <a:avLst/>
            <a:gdLst/>
            <a:ahLst/>
            <a:cxnLst/>
            <a:rect r="r" b="b" t="t" l="l"/>
            <a:pathLst>
              <a:path h="352720" w="352720">
                <a:moveTo>
                  <a:pt x="0" y="0"/>
                </a:moveTo>
                <a:lnTo>
                  <a:pt x="352721" y="0"/>
                </a:lnTo>
                <a:lnTo>
                  <a:pt x="352721" y="352721"/>
                </a:lnTo>
                <a:lnTo>
                  <a:pt x="0" y="3527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78" t="0" r="-658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253576" y="4422429"/>
            <a:ext cx="7508529" cy="427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499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Certified Natural Emeralds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264406" y="3155156"/>
            <a:ext cx="8031356" cy="1955902"/>
            <a:chOff x="0" y="0"/>
            <a:chExt cx="10708475" cy="260786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0708513" cy="2607945"/>
            </a:xfrm>
            <a:custGeom>
              <a:avLst/>
              <a:gdLst/>
              <a:ahLst/>
              <a:cxnLst/>
              <a:rect r="r" b="b" t="t" l="l"/>
              <a:pathLst>
                <a:path h="2607945" w="10708513">
                  <a:moveTo>
                    <a:pt x="0" y="52324"/>
                  </a:moveTo>
                  <a:cubicBezTo>
                    <a:pt x="0" y="23368"/>
                    <a:pt x="23368" y="0"/>
                    <a:pt x="52324" y="0"/>
                  </a:cubicBezTo>
                  <a:lnTo>
                    <a:pt x="10656189" y="0"/>
                  </a:lnTo>
                  <a:cubicBezTo>
                    <a:pt x="10685018" y="0"/>
                    <a:pt x="10708513" y="23368"/>
                    <a:pt x="10708513" y="52324"/>
                  </a:cubicBezTo>
                  <a:lnTo>
                    <a:pt x="10708513" y="2555621"/>
                  </a:lnTo>
                  <a:cubicBezTo>
                    <a:pt x="10708513" y="2584450"/>
                    <a:pt x="10685145" y="2607945"/>
                    <a:pt x="10656189" y="2607945"/>
                  </a:cubicBezTo>
                  <a:lnTo>
                    <a:pt x="52324" y="2607945"/>
                  </a:lnTo>
                  <a:cubicBezTo>
                    <a:pt x="23495" y="2607945"/>
                    <a:pt x="0" y="2584577"/>
                    <a:pt x="0" y="2555621"/>
                  </a:cubicBezTo>
                  <a:close/>
                </a:path>
              </a:pathLst>
            </a:custGeom>
            <a:solidFill>
              <a:srgbClr val="F2EEEE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9525743" y="3416494"/>
            <a:ext cx="784022" cy="784022"/>
            <a:chOff x="0" y="0"/>
            <a:chExt cx="1045362" cy="104536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45337" cy="1045337"/>
            </a:xfrm>
            <a:custGeom>
              <a:avLst/>
              <a:gdLst/>
              <a:ahLst/>
              <a:cxnLst/>
              <a:rect r="r" b="b" t="t" l="l"/>
              <a:pathLst>
                <a:path h="1045337" w="1045337">
                  <a:moveTo>
                    <a:pt x="0" y="522732"/>
                  </a:moveTo>
                  <a:cubicBezTo>
                    <a:pt x="0" y="234061"/>
                    <a:pt x="234061" y="0"/>
                    <a:pt x="522732" y="0"/>
                  </a:cubicBezTo>
                  <a:cubicBezTo>
                    <a:pt x="811403" y="0"/>
                    <a:pt x="1045337" y="234061"/>
                    <a:pt x="1045337" y="522732"/>
                  </a:cubicBezTo>
                  <a:cubicBezTo>
                    <a:pt x="1045337" y="811403"/>
                    <a:pt x="811403" y="1045337"/>
                    <a:pt x="522732" y="1045337"/>
                  </a:cubicBezTo>
                  <a:cubicBezTo>
                    <a:pt x="234061" y="1045337"/>
                    <a:pt x="0" y="811403"/>
                    <a:pt x="0" y="522732"/>
                  </a:cubicBezTo>
                  <a:close/>
                </a:path>
              </a:pathLst>
            </a:custGeom>
            <a:solidFill>
              <a:srgbClr val="1C9770"/>
            </a:solidFill>
          </p:spPr>
        </p:sp>
      </p:grpSp>
      <p:sp>
        <p:nvSpPr>
          <p:cNvPr name="Freeform 18" id="18" descr="preencoded.png"/>
          <p:cNvSpPr/>
          <p:nvPr/>
        </p:nvSpPr>
        <p:spPr>
          <a:xfrm flipH="false" flipV="false" rot="0">
            <a:off x="9741398" y="3632006"/>
            <a:ext cx="352720" cy="352720"/>
          </a:xfrm>
          <a:custGeom>
            <a:avLst/>
            <a:gdLst/>
            <a:ahLst/>
            <a:cxnLst/>
            <a:rect r="r" b="b" t="t" l="l"/>
            <a:pathLst>
              <a:path h="352720" w="352720">
                <a:moveTo>
                  <a:pt x="0" y="0"/>
                </a:moveTo>
                <a:lnTo>
                  <a:pt x="352721" y="0"/>
                </a:lnTo>
                <a:lnTo>
                  <a:pt x="352721" y="352721"/>
                </a:lnTo>
                <a:lnTo>
                  <a:pt x="0" y="3527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5263" t="0" r="-5263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9525743" y="4422429"/>
            <a:ext cx="7508672" cy="427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499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Premium Craftsmanship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992238" y="5352012"/>
            <a:ext cx="8031213" cy="1955902"/>
            <a:chOff x="0" y="0"/>
            <a:chExt cx="10708284" cy="2607869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0708259" cy="2607945"/>
            </a:xfrm>
            <a:custGeom>
              <a:avLst/>
              <a:gdLst/>
              <a:ahLst/>
              <a:cxnLst/>
              <a:rect r="r" b="b" t="t" l="l"/>
              <a:pathLst>
                <a:path h="2607945" w="10708259">
                  <a:moveTo>
                    <a:pt x="0" y="52324"/>
                  </a:moveTo>
                  <a:cubicBezTo>
                    <a:pt x="0" y="23368"/>
                    <a:pt x="23368" y="0"/>
                    <a:pt x="52324" y="0"/>
                  </a:cubicBezTo>
                  <a:lnTo>
                    <a:pt x="10655935" y="0"/>
                  </a:lnTo>
                  <a:cubicBezTo>
                    <a:pt x="10684764" y="0"/>
                    <a:pt x="10708259" y="23368"/>
                    <a:pt x="10708259" y="52324"/>
                  </a:cubicBezTo>
                  <a:lnTo>
                    <a:pt x="10708259" y="2555621"/>
                  </a:lnTo>
                  <a:cubicBezTo>
                    <a:pt x="10708259" y="2584450"/>
                    <a:pt x="10684891" y="2607945"/>
                    <a:pt x="10655935" y="2607945"/>
                  </a:cubicBezTo>
                  <a:lnTo>
                    <a:pt x="52324" y="2607945"/>
                  </a:lnTo>
                  <a:cubicBezTo>
                    <a:pt x="23495" y="2607945"/>
                    <a:pt x="0" y="2584577"/>
                    <a:pt x="0" y="2555621"/>
                  </a:cubicBezTo>
                  <a:close/>
                </a:path>
              </a:pathLst>
            </a:custGeom>
            <a:solidFill>
              <a:srgbClr val="F2EEEE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253576" y="5613349"/>
            <a:ext cx="784022" cy="784022"/>
            <a:chOff x="0" y="0"/>
            <a:chExt cx="1045362" cy="1045362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45337" cy="1045337"/>
            </a:xfrm>
            <a:custGeom>
              <a:avLst/>
              <a:gdLst/>
              <a:ahLst/>
              <a:cxnLst/>
              <a:rect r="r" b="b" t="t" l="l"/>
              <a:pathLst>
                <a:path h="1045337" w="1045337">
                  <a:moveTo>
                    <a:pt x="0" y="522732"/>
                  </a:moveTo>
                  <a:cubicBezTo>
                    <a:pt x="0" y="234061"/>
                    <a:pt x="234061" y="0"/>
                    <a:pt x="522732" y="0"/>
                  </a:cubicBezTo>
                  <a:cubicBezTo>
                    <a:pt x="811403" y="0"/>
                    <a:pt x="1045337" y="234061"/>
                    <a:pt x="1045337" y="522732"/>
                  </a:cubicBezTo>
                  <a:cubicBezTo>
                    <a:pt x="1045337" y="811403"/>
                    <a:pt x="811403" y="1045337"/>
                    <a:pt x="522732" y="1045337"/>
                  </a:cubicBezTo>
                  <a:cubicBezTo>
                    <a:pt x="234061" y="1045337"/>
                    <a:pt x="0" y="811403"/>
                    <a:pt x="0" y="522732"/>
                  </a:cubicBezTo>
                  <a:close/>
                </a:path>
              </a:pathLst>
            </a:custGeom>
            <a:solidFill>
              <a:srgbClr val="1C9770"/>
            </a:solidFill>
          </p:spPr>
        </p:sp>
      </p:grpSp>
      <p:sp>
        <p:nvSpPr>
          <p:cNvPr name="Freeform 24" id="24" descr="preencoded.png"/>
          <p:cNvSpPr/>
          <p:nvPr/>
        </p:nvSpPr>
        <p:spPr>
          <a:xfrm flipH="false" flipV="false" rot="0">
            <a:off x="1469231" y="5828852"/>
            <a:ext cx="352720" cy="352720"/>
          </a:xfrm>
          <a:custGeom>
            <a:avLst/>
            <a:gdLst/>
            <a:ahLst/>
            <a:cxnLst/>
            <a:rect r="r" b="b" t="t" l="l"/>
            <a:pathLst>
              <a:path h="352720" w="352720">
                <a:moveTo>
                  <a:pt x="0" y="0"/>
                </a:moveTo>
                <a:lnTo>
                  <a:pt x="352721" y="0"/>
                </a:lnTo>
                <a:lnTo>
                  <a:pt x="352721" y="352721"/>
                </a:lnTo>
                <a:lnTo>
                  <a:pt x="0" y="3527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253576" y="6619284"/>
            <a:ext cx="7508529" cy="427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499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Worldwide Shipping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9264406" y="5352012"/>
            <a:ext cx="8031356" cy="1955902"/>
            <a:chOff x="0" y="0"/>
            <a:chExt cx="10708475" cy="2607869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708513" cy="2607945"/>
            </a:xfrm>
            <a:custGeom>
              <a:avLst/>
              <a:gdLst/>
              <a:ahLst/>
              <a:cxnLst/>
              <a:rect r="r" b="b" t="t" l="l"/>
              <a:pathLst>
                <a:path h="2607945" w="10708513">
                  <a:moveTo>
                    <a:pt x="0" y="52324"/>
                  </a:moveTo>
                  <a:cubicBezTo>
                    <a:pt x="0" y="23368"/>
                    <a:pt x="23368" y="0"/>
                    <a:pt x="52324" y="0"/>
                  </a:cubicBezTo>
                  <a:lnTo>
                    <a:pt x="10656189" y="0"/>
                  </a:lnTo>
                  <a:cubicBezTo>
                    <a:pt x="10685018" y="0"/>
                    <a:pt x="10708513" y="23368"/>
                    <a:pt x="10708513" y="52324"/>
                  </a:cubicBezTo>
                  <a:lnTo>
                    <a:pt x="10708513" y="2555621"/>
                  </a:lnTo>
                  <a:cubicBezTo>
                    <a:pt x="10708513" y="2584450"/>
                    <a:pt x="10685145" y="2607945"/>
                    <a:pt x="10656189" y="2607945"/>
                  </a:cubicBezTo>
                  <a:lnTo>
                    <a:pt x="52324" y="2607945"/>
                  </a:lnTo>
                  <a:cubicBezTo>
                    <a:pt x="23495" y="2607945"/>
                    <a:pt x="0" y="2584577"/>
                    <a:pt x="0" y="2555621"/>
                  </a:cubicBezTo>
                  <a:close/>
                </a:path>
              </a:pathLst>
            </a:custGeom>
            <a:solidFill>
              <a:srgbClr val="F2EEEE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9525743" y="5613349"/>
            <a:ext cx="784022" cy="784022"/>
            <a:chOff x="0" y="0"/>
            <a:chExt cx="1045362" cy="104536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045337" cy="1045337"/>
            </a:xfrm>
            <a:custGeom>
              <a:avLst/>
              <a:gdLst/>
              <a:ahLst/>
              <a:cxnLst/>
              <a:rect r="r" b="b" t="t" l="l"/>
              <a:pathLst>
                <a:path h="1045337" w="1045337">
                  <a:moveTo>
                    <a:pt x="0" y="522732"/>
                  </a:moveTo>
                  <a:cubicBezTo>
                    <a:pt x="0" y="234061"/>
                    <a:pt x="234061" y="0"/>
                    <a:pt x="522732" y="0"/>
                  </a:cubicBezTo>
                  <a:cubicBezTo>
                    <a:pt x="811403" y="0"/>
                    <a:pt x="1045337" y="234061"/>
                    <a:pt x="1045337" y="522732"/>
                  </a:cubicBezTo>
                  <a:cubicBezTo>
                    <a:pt x="1045337" y="811403"/>
                    <a:pt x="811403" y="1045337"/>
                    <a:pt x="522732" y="1045337"/>
                  </a:cubicBezTo>
                  <a:cubicBezTo>
                    <a:pt x="234061" y="1045337"/>
                    <a:pt x="0" y="811403"/>
                    <a:pt x="0" y="522732"/>
                  </a:cubicBezTo>
                  <a:close/>
                </a:path>
              </a:pathLst>
            </a:custGeom>
            <a:solidFill>
              <a:srgbClr val="1C9770"/>
            </a:solidFill>
          </p:spPr>
        </p:sp>
      </p:grpSp>
      <p:sp>
        <p:nvSpPr>
          <p:cNvPr name="Freeform 30" id="30" descr="preencoded.png"/>
          <p:cNvSpPr/>
          <p:nvPr/>
        </p:nvSpPr>
        <p:spPr>
          <a:xfrm flipH="false" flipV="false" rot="0">
            <a:off x="9741398" y="5828852"/>
            <a:ext cx="352720" cy="352720"/>
          </a:xfrm>
          <a:custGeom>
            <a:avLst/>
            <a:gdLst/>
            <a:ahLst/>
            <a:cxnLst/>
            <a:rect r="r" b="b" t="t" l="l"/>
            <a:pathLst>
              <a:path h="352720" w="352720">
                <a:moveTo>
                  <a:pt x="0" y="0"/>
                </a:moveTo>
                <a:lnTo>
                  <a:pt x="352721" y="0"/>
                </a:lnTo>
                <a:lnTo>
                  <a:pt x="352721" y="352721"/>
                </a:lnTo>
                <a:lnTo>
                  <a:pt x="0" y="3527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9211" r="0" b="-9211"/>
            </a:stretch>
          </a:blipFill>
        </p:spPr>
      </p:sp>
      <p:sp>
        <p:nvSpPr>
          <p:cNvPr name="TextBox 31" id="31"/>
          <p:cNvSpPr txBox="true"/>
          <p:nvPr/>
        </p:nvSpPr>
        <p:spPr>
          <a:xfrm rot="0">
            <a:off x="9525743" y="6619284"/>
            <a:ext cx="7508672" cy="427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499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Secure Payments</a:t>
            </a:r>
          </a:p>
        </p:txBody>
      </p:sp>
      <p:grpSp>
        <p:nvGrpSpPr>
          <p:cNvPr name="Group 32" id="32"/>
          <p:cNvGrpSpPr/>
          <p:nvPr/>
        </p:nvGrpSpPr>
        <p:grpSpPr>
          <a:xfrm rot="0">
            <a:off x="992238" y="7548858"/>
            <a:ext cx="8031213" cy="1955902"/>
            <a:chOff x="0" y="0"/>
            <a:chExt cx="10708284" cy="2607869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0708259" cy="2607945"/>
            </a:xfrm>
            <a:custGeom>
              <a:avLst/>
              <a:gdLst/>
              <a:ahLst/>
              <a:cxnLst/>
              <a:rect r="r" b="b" t="t" l="l"/>
              <a:pathLst>
                <a:path h="2607945" w="10708259">
                  <a:moveTo>
                    <a:pt x="0" y="52324"/>
                  </a:moveTo>
                  <a:cubicBezTo>
                    <a:pt x="0" y="23368"/>
                    <a:pt x="23368" y="0"/>
                    <a:pt x="52324" y="0"/>
                  </a:cubicBezTo>
                  <a:lnTo>
                    <a:pt x="10655935" y="0"/>
                  </a:lnTo>
                  <a:cubicBezTo>
                    <a:pt x="10684764" y="0"/>
                    <a:pt x="10708259" y="23368"/>
                    <a:pt x="10708259" y="52324"/>
                  </a:cubicBezTo>
                  <a:lnTo>
                    <a:pt x="10708259" y="2555621"/>
                  </a:lnTo>
                  <a:cubicBezTo>
                    <a:pt x="10708259" y="2584450"/>
                    <a:pt x="10684891" y="2607945"/>
                    <a:pt x="10655935" y="2607945"/>
                  </a:cubicBezTo>
                  <a:lnTo>
                    <a:pt x="52324" y="2607945"/>
                  </a:lnTo>
                  <a:cubicBezTo>
                    <a:pt x="23495" y="2607945"/>
                    <a:pt x="0" y="2584577"/>
                    <a:pt x="0" y="2555621"/>
                  </a:cubicBezTo>
                  <a:close/>
                </a:path>
              </a:pathLst>
            </a:custGeom>
            <a:solidFill>
              <a:srgbClr val="F2EEEE"/>
            </a:solid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1253576" y="7810205"/>
            <a:ext cx="784022" cy="784022"/>
            <a:chOff x="0" y="0"/>
            <a:chExt cx="1045362" cy="1045362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045337" cy="1045337"/>
            </a:xfrm>
            <a:custGeom>
              <a:avLst/>
              <a:gdLst/>
              <a:ahLst/>
              <a:cxnLst/>
              <a:rect r="r" b="b" t="t" l="l"/>
              <a:pathLst>
                <a:path h="1045337" w="1045337">
                  <a:moveTo>
                    <a:pt x="0" y="522732"/>
                  </a:moveTo>
                  <a:cubicBezTo>
                    <a:pt x="0" y="234061"/>
                    <a:pt x="234061" y="0"/>
                    <a:pt x="522732" y="0"/>
                  </a:cubicBezTo>
                  <a:cubicBezTo>
                    <a:pt x="811403" y="0"/>
                    <a:pt x="1045337" y="234061"/>
                    <a:pt x="1045337" y="522732"/>
                  </a:cubicBezTo>
                  <a:cubicBezTo>
                    <a:pt x="1045337" y="811403"/>
                    <a:pt x="811403" y="1045337"/>
                    <a:pt x="522732" y="1045337"/>
                  </a:cubicBezTo>
                  <a:cubicBezTo>
                    <a:pt x="234061" y="1045337"/>
                    <a:pt x="0" y="811403"/>
                    <a:pt x="0" y="522732"/>
                  </a:cubicBezTo>
                  <a:close/>
                </a:path>
              </a:pathLst>
            </a:custGeom>
            <a:solidFill>
              <a:srgbClr val="1C9770"/>
            </a:solidFill>
          </p:spPr>
        </p:sp>
      </p:grpSp>
      <p:sp>
        <p:nvSpPr>
          <p:cNvPr name="Freeform 36" id="36" descr="preencoded.png"/>
          <p:cNvSpPr/>
          <p:nvPr/>
        </p:nvSpPr>
        <p:spPr>
          <a:xfrm flipH="false" flipV="false" rot="0">
            <a:off x="1469231" y="8025708"/>
            <a:ext cx="352720" cy="352720"/>
          </a:xfrm>
          <a:custGeom>
            <a:avLst/>
            <a:gdLst/>
            <a:ahLst/>
            <a:cxnLst/>
            <a:rect r="r" b="b" t="t" l="l"/>
            <a:pathLst>
              <a:path h="352720" w="352720">
                <a:moveTo>
                  <a:pt x="0" y="0"/>
                </a:moveTo>
                <a:lnTo>
                  <a:pt x="352721" y="0"/>
                </a:lnTo>
                <a:lnTo>
                  <a:pt x="352721" y="352720"/>
                </a:lnTo>
                <a:lnTo>
                  <a:pt x="0" y="3527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1253576" y="8816130"/>
            <a:ext cx="7508529" cy="427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499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Elegant Designs</a:t>
            </a:r>
          </a:p>
        </p:txBody>
      </p:sp>
      <p:grpSp>
        <p:nvGrpSpPr>
          <p:cNvPr name="Group 38" id="38"/>
          <p:cNvGrpSpPr/>
          <p:nvPr/>
        </p:nvGrpSpPr>
        <p:grpSpPr>
          <a:xfrm rot="0">
            <a:off x="9264406" y="7548858"/>
            <a:ext cx="8031356" cy="1955902"/>
            <a:chOff x="0" y="0"/>
            <a:chExt cx="10708475" cy="2607869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0708513" cy="2607945"/>
            </a:xfrm>
            <a:custGeom>
              <a:avLst/>
              <a:gdLst/>
              <a:ahLst/>
              <a:cxnLst/>
              <a:rect r="r" b="b" t="t" l="l"/>
              <a:pathLst>
                <a:path h="2607945" w="10708513">
                  <a:moveTo>
                    <a:pt x="0" y="52324"/>
                  </a:moveTo>
                  <a:cubicBezTo>
                    <a:pt x="0" y="23368"/>
                    <a:pt x="23368" y="0"/>
                    <a:pt x="52324" y="0"/>
                  </a:cubicBezTo>
                  <a:lnTo>
                    <a:pt x="10656189" y="0"/>
                  </a:lnTo>
                  <a:cubicBezTo>
                    <a:pt x="10685018" y="0"/>
                    <a:pt x="10708513" y="23368"/>
                    <a:pt x="10708513" y="52324"/>
                  </a:cubicBezTo>
                  <a:lnTo>
                    <a:pt x="10708513" y="2555621"/>
                  </a:lnTo>
                  <a:cubicBezTo>
                    <a:pt x="10708513" y="2584450"/>
                    <a:pt x="10685145" y="2607945"/>
                    <a:pt x="10656189" y="2607945"/>
                  </a:cubicBezTo>
                  <a:lnTo>
                    <a:pt x="52324" y="2607945"/>
                  </a:lnTo>
                  <a:cubicBezTo>
                    <a:pt x="23495" y="2607945"/>
                    <a:pt x="0" y="2584577"/>
                    <a:pt x="0" y="2555621"/>
                  </a:cubicBezTo>
                  <a:close/>
                </a:path>
              </a:pathLst>
            </a:custGeom>
            <a:solidFill>
              <a:srgbClr val="F2EEEE"/>
            </a:solid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9525743" y="7810205"/>
            <a:ext cx="784022" cy="784022"/>
            <a:chOff x="0" y="0"/>
            <a:chExt cx="1045362" cy="1045362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1045337" cy="1045337"/>
            </a:xfrm>
            <a:custGeom>
              <a:avLst/>
              <a:gdLst/>
              <a:ahLst/>
              <a:cxnLst/>
              <a:rect r="r" b="b" t="t" l="l"/>
              <a:pathLst>
                <a:path h="1045337" w="1045337">
                  <a:moveTo>
                    <a:pt x="0" y="522732"/>
                  </a:moveTo>
                  <a:cubicBezTo>
                    <a:pt x="0" y="234061"/>
                    <a:pt x="234061" y="0"/>
                    <a:pt x="522732" y="0"/>
                  </a:cubicBezTo>
                  <a:cubicBezTo>
                    <a:pt x="811403" y="0"/>
                    <a:pt x="1045337" y="234061"/>
                    <a:pt x="1045337" y="522732"/>
                  </a:cubicBezTo>
                  <a:cubicBezTo>
                    <a:pt x="1045337" y="811403"/>
                    <a:pt x="811403" y="1045337"/>
                    <a:pt x="522732" y="1045337"/>
                  </a:cubicBezTo>
                  <a:cubicBezTo>
                    <a:pt x="234061" y="1045337"/>
                    <a:pt x="0" y="811403"/>
                    <a:pt x="0" y="522732"/>
                  </a:cubicBezTo>
                  <a:close/>
                </a:path>
              </a:pathLst>
            </a:custGeom>
            <a:solidFill>
              <a:srgbClr val="1C9770"/>
            </a:solidFill>
          </p:spPr>
        </p:sp>
      </p:grpSp>
      <p:sp>
        <p:nvSpPr>
          <p:cNvPr name="Freeform 42" id="42" descr="preencoded.png"/>
          <p:cNvSpPr/>
          <p:nvPr/>
        </p:nvSpPr>
        <p:spPr>
          <a:xfrm flipH="false" flipV="false" rot="0">
            <a:off x="9741398" y="8025708"/>
            <a:ext cx="352720" cy="352720"/>
          </a:xfrm>
          <a:custGeom>
            <a:avLst/>
            <a:gdLst/>
            <a:ahLst/>
            <a:cxnLst/>
            <a:rect r="r" b="b" t="t" l="l"/>
            <a:pathLst>
              <a:path h="352720" w="352720">
                <a:moveTo>
                  <a:pt x="0" y="0"/>
                </a:moveTo>
                <a:lnTo>
                  <a:pt x="352721" y="0"/>
                </a:lnTo>
                <a:lnTo>
                  <a:pt x="352721" y="352720"/>
                </a:lnTo>
                <a:lnTo>
                  <a:pt x="0" y="352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17104" t="0" r="-17107" b="0"/>
            </a:stretch>
          </a:blipFill>
        </p:spPr>
      </p:sp>
      <p:sp>
        <p:nvSpPr>
          <p:cNvPr name="TextBox 43" id="43"/>
          <p:cNvSpPr txBox="true"/>
          <p:nvPr/>
        </p:nvSpPr>
        <p:spPr>
          <a:xfrm rot="0">
            <a:off x="9525743" y="8816130"/>
            <a:ext cx="7508672" cy="427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499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Trusted Globally</a:t>
            </a:r>
          </a:p>
        </p:txBody>
      </p:sp>
      <p:sp>
        <p:nvSpPr>
          <p:cNvPr name="Freeform 44" id="44"/>
          <p:cNvSpPr/>
          <p:nvPr/>
        </p:nvSpPr>
        <p:spPr>
          <a:xfrm flipH="false" flipV="false" rot="0">
            <a:off x="15298341" y="99137"/>
            <a:ext cx="2543636" cy="1309973"/>
          </a:xfrm>
          <a:custGeom>
            <a:avLst/>
            <a:gdLst/>
            <a:ahLst/>
            <a:cxnLst/>
            <a:rect r="r" b="b" t="t" l="l"/>
            <a:pathLst>
              <a:path h="1309973" w="2543636">
                <a:moveTo>
                  <a:pt x="0" y="0"/>
                </a:moveTo>
                <a:lnTo>
                  <a:pt x="2543636" y="0"/>
                </a:lnTo>
                <a:lnTo>
                  <a:pt x="2543636" y="1309972"/>
                </a:lnTo>
                <a:lnTo>
                  <a:pt x="0" y="130997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92238" y="2793206"/>
            <a:ext cx="10374068" cy="5878563"/>
            <a:chOff x="0" y="0"/>
            <a:chExt cx="13832091" cy="783808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832078" cy="7838059"/>
            </a:xfrm>
            <a:custGeom>
              <a:avLst/>
              <a:gdLst/>
              <a:ahLst/>
              <a:cxnLst/>
              <a:rect r="r" b="b" t="t" l="l"/>
              <a:pathLst>
                <a:path h="7838059" w="13832078">
                  <a:moveTo>
                    <a:pt x="0" y="0"/>
                  </a:moveTo>
                  <a:lnTo>
                    <a:pt x="13832078" y="0"/>
                  </a:lnTo>
                  <a:lnTo>
                    <a:pt x="13832078" y="7838059"/>
                  </a:lnTo>
                  <a:lnTo>
                    <a:pt x="0" y="78380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236" r="0" b="-38236"/>
              </a:stretch>
            </a:blipFill>
          </p:spPr>
        </p:sp>
      </p:grpSp>
      <p:sp>
        <p:nvSpPr>
          <p:cNvPr name="Freeform 8" id="8" descr="preencoded.png"/>
          <p:cNvSpPr/>
          <p:nvPr/>
        </p:nvSpPr>
        <p:spPr>
          <a:xfrm flipH="false" flipV="false" rot="0">
            <a:off x="12013406" y="3697634"/>
            <a:ext cx="5291728" cy="988066"/>
          </a:xfrm>
          <a:custGeom>
            <a:avLst/>
            <a:gdLst/>
            <a:ahLst/>
            <a:cxnLst/>
            <a:rect r="r" b="b" t="t" l="l"/>
            <a:pathLst>
              <a:path h="988066" w="5291728">
                <a:moveTo>
                  <a:pt x="0" y="0"/>
                </a:moveTo>
                <a:lnTo>
                  <a:pt x="5291728" y="0"/>
                </a:lnTo>
                <a:lnTo>
                  <a:pt x="5291728" y="988066"/>
                </a:lnTo>
                <a:lnTo>
                  <a:pt x="0" y="9880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88" r="0" b="-88"/>
            </a:stretch>
          </a:blipFill>
        </p:spPr>
      </p:sp>
      <p:sp>
        <p:nvSpPr>
          <p:cNvPr name="Freeform 9" id="9" descr="preencoded.png"/>
          <p:cNvSpPr/>
          <p:nvPr/>
        </p:nvSpPr>
        <p:spPr>
          <a:xfrm flipH="false" flipV="false" rot="0">
            <a:off x="12013406" y="4926654"/>
            <a:ext cx="5291728" cy="988066"/>
          </a:xfrm>
          <a:custGeom>
            <a:avLst/>
            <a:gdLst/>
            <a:ahLst/>
            <a:cxnLst/>
            <a:rect r="r" b="b" t="t" l="l"/>
            <a:pathLst>
              <a:path h="988066" w="5291728">
                <a:moveTo>
                  <a:pt x="0" y="0"/>
                </a:moveTo>
                <a:lnTo>
                  <a:pt x="5291728" y="0"/>
                </a:lnTo>
                <a:lnTo>
                  <a:pt x="5291728" y="988066"/>
                </a:lnTo>
                <a:lnTo>
                  <a:pt x="0" y="9880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88" r="0" b="-88"/>
            </a:stretch>
          </a:blipFill>
        </p:spPr>
      </p:sp>
      <p:sp>
        <p:nvSpPr>
          <p:cNvPr name="Freeform 10" id="10" descr="preencoded.png"/>
          <p:cNvSpPr/>
          <p:nvPr/>
        </p:nvSpPr>
        <p:spPr>
          <a:xfrm flipH="false" flipV="false" rot="0">
            <a:off x="12013406" y="6155684"/>
            <a:ext cx="5291728" cy="1396308"/>
          </a:xfrm>
          <a:custGeom>
            <a:avLst/>
            <a:gdLst/>
            <a:ahLst/>
            <a:cxnLst/>
            <a:rect r="r" b="b" t="t" l="l"/>
            <a:pathLst>
              <a:path h="1396308" w="5291728">
                <a:moveTo>
                  <a:pt x="0" y="0"/>
                </a:moveTo>
                <a:lnTo>
                  <a:pt x="5291728" y="0"/>
                </a:lnTo>
                <a:lnTo>
                  <a:pt x="5291728" y="1396308"/>
                </a:lnTo>
                <a:lnTo>
                  <a:pt x="0" y="13963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98" r="0" b="-98"/>
            </a:stretch>
          </a:blipFill>
        </p:spPr>
      </p:sp>
      <p:sp>
        <p:nvSpPr>
          <p:cNvPr name="Freeform 11" id="11" descr="preencoded.png"/>
          <p:cNvSpPr/>
          <p:nvPr/>
        </p:nvSpPr>
        <p:spPr>
          <a:xfrm flipH="false" flipV="false" rot="0">
            <a:off x="12013406" y="7792936"/>
            <a:ext cx="5291728" cy="1396308"/>
          </a:xfrm>
          <a:custGeom>
            <a:avLst/>
            <a:gdLst/>
            <a:ahLst/>
            <a:cxnLst/>
            <a:rect r="r" b="b" t="t" l="l"/>
            <a:pathLst>
              <a:path h="1396308" w="5291728">
                <a:moveTo>
                  <a:pt x="0" y="0"/>
                </a:moveTo>
                <a:lnTo>
                  <a:pt x="5291728" y="0"/>
                </a:lnTo>
                <a:lnTo>
                  <a:pt x="5291728" y="1396308"/>
                </a:lnTo>
                <a:lnTo>
                  <a:pt x="0" y="13963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98" r="0" b="-98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992238" y="798014"/>
            <a:ext cx="16303523" cy="84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64"/>
              </a:lnSpc>
            </a:pPr>
            <a:r>
              <a:rPr lang="en-US" sz="51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rPr>
              <a:t>Buy Emerald Ring Online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013406" y="2154879"/>
            <a:ext cx="5291728" cy="1271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2"/>
              </a:lnSpc>
            </a:pPr>
            <a:r>
              <a:rPr lang="en-US" sz="20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Find beautifully crafted emerald rings designed for luxury and everyday elegance.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417628" y="3968506"/>
            <a:ext cx="4597594" cy="427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499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Natural Emerald Stones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417628" y="5197526"/>
            <a:ext cx="4597594" cy="427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499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14K &amp; 18K Gold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417628" y="6426546"/>
            <a:ext cx="4597594" cy="835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499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Engagement &amp; Wedding Rings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417628" y="8063808"/>
            <a:ext cx="4597594" cy="835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9"/>
              </a:lnSpc>
            </a:pPr>
            <a:r>
              <a:rPr lang="en-US" sz="2499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Statement &amp; Custom Designs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5298341" y="99137"/>
            <a:ext cx="2543636" cy="1309973"/>
          </a:xfrm>
          <a:custGeom>
            <a:avLst/>
            <a:gdLst/>
            <a:ahLst/>
            <a:cxnLst/>
            <a:rect r="r" b="b" t="t" l="l"/>
            <a:pathLst>
              <a:path h="1309973" w="2543636">
                <a:moveTo>
                  <a:pt x="0" y="0"/>
                </a:moveTo>
                <a:lnTo>
                  <a:pt x="2543636" y="0"/>
                </a:lnTo>
                <a:lnTo>
                  <a:pt x="2543636" y="1309972"/>
                </a:lnTo>
                <a:lnTo>
                  <a:pt x="0" y="13099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92238" y="3811486"/>
            <a:ext cx="3014958" cy="3014958"/>
            <a:chOff x="0" y="0"/>
            <a:chExt cx="4019944" cy="401994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19931" cy="4019931"/>
            </a:xfrm>
            <a:custGeom>
              <a:avLst/>
              <a:gdLst/>
              <a:ahLst/>
              <a:cxnLst/>
              <a:rect r="r" b="b" t="t" l="l"/>
              <a:pathLst>
                <a:path h="4019931" w="4019931">
                  <a:moveTo>
                    <a:pt x="0" y="0"/>
                  </a:moveTo>
                  <a:lnTo>
                    <a:pt x="4019931" y="0"/>
                  </a:lnTo>
                  <a:lnTo>
                    <a:pt x="4019931" y="4019931"/>
                  </a:lnTo>
                  <a:lnTo>
                    <a:pt x="0" y="4019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6544866" y="3811486"/>
            <a:ext cx="3014958" cy="3014958"/>
            <a:chOff x="0" y="0"/>
            <a:chExt cx="4019944" cy="401994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19931" cy="4019931"/>
            </a:xfrm>
            <a:custGeom>
              <a:avLst/>
              <a:gdLst/>
              <a:ahLst/>
              <a:cxnLst/>
              <a:rect r="r" b="b" t="t" l="l"/>
              <a:pathLst>
                <a:path h="4019931" w="4019931">
                  <a:moveTo>
                    <a:pt x="0" y="0"/>
                  </a:moveTo>
                  <a:lnTo>
                    <a:pt x="4019931" y="0"/>
                  </a:lnTo>
                  <a:lnTo>
                    <a:pt x="4019931" y="4019931"/>
                  </a:lnTo>
                  <a:lnTo>
                    <a:pt x="0" y="4019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097493" y="3811486"/>
            <a:ext cx="3014958" cy="3014958"/>
            <a:chOff x="0" y="0"/>
            <a:chExt cx="4019944" cy="401994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019931" cy="4019931"/>
            </a:xfrm>
            <a:custGeom>
              <a:avLst/>
              <a:gdLst/>
              <a:ahLst/>
              <a:cxnLst/>
              <a:rect r="r" b="b" t="t" l="l"/>
              <a:pathLst>
                <a:path h="4019931" w="4019931">
                  <a:moveTo>
                    <a:pt x="0" y="0"/>
                  </a:moveTo>
                  <a:lnTo>
                    <a:pt x="4019931" y="0"/>
                  </a:lnTo>
                  <a:lnTo>
                    <a:pt x="4019931" y="4019931"/>
                  </a:lnTo>
                  <a:lnTo>
                    <a:pt x="0" y="4019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2238" y="1566862"/>
            <a:ext cx="16303523" cy="905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64"/>
              </a:lnSpc>
            </a:pPr>
            <a:r>
              <a:rPr lang="en-US" sz="55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rPr>
              <a:t>Emerald Ring for Women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2238" y="2953198"/>
            <a:ext cx="17217923" cy="53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1"/>
              </a:lnSpc>
            </a:pPr>
            <a:r>
              <a:rPr lang="en-US" sz="22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Celebrate timeless beauty with handcrafted emerald rings specially designed for women.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92238" y="7171287"/>
            <a:ext cx="5198269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Daily Wear &amp; Fashion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92238" y="7708106"/>
            <a:ext cx="5198269" cy="992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1"/>
              </a:lnSpc>
            </a:pPr>
            <a:r>
              <a:rPr lang="en-US" sz="22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Perfect for everyday luxury and fashion-forward styling.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544866" y="7171287"/>
            <a:ext cx="5198269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Anniversary &amp; Birthday Gifts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544866" y="7708106"/>
            <a:ext cx="5198269" cy="992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1"/>
              </a:lnSpc>
            </a:pPr>
            <a:r>
              <a:rPr lang="en-US" sz="22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A meaningful gift for life's most cherished moments.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097493" y="7171287"/>
            <a:ext cx="5198269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Wedding &amp; Special Occasions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097493" y="7708106"/>
            <a:ext cx="5198269" cy="992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1"/>
              </a:lnSpc>
            </a:pPr>
            <a:r>
              <a:rPr lang="en-US" sz="22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Stunning rings for weddings and special occasions.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5298341" y="99137"/>
            <a:ext cx="2543636" cy="1309973"/>
          </a:xfrm>
          <a:custGeom>
            <a:avLst/>
            <a:gdLst/>
            <a:ahLst/>
            <a:cxnLst/>
            <a:rect r="r" b="b" t="t" l="l"/>
            <a:pathLst>
              <a:path h="1309973" w="2543636">
                <a:moveTo>
                  <a:pt x="0" y="0"/>
                </a:moveTo>
                <a:lnTo>
                  <a:pt x="2543636" y="0"/>
                </a:lnTo>
                <a:lnTo>
                  <a:pt x="2543636" y="1309972"/>
                </a:lnTo>
                <a:lnTo>
                  <a:pt x="0" y="13099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238" y="1096118"/>
            <a:ext cx="16303523" cy="905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64"/>
              </a:lnSpc>
            </a:pPr>
            <a:r>
              <a:rPr lang="en-US" sz="55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rPr>
              <a:t>Emerald Pendant Online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238" y="2700337"/>
            <a:ext cx="5256457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rPr>
              <a:t>Highlights</a:t>
            </a:r>
          </a:p>
        </p:txBody>
      </p:sp>
      <p:sp>
        <p:nvSpPr>
          <p:cNvPr name="Freeform 8" id="8" descr="preencoded.png"/>
          <p:cNvSpPr/>
          <p:nvPr/>
        </p:nvSpPr>
        <p:spPr>
          <a:xfrm flipH="false" flipV="false" rot="0">
            <a:off x="1098499" y="3480492"/>
            <a:ext cx="425206" cy="425206"/>
          </a:xfrm>
          <a:custGeom>
            <a:avLst/>
            <a:gdLst/>
            <a:ahLst/>
            <a:cxnLst/>
            <a:rect r="r" b="b" t="t" l="l"/>
            <a:pathLst>
              <a:path h="425206" w="425206">
                <a:moveTo>
                  <a:pt x="0" y="0"/>
                </a:moveTo>
                <a:lnTo>
                  <a:pt x="425206" y="0"/>
                </a:lnTo>
                <a:lnTo>
                  <a:pt x="425206" y="425206"/>
                </a:lnTo>
                <a:lnTo>
                  <a:pt x="0" y="4252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888" t="0" r="-8888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913630" y="3462185"/>
            <a:ext cx="4335066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Modern &amp; Vintage Designs</a:t>
            </a:r>
          </a:p>
        </p:txBody>
      </p:sp>
      <p:sp>
        <p:nvSpPr>
          <p:cNvPr name="Freeform 10" id="10" descr="preencoded.png"/>
          <p:cNvSpPr/>
          <p:nvPr/>
        </p:nvSpPr>
        <p:spPr>
          <a:xfrm flipH="false" flipV="false" rot="0">
            <a:off x="1098499" y="4933350"/>
            <a:ext cx="425206" cy="425206"/>
          </a:xfrm>
          <a:custGeom>
            <a:avLst/>
            <a:gdLst/>
            <a:ahLst/>
            <a:cxnLst/>
            <a:rect r="r" b="b" t="t" l="l"/>
            <a:pathLst>
              <a:path h="425206" w="425206">
                <a:moveTo>
                  <a:pt x="0" y="0"/>
                </a:moveTo>
                <a:lnTo>
                  <a:pt x="425206" y="0"/>
                </a:lnTo>
                <a:lnTo>
                  <a:pt x="425206" y="425205"/>
                </a:lnTo>
                <a:lnTo>
                  <a:pt x="0" y="4252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888" t="0" r="-8888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913630" y="4915052"/>
            <a:ext cx="4335066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Certified Emeralds</a:t>
            </a:r>
          </a:p>
        </p:txBody>
      </p:sp>
      <p:sp>
        <p:nvSpPr>
          <p:cNvPr name="Freeform 12" id="12" descr="preencoded.png"/>
          <p:cNvSpPr/>
          <p:nvPr/>
        </p:nvSpPr>
        <p:spPr>
          <a:xfrm flipH="false" flipV="false" rot="0">
            <a:off x="1098499" y="6359728"/>
            <a:ext cx="425206" cy="425206"/>
          </a:xfrm>
          <a:custGeom>
            <a:avLst/>
            <a:gdLst/>
            <a:ahLst/>
            <a:cxnLst/>
            <a:rect r="r" b="b" t="t" l="l"/>
            <a:pathLst>
              <a:path h="425206" w="425206">
                <a:moveTo>
                  <a:pt x="0" y="0"/>
                </a:moveTo>
                <a:lnTo>
                  <a:pt x="425206" y="0"/>
                </a:lnTo>
                <a:lnTo>
                  <a:pt x="425206" y="425206"/>
                </a:lnTo>
                <a:lnTo>
                  <a:pt x="0" y="4252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8888" t="0" r="-8888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913630" y="6341421"/>
            <a:ext cx="4335066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Lightweight &amp; Premium Finish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6808889" y="2528816"/>
            <a:ext cx="10355161" cy="5867848"/>
            <a:chOff x="0" y="0"/>
            <a:chExt cx="13806881" cy="782379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3806932" cy="7823835"/>
            </a:xfrm>
            <a:custGeom>
              <a:avLst/>
              <a:gdLst/>
              <a:ahLst/>
              <a:cxnLst/>
              <a:rect r="r" b="b" t="t" l="l"/>
              <a:pathLst>
                <a:path h="7823835" w="13806932">
                  <a:moveTo>
                    <a:pt x="0" y="0"/>
                  </a:moveTo>
                  <a:lnTo>
                    <a:pt x="13806932" y="0"/>
                  </a:lnTo>
                  <a:lnTo>
                    <a:pt x="13806932" y="7823835"/>
                  </a:lnTo>
                  <a:lnTo>
                    <a:pt x="0" y="7823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8236" r="0" b="-38236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992238" y="7469981"/>
            <a:ext cx="5256457" cy="1446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1"/>
              </a:lnSpc>
            </a:pPr>
            <a:r>
              <a:rPr lang="en-US" sz="22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Elegant emerald pendants that enhance every outfit with natural brilliance.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5298341" y="99137"/>
            <a:ext cx="2543636" cy="1309973"/>
          </a:xfrm>
          <a:custGeom>
            <a:avLst/>
            <a:gdLst/>
            <a:ahLst/>
            <a:cxnLst/>
            <a:rect r="r" b="b" t="t" l="l"/>
            <a:pathLst>
              <a:path h="1309973" w="2543636">
                <a:moveTo>
                  <a:pt x="0" y="0"/>
                </a:moveTo>
                <a:lnTo>
                  <a:pt x="2543636" y="0"/>
                </a:lnTo>
                <a:lnTo>
                  <a:pt x="2543636" y="1309972"/>
                </a:lnTo>
                <a:lnTo>
                  <a:pt x="0" y="13099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6858000" cy="10287000"/>
            <a:chOff x="0" y="0"/>
            <a:chExt cx="9144000" cy="13716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14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144000">
                  <a:moveTo>
                    <a:pt x="0" y="0"/>
                  </a:moveTo>
                  <a:lnTo>
                    <a:pt x="9144000" y="0"/>
                  </a:lnTo>
                  <a:lnTo>
                    <a:pt x="914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5000" t="0" r="-2500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7850238" y="4409923"/>
            <a:ext cx="9445523" cy="1009945"/>
            <a:chOff x="0" y="0"/>
            <a:chExt cx="12594031" cy="134659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593955" cy="1346454"/>
            </a:xfrm>
            <a:custGeom>
              <a:avLst/>
              <a:gdLst/>
              <a:ahLst/>
              <a:cxnLst/>
              <a:rect r="r" b="b" t="t" l="l"/>
              <a:pathLst>
                <a:path h="1346454" w="12593955">
                  <a:moveTo>
                    <a:pt x="0" y="56642"/>
                  </a:moveTo>
                  <a:cubicBezTo>
                    <a:pt x="0" y="25400"/>
                    <a:pt x="25400" y="0"/>
                    <a:pt x="56642" y="0"/>
                  </a:cubicBezTo>
                  <a:lnTo>
                    <a:pt x="12537313" y="0"/>
                  </a:lnTo>
                  <a:cubicBezTo>
                    <a:pt x="12568682" y="0"/>
                    <a:pt x="12593955" y="25400"/>
                    <a:pt x="12593955" y="56642"/>
                  </a:cubicBezTo>
                  <a:lnTo>
                    <a:pt x="12593955" y="1289812"/>
                  </a:lnTo>
                  <a:cubicBezTo>
                    <a:pt x="12593955" y="1321181"/>
                    <a:pt x="12568555" y="1346454"/>
                    <a:pt x="12537313" y="1346454"/>
                  </a:cubicBezTo>
                  <a:lnTo>
                    <a:pt x="56642" y="1346454"/>
                  </a:lnTo>
                  <a:cubicBezTo>
                    <a:pt x="25273" y="1346454"/>
                    <a:pt x="0" y="1321054"/>
                    <a:pt x="0" y="1289812"/>
                  </a:cubicBezTo>
                  <a:close/>
                </a:path>
              </a:pathLst>
            </a:custGeom>
            <a:solidFill>
              <a:srgbClr val="F2EEEE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850238" y="5703389"/>
            <a:ext cx="9445523" cy="1009945"/>
            <a:chOff x="0" y="0"/>
            <a:chExt cx="12594031" cy="134659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593955" cy="1346454"/>
            </a:xfrm>
            <a:custGeom>
              <a:avLst/>
              <a:gdLst/>
              <a:ahLst/>
              <a:cxnLst/>
              <a:rect r="r" b="b" t="t" l="l"/>
              <a:pathLst>
                <a:path h="1346454" w="12593955">
                  <a:moveTo>
                    <a:pt x="0" y="56642"/>
                  </a:moveTo>
                  <a:cubicBezTo>
                    <a:pt x="0" y="25400"/>
                    <a:pt x="25400" y="0"/>
                    <a:pt x="56642" y="0"/>
                  </a:cubicBezTo>
                  <a:lnTo>
                    <a:pt x="12537313" y="0"/>
                  </a:lnTo>
                  <a:cubicBezTo>
                    <a:pt x="12568682" y="0"/>
                    <a:pt x="12593955" y="25400"/>
                    <a:pt x="12593955" y="56642"/>
                  </a:cubicBezTo>
                  <a:lnTo>
                    <a:pt x="12593955" y="1289812"/>
                  </a:lnTo>
                  <a:cubicBezTo>
                    <a:pt x="12593955" y="1321181"/>
                    <a:pt x="12568555" y="1346454"/>
                    <a:pt x="12537313" y="1346454"/>
                  </a:cubicBezTo>
                  <a:lnTo>
                    <a:pt x="56642" y="1346454"/>
                  </a:lnTo>
                  <a:cubicBezTo>
                    <a:pt x="25273" y="1346454"/>
                    <a:pt x="0" y="1321054"/>
                    <a:pt x="0" y="1289812"/>
                  </a:cubicBezTo>
                  <a:close/>
                </a:path>
              </a:pathLst>
            </a:custGeom>
            <a:solidFill>
              <a:srgbClr val="F2EEEE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850238" y="6996855"/>
            <a:ext cx="9445523" cy="1009945"/>
            <a:chOff x="0" y="0"/>
            <a:chExt cx="12594031" cy="134659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593955" cy="1346454"/>
            </a:xfrm>
            <a:custGeom>
              <a:avLst/>
              <a:gdLst/>
              <a:ahLst/>
              <a:cxnLst/>
              <a:rect r="r" b="b" t="t" l="l"/>
              <a:pathLst>
                <a:path h="1346454" w="12593955">
                  <a:moveTo>
                    <a:pt x="0" y="56642"/>
                  </a:moveTo>
                  <a:cubicBezTo>
                    <a:pt x="0" y="25400"/>
                    <a:pt x="25400" y="0"/>
                    <a:pt x="56642" y="0"/>
                  </a:cubicBezTo>
                  <a:lnTo>
                    <a:pt x="12537313" y="0"/>
                  </a:lnTo>
                  <a:cubicBezTo>
                    <a:pt x="12568682" y="0"/>
                    <a:pt x="12593955" y="25400"/>
                    <a:pt x="12593955" y="56642"/>
                  </a:cubicBezTo>
                  <a:lnTo>
                    <a:pt x="12593955" y="1289812"/>
                  </a:lnTo>
                  <a:cubicBezTo>
                    <a:pt x="12593955" y="1321181"/>
                    <a:pt x="12568555" y="1346454"/>
                    <a:pt x="12537313" y="1346454"/>
                  </a:cubicBezTo>
                  <a:lnTo>
                    <a:pt x="56642" y="1346454"/>
                  </a:lnTo>
                  <a:cubicBezTo>
                    <a:pt x="25273" y="1346454"/>
                    <a:pt x="0" y="1321054"/>
                    <a:pt x="0" y="1289812"/>
                  </a:cubicBezTo>
                  <a:close/>
                </a:path>
              </a:pathLst>
            </a:custGeom>
            <a:solidFill>
              <a:srgbClr val="F2EEEE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7850238" y="8290322"/>
            <a:ext cx="9445523" cy="1009945"/>
            <a:chOff x="0" y="0"/>
            <a:chExt cx="12594031" cy="134659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2593955" cy="1346454"/>
            </a:xfrm>
            <a:custGeom>
              <a:avLst/>
              <a:gdLst/>
              <a:ahLst/>
              <a:cxnLst/>
              <a:rect r="r" b="b" t="t" l="l"/>
              <a:pathLst>
                <a:path h="1346454" w="12593955">
                  <a:moveTo>
                    <a:pt x="0" y="56642"/>
                  </a:moveTo>
                  <a:cubicBezTo>
                    <a:pt x="0" y="25400"/>
                    <a:pt x="25400" y="0"/>
                    <a:pt x="56642" y="0"/>
                  </a:cubicBezTo>
                  <a:lnTo>
                    <a:pt x="12537313" y="0"/>
                  </a:lnTo>
                  <a:cubicBezTo>
                    <a:pt x="12568682" y="0"/>
                    <a:pt x="12593955" y="25400"/>
                    <a:pt x="12593955" y="56642"/>
                  </a:cubicBezTo>
                  <a:lnTo>
                    <a:pt x="12593955" y="1289812"/>
                  </a:lnTo>
                  <a:cubicBezTo>
                    <a:pt x="12593955" y="1321181"/>
                    <a:pt x="12568555" y="1346454"/>
                    <a:pt x="12537313" y="1346454"/>
                  </a:cubicBezTo>
                  <a:lnTo>
                    <a:pt x="56642" y="1346454"/>
                  </a:lnTo>
                  <a:cubicBezTo>
                    <a:pt x="25273" y="1346454"/>
                    <a:pt x="0" y="1321054"/>
                    <a:pt x="0" y="1289812"/>
                  </a:cubicBezTo>
                  <a:close/>
                </a:path>
              </a:pathLst>
            </a:custGeom>
            <a:solidFill>
              <a:srgbClr val="F2EEEE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850238" y="1731359"/>
            <a:ext cx="10621974" cy="8522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64"/>
              </a:lnSpc>
            </a:pPr>
            <a:r>
              <a:rPr lang="en-US" sz="55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rPr>
              <a:t>Emerald Pendant for Women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850238" y="3098006"/>
            <a:ext cx="9445523" cy="992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1"/>
              </a:lnSpc>
            </a:pPr>
            <a:r>
              <a:rPr lang="en-US" sz="22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A perfect combination of elegance and sophistication — suitable for every occasion.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133750" y="4683919"/>
            <a:ext cx="8878491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Office &amp; Party Wear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133750" y="5977385"/>
            <a:ext cx="8878491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Wedding Jewellery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133750" y="7270852"/>
            <a:ext cx="8878491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Everyday Luxury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133750" y="8564318"/>
            <a:ext cx="8878491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Gift Collection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15479316" y="99137"/>
            <a:ext cx="2543636" cy="1309973"/>
          </a:xfrm>
          <a:custGeom>
            <a:avLst/>
            <a:gdLst/>
            <a:ahLst/>
            <a:cxnLst/>
            <a:rect r="r" b="b" t="t" l="l"/>
            <a:pathLst>
              <a:path h="1309973" w="2543636">
                <a:moveTo>
                  <a:pt x="0" y="0"/>
                </a:moveTo>
                <a:lnTo>
                  <a:pt x="2543636" y="0"/>
                </a:lnTo>
                <a:lnTo>
                  <a:pt x="2543636" y="1309972"/>
                </a:lnTo>
                <a:lnTo>
                  <a:pt x="0" y="13099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92238" y="3434658"/>
            <a:ext cx="3014958" cy="3768623"/>
            <a:chOff x="0" y="0"/>
            <a:chExt cx="4019944" cy="502483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19931" cy="5024882"/>
            </a:xfrm>
            <a:custGeom>
              <a:avLst/>
              <a:gdLst/>
              <a:ahLst/>
              <a:cxnLst/>
              <a:rect r="r" b="b" t="t" l="l"/>
              <a:pathLst>
                <a:path h="5024882" w="4019931">
                  <a:moveTo>
                    <a:pt x="0" y="0"/>
                  </a:moveTo>
                  <a:lnTo>
                    <a:pt x="4019931" y="0"/>
                  </a:lnTo>
                  <a:lnTo>
                    <a:pt x="4019931" y="5024882"/>
                  </a:lnTo>
                  <a:lnTo>
                    <a:pt x="0" y="502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2499" t="0" r="-12499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6544866" y="3434658"/>
            <a:ext cx="3014958" cy="3768623"/>
            <a:chOff x="0" y="0"/>
            <a:chExt cx="4019944" cy="50248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019931" cy="5024882"/>
            </a:xfrm>
            <a:custGeom>
              <a:avLst/>
              <a:gdLst/>
              <a:ahLst/>
              <a:cxnLst/>
              <a:rect r="r" b="b" t="t" l="l"/>
              <a:pathLst>
                <a:path h="5024882" w="4019931">
                  <a:moveTo>
                    <a:pt x="0" y="0"/>
                  </a:moveTo>
                  <a:lnTo>
                    <a:pt x="4019931" y="0"/>
                  </a:lnTo>
                  <a:lnTo>
                    <a:pt x="4019931" y="5024882"/>
                  </a:lnTo>
                  <a:lnTo>
                    <a:pt x="0" y="502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2499" t="0" r="-12499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097493" y="3434658"/>
            <a:ext cx="3014958" cy="3768623"/>
            <a:chOff x="0" y="0"/>
            <a:chExt cx="4019944" cy="502483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019931" cy="5024882"/>
            </a:xfrm>
            <a:custGeom>
              <a:avLst/>
              <a:gdLst/>
              <a:ahLst/>
              <a:cxnLst/>
              <a:rect r="r" b="b" t="t" l="l"/>
              <a:pathLst>
                <a:path h="5024882" w="4019931">
                  <a:moveTo>
                    <a:pt x="0" y="0"/>
                  </a:moveTo>
                  <a:lnTo>
                    <a:pt x="4019931" y="0"/>
                  </a:lnTo>
                  <a:lnTo>
                    <a:pt x="4019931" y="5024882"/>
                  </a:lnTo>
                  <a:lnTo>
                    <a:pt x="0" y="502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2499" t="0" r="-12499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92238" y="1190034"/>
            <a:ext cx="16303523" cy="905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64"/>
              </a:lnSpc>
            </a:pPr>
            <a:r>
              <a:rPr lang="en-US" sz="55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rPr>
              <a:t>Emerald Earring Online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2238" y="2576360"/>
            <a:ext cx="17217923" cy="53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1"/>
              </a:lnSpc>
            </a:pPr>
            <a:r>
              <a:rPr lang="en-US" sz="22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Discover luxury emerald earrings crafted with precision.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92238" y="7548115"/>
            <a:ext cx="5198269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Stud &amp; Drop Earrings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92238" y="8084934"/>
            <a:ext cx="5198269" cy="53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1"/>
              </a:lnSpc>
            </a:pPr>
            <a:r>
              <a:rPr lang="en-US" sz="22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Classic styles for everyday elegance.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544866" y="7548115"/>
            <a:ext cx="5198269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Hoop &amp; Halo Earrings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544866" y="8084934"/>
            <a:ext cx="5198269" cy="539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1"/>
              </a:lnSpc>
            </a:pPr>
            <a:r>
              <a:rPr lang="en-US" sz="22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Bold designs that make a statement.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097493" y="7548115"/>
            <a:ext cx="5198269" cy="4524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9"/>
              </a:lnSpc>
            </a:pPr>
            <a:r>
              <a:rPr lang="en-US" sz="27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Diamond Emerald Earrings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097493" y="8084934"/>
            <a:ext cx="5198269" cy="9929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11"/>
              </a:lnSpc>
            </a:pPr>
            <a:r>
              <a:rPr lang="en-US" sz="22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Premium fusion of emerald and diamond brilliance.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5298341" y="99137"/>
            <a:ext cx="2543636" cy="1309973"/>
          </a:xfrm>
          <a:custGeom>
            <a:avLst/>
            <a:gdLst/>
            <a:ahLst/>
            <a:cxnLst/>
            <a:rect r="r" b="b" t="t" l="l"/>
            <a:pathLst>
              <a:path h="1309973" w="2543636">
                <a:moveTo>
                  <a:pt x="0" y="0"/>
                </a:moveTo>
                <a:lnTo>
                  <a:pt x="2543636" y="0"/>
                </a:lnTo>
                <a:lnTo>
                  <a:pt x="2543636" y="1309972"/>
                </a:lnTo>
                <a:lnTo>
                  <a:pt x="0" y="13099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92238" y="2807341"/>
            <a:ext cx="10370344" cy="5876477"/>
            <a:chOff x="0" y="0"/>
            <a:chExt cx="13827125" cy="783530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827125" cy="7835265"/>
            </a:xfrm>
            <a:custGeom>
              <a:avLst/>
              <a:gdLst/>
              <a:ahLst/>
              <a:cxnLst/>
              <a:rect r="r" b="b" t="t" l="l"/>
              <a:pathLst>
                <a:path h="7835265" w="13827125">
                  <a:moveTo>
                    <a:pt x="0" y="0"/>
                  </a:moveTo>
                  <a:lnTo>
                    <a:pt x="13827125" y="0"/>
                  </a:lnTo>
                  <a:lnTo>
                    <a:pt x="13827125" y="7835265"/>
                  </a:lnTo>
                  <a:lnTo>
                    <a:pt x="0" y="78352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38236" r="0" b="-38236"/>
              </a:stretch>
            </a:blipFill>
          </p:spPr>
        </p:sp>
      </p:grpSp>
      <p:sp>
        <p:nvSpPr>
          <p:cNvPr name="Freeform 8" id="8" descr="preencoded.png"/>
          <p:cNvSpPr/>
          <p:nvPr/>
        </p:nvSpPr>
        <p:spPr>
          <a:xfrm flipH="false" flipV="false" rot="0">
            <a:off x="12020398" y="3360982"/>
            <a:ext cx="5284737" cy="1772993"/>
          </a:xfrm>
          <a:custGeom>
            <a:avLst/>
            <a:gdLst/>
            <a:ahLst/>
            <a:cxnLst/>
            <a:rect r="r" b="b" t="t" l="l"/>
            <a:pathLst>
              <a:path h="1772993" w="5284737">
                <a:moveTo>
                  <a:pt x="0" y="0"/>
                </a:moveTo>
                <a:lnTo>
                  <a:pt x="5284736" y="0"/>
                </a:lnTo>
                <a:lnTo>
                  <a:pt x="5284736" y="1772993"/>
                </a:lnTo>
                <a:lnTo>
                  <a:pt x="0" y="17729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15" r="0" b="-214"/>
            </a:stretch>
          </a:blipFill>
        </p:spPr>
      </p:sp>
      <p:sp>
        <p:nvSpPr>
          <p:cNvPr name="Freeform 9" id="9" descr="preencoded.png"/>
          <p:cNvSpPr/>
          <p:nvPr/>
        </p:nvSpPr>
        <p:spPr>
          <a:xfrm flipH="false" flipV="false" rot="0">
            <a:off x="14503156" y="3600155"/>
            <a:ext cx="318935" cy="318935"/>
          </a:xfrm>
          <a:custGeom>
            <a:avLst/>
            <a:gdLst/>
            <a:ahLst/>
            <a:cxnLst/>
            <a:rect r="r" b="b" t="t" l="l"/>
            <a:pathLst>
              <a:path h="318935" w="318935">
                <a:moveTo>
                  <a:pt x="0" y="0"/>
                </a:moveTo>
                <a:lnTo>
                  <a:pt x="318935" y="0"/>
                </a:lnTo>
                <a:lnTo>
                  <a:pt x="318935" y="318935"/>
                </a:lnTo>
                <a:lnTo>
                  <a:pt x="0" y="3189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469" t="0" r="-1472" b="0"/>
            </a:stretch>
          </a:blipFill>
        </p:spPr>
      </p:sp>
      <p:sp>
        <p:nvSpPr>
          <p:cNvPr name="Freeform 10" id="10" descr="preencoded.png"/>
          <p:cNvSpPr/>
          <p:nvPr/>
        </p:nvSpPr>
        <p:spPr>
          <a:xfrm flipH="false" flipV="false" rot="0">
            <a:off x="12020398" y="5383111"/>
            <a:ext cx="5284737" cy="1772993"/>
          </a:xfrm>
          <a:custGeom>
            <a:avLst/>
            <a:gdLst/>
            <a:ahLst/>
            <a:cxnLst/>
            <a:rect r="r" b="b" t="t" l="l"/>
            <a:pathLst>
              <a:path h="1772993" w="5284737">
                <a:moveTo>
                  <a:pt x="0" y="0"/>
                </a:moveTo>
                <a:lnTo>
                  <a:pt x="5284736" y="0"/>
                </a:lnTo>
                <a:lnTo>
                  <a:pt x="5284736" y="1772993"/>
                </a:lnTo>
                <a:lnTo>
                  <a:pt x="0" y="17729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15" r="0" b="-214"/>
            </a:stretch>
          </a:blipFill>
        </p:spPr>
      </p:sp>
      <p:sp>
        <p:nvSpPr>
          <p:cNvPr name="Freeform 11" id="11" descr="preencoded.png"/>
          <p:cNvSpPr/>
          <p:nvPr/>
        </p:nvSpPr>
        <p:spPr>
          <a:xfrm flipH="false" flipV="false" rot="0">
            <a:off x="14503156" y="5622284"/>
            <a:ext cx="318935" cy="318935"/>
          </a:xfrm>
          <a:custGeom>
            <a:avLst/>
            <a:gdLst/>
            <a:ahLst/>
            <a:cxnLst/>
            <a:rect r="r" b="b" t="t" l="l"/>
            <a:pathLst>
              <a:path h="318935" w="318935">
                <a:moveTo>
                  <a:pt x="0" y="0"/>
                </a:moveTo>
                <a:lnTo>
                  <a:pt x="318935" y="0"/>
                </a:lnTo>
                <a:lnTo>
                  <a:pt x="318935" y="318935"/>
                </a:lnTo>
                <a:lnTo>
                  <a:pt x="0" y="3189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883" t="0" r="-5883" b="0"/>
            </a:stretch>
          </a:blipFill>
        </p:spPr>
      </p:sp>
      <p:sp>
        <p:nvSpPr>
          <p:cNvPr name="Freeform 12" id="12" descr="preencoded.png"/>
          <p:cNvSpPr/>
          <p:nvPr/>
        </p:nvSpPr>
        <p:spPr>
          <a:xfrm flipH="false" flipV="false" rot="0">
            <a:off x="12020398" y="7405240"/>
            <a:ext cx="5284737" cy="1772993"/>
          </a:xfrm>
          <a:custGeom>
            <a:avLst/>
            <a:gdLst/>
            <a:ahLst/>
            <a:cxnLst/>
            <a:rect r="r" b="b" t="t" l="l"/>
            <a:pathLst>
              <a:path h="1772993" w="5284737">
                <a:moveTo>
                  <a:pt x="0" y="0"/>
                </a:moveTo>
                <a:lnTo>
                  <a:pt x="5284736" y="0"/>
                </a:lnTo>
                <a:lnTo>
                  <a:pt x="5284736" y="1772993"/>
                </a:lnTo>
                <a:lnTo>
                  <a:pt x="0" y="17729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15" r="0" b="-214"/>
            </a:stretch>
          </a:blipFill>
        </p:spPr>
      </p:sp>
      <p:sp>
        <p:nvSpPr>
          <p:cNvPr name="Freeform 13" id="13" descr="preencoded.png"/>
          <p:cNvSpPr/>
          <p:nvPr/>
        </p:nvSpPr>
        <p:spPr>
          <a:xfrm flipH="false" flipV="false" rot="0">
            <a:off x="14503156" y="7644413"/>
            <a:ext cx="318935" cy="318935"/>
          </a:xfrm>
          <a:custGeom>
            <a:avLst/>
            <a:gdLst/>
            <a:ahLst/>
            <a:cxnLst/>
            <a:rect r="r" b="b" t="t" l="l"/>
            <a:pathLst>
              <a:path h="318935" w="318935">
                <a:moveTo>
                  <a:pt x="0" y="0"/>
                </a:moveTo>
                <a:lnTo>
                  <a:pt x="318935" y="0"/>
                </a:lnTo>
                <a:lnTo>
                  <a:pt x="318935" y="318935"/>
                </a:lnTo>
                <a:lnTo>
                  <a:pt x="0" y="3189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469" t="0" r="-1472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992238" y="809330"/>
            <a:ext cx="16303523" cy="849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89"/>
              </a:lnSpc>
            </a:pPr>
            <a:r>
              <a:rPr lang="en-US" sz="52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rPr>
              <a:t>Emerald Earrings for Women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020398" y="2190159"/>
            <a:ext cx="5284737" cy="890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96"/>
              </a:lnSpc>
            </a:pPr>
            <a:r>
              <a:rPr lang="en-US" sz="20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Elegant earrings created to complement every modern woman.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314787" y="4414685"/>
            <a:ext cx="4695977" cy="42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4"/>
              </a:lnSpc>
            </a:pPr>
            <a:r>
              <a:rPr lang="en-US" sz="26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Lightweight &amp; Comfortable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314787" y="6436814"/>
            <a:ext cx="4695977" cy="42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4"/>
              </a:lnSpc>
            </a:pPr>
            <a:r>
              <a:rPr lang="en-US" sz="26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Premium Finish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314787" y="8458943"/>
            <a:ext cx="4695977" cy="42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4"/>
              </a:lnSpc>
            </a:pPr>
            <a:r>
              <a:rPr lang="en-US" sz="2600">
                <a:solidFill>
                  <a:srgbClr val="464646"/>
                </a:solidFill>
                <a:latin typeface="DM Sans"/>
                <a:ea typeface="DM Sans"/>
                <a:cs typeface="DM Sans"/>
                <a:sym typeface="DM Sans"/>
              </a:rPr>
              <a:t>Classic &amp; Fashionable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5298341" y="99137"/>
            <a:ext cx="2543636" cy="1309973"/>
          </a:xfrm>
          <a:custGeom>
            <a:avLst/>
            <a:gdLst/>
            <a:ahLst/>
            <a:cxnLst/>
            <a:rect r="r" b="b" t="t" l="l"/>
            <a:pathLst>
              <a:path h="1309973" w="2543636">
                <a:moveTo>
                  <a:pt x="0" y="0"/>
                </a:moveTo>
                <a:lnTo>
                  <a:pt x="2543636" y="0"/>
                </a:lnTo>
                <a:lnTo>
                  <a:pt x="2543636" y="1309972"/>
                </a:lnTo>
                <a:lnTo>
                  <a:pt x="0" y="130997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F5F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746004" y="2576512"/>
            <a:ext cx="10400557" cy="5893594"/>
            <a:chOff x="0" y="0"/>
            <a:chExt cx="13867409" cy="785812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867385" cy="7858125"/>
            </a:xfrm>
            <a:custGeom>
              <a:avLst/>
              <a:gdLst/>
              <a:ahLst/>
              <a:cxnLst/>
              <a:rect r="r" b="b" t="t" l="l"/>
              <a:pathLst>
                <a:path h="7858125" w="13867385">
                  <a:moveTo>
                    <a:pt x="0" y="0"/>
                  </a:moveTo>
                  <a:lnTo>
                    <a:pt x="13867385" y="0"/>
                  </a:lnTo>
                  <a:lnTo>
                    <a:pt x="13867385" y="7858125"/>
                  </a:lnTo>
                  <a:lnTo>
                    <a:pt x="0" y="7858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4398" r="0" b="-14398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964295" y="4180284"/>
            <a:ext cx="5340848" cy="28575"/>
            <a:chOff x="0" y="0"/>
            <a:chExt cx="7121131" cy="381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121144" cy="38100"/>
            </a:xfrm>
            <a:custGeom>
              <a:avLst/>
              <a:gdLst/>
              <a:ahLst/>
              <a:cxnLst/>
              <a:rect r="r" b="b" t="t" l="l"/>
              <a:pathLst>
                <a:path h="38100" w="7121144">
                  <a:moveTo>
                    <a:pt x="0" y="19050"/>
                  </a:moveTo>
                  <a:cubicBezTo>
                    <a:pt x="0" y="8509"/>
                    <a:pt x="8509" y="0"/>
                    <a:pt x="19050" y="0"/>
                  </a:cubicBezTo>
                  <a:lnTo>
                    <a:pt x="7102094" y="0"/>
                  </a:lnTo>
                  <a:cubicBezTo>
                    <a:pt x="7112635" y="0"/>
                    <a:pt x="7121144" y="8509"/>
                    <a:pt x="7121144" y="19050"/>
                  </a:cubicBezTo>
                  <a:cubicBezTo>
                    <a:pt x="7121144" y="29591"/>
                    <a:pt x="7112635" y="38100"/>
                    <a:pt x="7102094" y="38100"/>
                  </a:cubicBezTo>
                  <a:lnTo>
                    <a:pt x="19050" y="38100"/>
                  </a:lnTo>
                  <a:cubicBezTo>
                    <a:pt x="8509" y="38100"/>
                    <a:pt x="0" y="29591"/>
                    <a:pt x="0" y="19050"/>
                  </a:cubicBezTo>
                  <a:close/>
                </a:path>
              </a:pathLst>
            </a:custGeom>
            <a:solidFill>
              <a:srgbClr val="464646">
                <a:alpha val="24706"/>
              </a:srgbClr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964295" y="8115005"/>
            <a:ext cx="5340848" cy="1119483"/>
            <a:chOff x="0" y="0"/>
            <a:chExt cx="7121131" cy="149264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7121144" cy="1492631"/>
            </a:xfrm>
            <a:custGeom>
              <a:avLst/>
              <a:gdLst/>
              <a:ahLst/>
              <a:cxnLst/>
              <a:rect r="r" b="b" t="t" l="l"/>
              <a:pathLst>
                <a:path h="1492631" w="7121144">
                  <a:moveTo>
                    <a:pt x="0" y="46101"/>
                  </a:moveTo>
                  <a:cubicBezTo>
                    <a:pt x="0" y="20574"/>
                    <a:pt x="20574" y="0"/>
                    <a:pt x="46101" y="0"/>
                  </a:cubicBezTo>
                  <a:lnTo>
                    <a:pt x="7075043" y="0"/>
                  </a:lnTo>
                  <a:cubicBezTo>
                    <a:pt x="7100443" y="0"/>
                    <a:pt x="7121144" y="20574"/>
                    <a:pt x="7121144" y="46101"/>
                  </a:cubicBezTo>
                  <a:lnTo>
                    <a:pt x="7121144" y="1446530"/>
                  </a:lnTo>
                  <a:cubicBezTo>
                    <a:pt x="7121144" y="1471930"/>
                    <a:pt x="7100570" y="1492631"/>
                    <a:pt x="7075043" y="1492631"/>
                  </a:cubicBezTo>
                  <a:lnTo>
                    <a:pt x="46101" y="1492631"/>
                  </a:lnTo>
                  <a:cubicBezTo>
                    <a:pt x="20701" y="1492631"/>
                    <a:pt x="0" y="1472057"/>
                    <a:pt x="0" y="1446530"/>
                  </a:cubicBezTo>
                  <a:close/>
                </a:path>
              </a:pathLst>
            </a:custGeom>
            <a:solidFill>
              <a:srgbClr val="D4F7EC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2194534" y="8448827"/>
            <a:ext cx="287836" cy="230238"/>
            <a:chOff x="0" y="0"/>
            <a:chExt cx="383781" cy="306984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383794" cy="306959"/>
            </a:xfrm>
            <a:custGeom>
              <a:avLst/>
              <a:gdLst/>
              <a:ahLst/>
              <a:cxnLst/>
              <a:rect r="r" b="b" t="t" l="l"/>
              <a:pathLst>
                <a:path h="306959" w="383794">
                  <a:moveTo>
                    <a:pt x="0" y="0"/>
                  </a:moveTo>
                  <a:lnTo>
                    <a:pt x="383794" y="0"/>
                  </a:lnTo>
                  <a:lnTo>
                    <a:pt x="383794" y="306959"/>
                  </a:lnTo>
                  <a:lnTo>
                    <a:pt x="0" y="3069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409" r="3" b="-417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992238" y="813349"/>
            <a:ext cx="16303523" cy="748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16"/>
              </a:lnSpc>
            </a:pPr>
            <a:r>
              <a:rPr lang="en-US" sz="45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rPr>
              <a:t>Emerald Bracelet &amp; Contact Us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964295" y="2010518"/>
            <a:ext cx="5340848" cy="378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5"/>
              </a:lnSpc>
            </a:pPr>
            <a:r>
              <a:rPr lang="en-US" sz="22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rPr>
              <a:t>Emerald Bracelet Collection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964295" y="2528887"/>
            <a:ext cx="5340848" cy="13835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13"/>
              </a:lnSpc>
            </a:pPr>
            <a:r>
              <a:rPr lang="en-US" sz="180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Beautiful emerald bracelets crafted with exceptional attention to detail — perfect for luxury fashion, daily wear, weddings, and anniversary gifts.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964295" y="4457700"/>
            <a:ext cx="5340848" cy="378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5"/>
              </a:lnSpc>
            </a:pPr>
            <a:r>
              <a:rPr lang="en-US" sz="2200">
                <a:solidFill>
                  <a:srgbClr val="030303"/>
                </a:solidFill>
                <a:latin typeface="DM Sans"/>
                <a:ea typeface="DM Sans"/>
                <a:cs typeface="DM Sans"/>
                <a:sym typeface="DM Sans"/>
              </a:rPr>
              <a:t>Contact SM Gems India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492107" y="4966545"/>
            <a:ext cx="7115931" cy="2298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07"/>
              </a:lnSpc>
            </a:pPr>
            <a:r>
              <a:rPr lang="en-US" sz="214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📍</a:t>
            </a:r>
            <a:r>
              <a:rPr lang="en-US" sz="214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Plot No. 1A, Inderpuri Colony, Kosalya Marg,    Brahmpuri, Jaipur – 302002, Rajasthan, India</a:t>
            </a:r>
          </a:p>
          <a:p>
            <a:pPr algn="l">
              <a:lnSpc>
                <a:spcPts val="3107"/>
              </a:lnSpc>
            </a:pPr>
            <a:r>
              <a:rPr lang="en-US" sz="214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📞</a:t>
            </a:r>
            <a:r>
              <a:rPr lang="en-US" sz="214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+91 70144 10817  | </a:t>
            </a:r>
          </a:p>
          <a:p>
            <a:pPr algn="l">
              <a:lnSpc>
                <a:spcPts val="3107"/>
              </a:lnSpc>
            </a:pPr>
            <a:r>
              <a:rPr lang="en-US" sz="214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sz="214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✉️</a:t>
            </a:r>
            <a:r>
              <a:rPr lang="en-US" sz="214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b="true" sz="2140" u="sng">
                <a:solidFill>
                  <a:srgbClr val="1C9770"/>
                </a:solidFill>
                <a:latin typeface="Inter Bold"/>
                <a:ea typeface="Inter Bold"/>
                <a:cs typeface="Inter Bold"/>
                <a:sym typeface="Inter Bold"/>
                <a:hlinkClick r:id="rId4" tooltip="mailto:SALE@SMGEMSINDIA.COM"/>
              </a:rPr>
              <a:t>SALE@SMGEMSINDIA.COM</a:t>
            </a:r>
          </a:p>
          <a:p>
            <a:pPr algn="l">
              <a:lnSpc>
                <a:spcPts val="3107"/>
              </a:lnSpc>
            </a:pPr>
            <a:r>
              <a:rPr lang="en-US" sz="214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🌐</a:t>
            </a:r>
            <a:r>
              <a:rPr lang="en-US" sz="214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-US" b="true" sz="2140" u="sng">
                <a:solidFill>
                  <a:srgbClr val="1C9770"/>
                </a:solidFill>
                <a:latin typeface="Inter Bold"/>
                <a:ea typeface="Inter Bold"/>
                <a:cs typeface="Inter Bold"/>
                <a:sym typeface="Inter Bold"/>
                <a:hlinkClick r:id="rId5" tooltip="https://smgemsindia.com"/>
              </a:rPr>
              <a:t>smgemsindia.com</a:t>
            </a:r>
          </a:p>
          <a:p>
            <a:pPr algn="l">
              <a:lnSpc>
                <a:spcPts val="3107"/>
              </a:lnSpc>
            </a:pPr>
            <a:r>
              <a:rPr lang="en-US" sz="214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🕙</a:t>
            </a:r>
            <a:r>
              <a:rPr lang="en-US" sz="214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Mon–Sat: </a:t>
            </a:r>
            <a:r>
              <a:rPr lang="en-US" sz="2140" b="true">
                <a:solidFill>
                  <a:srgbClr val="464646"/>
                </a:solidFill>
                <a:latin typeface="Inter Bold"/>
                <a:ea typeface="Inter Bold"/>
                <a:cs typeface="Inter Bold"/>
                <a:sym typeface="Inter Bold"/>
              </a:rPr>
              <a:t>10:00 AM – 7:00 PM</a:t>
            </a:r>
            <a:r>
              <a:rPr lang="en-US" sz="2140" b="true">
                <a:solidFill>
                  <a:srgbClr val="464646"/>
                </a:solidFill>
                <a:latin typeface="Inter Medium"/>
                <a:ea typeface="Inter Medium"/>
                <a:cs typeface="Inter Medium"/>
                <a:sym typeface="Inter Medium"/>
              </a:rPr>
              <a:t>  |  Sunday: Closed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712598" y="8293151"/>
            <a:ext cx="4362298" cy="715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13"/>
              </a:lnSpc>
            </a:pPr>
            <a:r>
              <a:rPr lang="en-US" sz="1800" b="true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We look forward to helping you find the perfect emerald jewellery.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5298341" y="99137"/>
            <a:ext cx="2543636" cy="1309973"/>
          </a:xfrm>
          <a:custGeom>
            <a:avLst/>
            <a:gdLst/>
            <a:ahLst/>
            <a:cxnLst/>
            <a:rect r="r" b="b" t="t" l="l"/>
            <a:pathLst>
              <a:path h="1309973" w="2543636">
                <a:moveTo>
                  <a:pt x="0" y="0"/>
                </a:moveTo>
                <a:lnTo>
                  <a:pt x="2543636" y="0"/>
                </a:lnTo>
                <a:lnTo>
                  <a:pt x="2543636" y="1309972"/>
                </a:lnTo>
                <a:lnTo>
                  <a:pt x="0" y="13099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DAHRNiucWaY</dc:identifier>
  <dcterms:modified xsi:type="dcterms:W3CDTF">2011-08-01T06:04:30Z</dcterms:modified>
  <cp:revision>1</cp:revision>
  <dc:title>Emerald Pendant for Women</dc:title>
</cp:coreProperties>
</file>