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ntserrat Medium" charset="1" panose="00000600000000000000"/>
      <p:regular r:id="rId13"/>
    </p:embeddedFont>
    <p:embeddedFont>
      <p:font typeface="Poppins Bold" charset="1" panose="00000800000000000000"/>
      <p:regular r:id="rId14"/>
    </p:embeddedFont>
    <p:embeddedFont>
      <p:font typeface="Poppins Semi-Bold" charset="1" panose="00000700000000000000"/>
      <p:regular r:id="rId15"/>
    </p:embeddedFont>
    <p:embeddedFont>
      <p:font typeface="Poppins" charset="1" panose="00000500000000000000"/>
      <p:regular r:id="rId16"/>
    </p:embeddedFont>
    <p:embeddedFont>
      <p:font typeface="Canva Sans" charset="1" panose="020B05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https://www.rinoplasticainospedale.it/costi-della-rinoplastica-in-ospedal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58600" y="-256127"/>
            <a:ext cx="8916790" cy="10799254"/>
            <a:chOff x="0" y="0"/>
            <a:chExt cx="777062" cy="941111"/>
          </a:xfrm>
        </p:grpSpPr>
        <p:sp>
          <p:nvSpPr>
            <p:cNvPr name="Freeform 3" id="3"/>
            <p:cNvSpPr/>
            <p:nvPr/>
          </p:nvSpPr>
          <p:spPr>
            <a:xfrm flipH="false" flipV="false" rot="0">
              <a:off x="0" y="0"/>
              <a:ext cx="777062" cy="941111"/>
            </a:xfrm>
            <a:custGeom>
              <a:avLst/>
              <a:gdLst/>
              <a:ahLst/>
              <a:cxnLst/>
              <a:rect r="r" b="b" t="t" l="l"/>
              <a:pathLst>
                <a:path h="941111" w="777062">
                  <a:moveTo>
                    <a:pt x="0" y="0"/>
                  </a:moveTo>
                  <a:lnTo>
                    <a:pt x="573862" y="0"/>
                  </a:lnTo>
                  <a:lnTo>
                    <a:pt x="777062" y="470556"/>
                  </a:lnTo>
                  <a:lnTo>
                    <a:pt x="573862" y="941111"/>
                  </a:lnTo>
                  <a:lnTo>
                    <a:pt x="0" y="941111"/>
                  </a:lnTo>
                  <a:lnTo>
                    <a:pt x="203200" y="470556"/>
                  </a:lnTo>
                  <a:lnTo>
                    <a:pt x="0" y="0"/>
                  </a:lnTo>
                  <a:close/>
                </a:path>
              </a:pathLst>
            </a:custGeom>
            <a:blipFill>
              <a:blip r:embed="rId2"/>
              <a:stretch>
                <a:fillRect l="0" t="-5045" r="0" b="-5045"/>
              </a:stretch>
            </a:blipFill>
          </p:spPr>
        </p:sp>
      </p:grpSp>
      <p:grpSp>
        <p:nvGrpSpPr>
          <p:cNvPr name="Group 4" id="4"/>
          <p:cNvGrpSpPr/>
          <p:nvPr/>
        </p:nvGrpSpPr>
        <p:grpSpPr>
          <a:xfrm rot="0">
            <a:off x="-944880" y="-256127"/>
            <a:ext cx="6751320" cy="10799254"/>
            <a:chOff x="0" y="0"/>
            <a:chExt cx="588350" cy="941111"/>
          </a:xfrm>
        </p:grpSpPr>
        <p:sp>
          <p:nvSpPr>
            <p:cNvPr name="Freeform 5" id="5"/>
            <p:cNvSpPr/>
            <p:nvPr/>
          </p:nvSpPr>
          <p:spPr>
            <a:xfrm flipH="false" flipV="false" rot="0">
              <a:off x="0" y="0"/>
              <a:ext cx="588350" cy="941111"/>
            </a:xfrm>
            <a:custGeom>
              <a:avLst/>
              <a:gdLst/>
              <a:ahLst/>
              <a:cxnLst/>
              <a:rect r="r" b="b" t="t" l="l"/>
              <a:pathLst>
                <a:path h="941111" w="588350">
                  <a:moveTo>
                    <a:pt x="0" y="0"/>
                  </a:moveTo>
                  <a:lnTo>
                    <a:pt x="385150" y="0"/>
                  </a:lnTo>
                  <a:lnTo>
                    <a:pt x="588350" y="470556"/>
                  </a:lnTo>
                  <a:lnTo>
                    <a:pt x="385150" y="941111"/>
                  </a:lnTo>
                  <a:lnTo>
                    <a:pt x="0" y="941111"/>
                  </a:lnTo>
                  <a:lnTo>
                    <a:pt x="203200" y="470556"/>
                  </a:lnTo>
                  <a:lnTo>
                    <a:pt x="0" y="0"/>
                  </a:lnTo>
                  <a:close/>
                </a:path>
              </a:pathLst>
            </a:custGeom>
            <a:solidFill>
              <a:srgbClr val="F4F5F5"/>
            </a:solidFill>
          </p:spPr>
        </p:sp>
        <p:sp>
          <p:nvSpPr>
            <p:cNvPr name="TextBox 6" id="6"/>
            <p:cNvSpPr txBox="true"/>
            <p:nvPr/>
          </p:nvSpPr>
          <p:spPr>
            <a:xfrm>
              <a:off x="177800" y="-38100"/>
              <a:ext cx="334350" cy="97921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677185" y="3411922"/>
            <a:ext cx="2513340" cy="3463157"/>
            <a:chOff x="0" y="0"/>
            <a:chExt cx="682999" cy="941111"/>
          </a:xfrm>
        </p:grpSpPr>
        <p:sp>
          <p:nvSpPr>
            <p:cNvPr name="Freeform 8" id="8"/>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737AA8">
                <a:alpha val="69804"/>
              </a:srgbClr>
            </a:solidFill>
          </p:spPr>
        </p:sp>
        <p:sp>
          <p:nvSpPr>
            <p:cNvPr name="TextBox 9" id="9"/>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0668630" y="3411922"/>
            <a:ext cx="2513340" cy="3463157"/>
            <a:chOff x="0" y="0"/>
            <a:chExt cx="682999" cy="941111"/>
          </a:xfrm>
        </p:grpSpPr>
        <p:sp>
          <p:nvSpPr>
            <p:cNvPr name="Freeform 11" id="11"/>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12" id="12"/>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2700000">
            <a:off x="11037589" y="4886269"/>
            <a:ext cx="514462" cy="514462"/>
            <a:chOff x="0" y="0"/>
            <a:chExt cx="135496" cy="135496"/>
          </a:xfrm>
        </p:grpSpPr>
        <p:sp>
          <p:nvSpPr>
            <p:cNvPr name="Freeform 14" id="14"/>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5" id="15"/>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2700000">
            <a:off x="-257231" y="4886269"/>
            <a:ext cx="514462" cy="514462"/>
            <a:chOff x="0" y="0"/>
            <a:chExt cx="135496" cy="135496"/>
          </a:xfrm>
        </p:grpSpPr>
        <p:sp>
          <p:nvSpPr>
            <p:cNvPr name="Freeform 17" id="17"/>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8" id="18"/>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701049" y="933008"/>
            <a:ext cx="53450" cy="5345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B84"/>
            </a:solidFill>
          </p:spPr>
        </p:sp>
        <p:sp>
          <p:nvSpPr>
            <p:cNvPr name="TextBox 21" id="21"/>
            <p:cNvSpPr txBox="true"/>
            <p:nvPr/>
          </p:nvSpPr>
          <p:spPr>
            <a:xfrm>
              <a:off x="76200" y="38100"/>
              <a:ext cx="660400" cy="698500"/>
            </a:xfrm>
            <a:prstGeom prst="rect">
              <a:avLst/>
            </a:prstGeom>
          </p:spPr>
          <p:txBody>
            <a:bodyPr anchor="ctr" rtlCol="false" tIns="74078" lIns="74078" bIns="74078" rIns="74078"/>
            <a:lstStyle/>
            <a:p>
              <a:pPr algn="ctr">
                <a:lnSpc>
                  <a:spcPts val="2659"/>
                </a:lnSpc>
              </a:pPr>
            </a:p>
          </p:txBody>
        </p:sp>
      </p:grpSp>
      <p:sp>
        <p:nvSpPr>
          <p:cNvPr name="Freeform 22" id="22"/>
          <p:cNvSpPr/>
          <p:nvPr/>
        </p:nvSpPr>
        <p:spPr>
          <a:xfrm flipH="false" flipV="false" rot="0">
            <a:off x="1857465" y="723887"/>
            <a:ext cx="4967298" cy="2006788"/>
          </a:xfrm>
          <a:custGeom>
            <a:avLst/>
            <a:gdLst/>
            <a:ahLst/>
            <a:cxnLst/>
            <a:rect r="r" b="b" t="t" l="l"/>
            <a:pathLst>
              <a:path h="2006788" w="4967298">
                <a:moveTo>
                  <a:pt x="0" y="0"/>
                </a:moveTo>
                <a:lnTo>
                  <a:pt x="4967298" y="0"/>
                </a:lnTo>
                <a:lnTo>
                  <a:pt x="4967298" y="2006788"/>
                </a:lnTo>
                <a:lnTo>
                  <a:pt x="0" y="2006788"/>
                </a:lnTo>
                <a:lnTo>
                  <a:pt x="0" y="0"/>
                </a:lnTo>
                <a:close/>
              </a:path>
            </a:pathLst>
          </a:custGeom>
          <a:blipFill>
            <a:blip r:embed="rId3"/>
            <a:stretch>
              <a:fillRect l="0" t="0" r="0" b="0"/>
            </a:stretch>
          </a:blipFill>
        </p:spPr>
      </p:sp>
      <p:sp>
        <p:nvSpPr>
          <p:cNvPr name="TextBox 23" id="23"/>
          <p:cNvSpPr txBox="true"/>
          <p:nvPr/>
        </p:nvSpPr>
        <p:spPr>
          <a:xfrm rot="0">
            <a:off x="2137004" y="9196047"/>
            <a:ext cx="4267374" cy="389255"/>
          </a:xfrm>
          <a:prstGeom prst="rect">
            <a:avLst/>
          </a:prstGeom>
        </p:spPr>
        <p:txBody>
          <a:bodyPr anchor="t" rtlCol="false" tIns="0" lIns="0" bIns="0" rIns="0">
            <a:spAutoFit/>
          </a:bodyPr>
          <a:lstStyle/>
          <a:p>
            <a:pPr algn="l">
              <a:lnSpc>
                <a:spcPts val="3219"/>
              </a:lnSpc>
              <a:spcBef>
                <a:spcPct val="0"/>
              </a:spcBef>
            </a:pPr>
            <a:r>
              <a:rPr lang="en-US" b="true" sz="2299" spc="-91">
                <a:solidFill>
                  <a:srgbClr val="171C20"/>
                </a:solidFill>
                <a:latin typeface="Montserrat Medium"/>
                <a:ea typeface="Montserrat Medium"/>
                <a:cs typeface="Montserrat Medium"/>
                <a:sym typeface="Montserrat Medium"/>
              </a:rPr>
              <a:t>www.rinoplasticainospedale.it</a:t>
            </a:r>
          </a:p>
        </p:txBody>
      </p:sp>
      <p:sp>
        <p:nvSpPr>
          <p:cNvPr name="TextBox 24" id="24"/>
          <p:cNvSpPr txBox="true"/>
          <p:nvPr/>
        </p:nvSpPr>
        <p:spPr>
          <a:xfrm rot="0">
            <a:off x="1857465" y="3719831"/>
            <a:ext cx="9437355" cy="2524143"/>
          </a:xfrm>
          <a:prstGeom prst="rect">
            <a:avLst/>
          </a:prstGeom>
        </p:spPr>
        <p:txBody>
          <a:bodyPr anchor="t" rtlCol="false" tIns="0" lIns="0" bIns="0" rIns="0">
            <a:spAutoFit/>
          </a:bodyPr>
          <a:lstStyle/>
          <a:p>
            <a:pPr algn="l">
              <a:lnSpc>
                <a:spcPts val="4800"/>
              </a:lnSpc>
            </a:pPr>
            <a:r>
              <a:rPr lang="en-US" sz="5000" spc="-120" b="true">
                <a:solidFill>
                  <a:srgbClr val="737AA8"/>
                </a:solidFill>
                <a:latin typeface="Poppins Bold"/>
                <a:ea typeface="Poppins Bold"/>
                <a:cs typeface="Poppins Bold"/>
                <a:sym typeface="Poppins Bold"/>
              </a:rPr>
              <a:t>Rinoplastica Bergamo: Chirurgia Ospedaliera, Costi Trasparenti e Scelte Estetiche più Sicure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07410" y="7111883"/>
            <a:ext cx="18817070" cy="3376610"/>
          </a:xfrm>
          <a:custGeom>
            <a:avLst/>
            <a:gdLst/>
            <a:ahLst/>
            <a:cxnLst/>
            <a:rect r="r" b="b" t="t" l="l"/>
            <a:pathLst>
              <a:path h="3376610" w="18817070">
                <a:moveTo>
                  <a:pt x="0" y="0"/>
                </a:moveTo>
                <a:lnTo>
                  <a:pt x="18817070" y="0"/>
                </a:lnTo>
                <a:lnTo>
                  <a:pt x="18817070" y="3376611"/>
                </a:lnTo>
                <a:lnTo>
                  <a:pt x="0" y="3376611"/>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4029075" y="-1761783"/>
            <a:ext cx="11970327" cy="13810566"/>
            <a:chOff x="0" y="0"/>
            <a:chExt cx="812800" cy="937755"/>
          </a:xfrm>
        </p:grpSpPr>
        <p:sp>
          <p:nvSpPr>
            <p:cNvPr name="Freeform 4" id="4"/>
            <p:cNvSpPr/>
            <p:nvPr/>
          </p:nvSpPr>
          <p:spPr>
            <a:xfrm flipH="false" flipV="false" rot="0">
              <a:off x="0" y="0"/>
              <a:ext cx="812800" cy="937754"/>
            </a:xfrm>
            <a:custGeom>
              <a:avLst/>
              <a:gdLst/>
              <a:ahLst/>
              <a:cxnLst/>
              <a:rect r="r" b="b" t="t" l="l"/>
              <a:pathLst>
                <a:path h="937754" w="812800">
                  <a:moveTo>
                    <a:pt x="812800" y="468877"/>
                  </a:moveTo>
                  <a:lnTo>
                    <a:pt x="609600" y="937754"/>
                  </a:lnTo>
                  <a:lnTo>
                    <a:pt x="203200" y="937754"/>
                  </a:lnTo>
                  <a:lnTo>
                    <a:pt x="0" y="468877"/>
                  </a:lnTo>
                  <a:lnTo>
                    <a:pt x="203200" y="0"/>
                  </a:lnTo>
                  <a:lnTo>
                    <a:pt x="609600" y="0"/>
                  </a:lnTo>
                  <a:lnTo>
                    <a:pt x="812800" y="468877"/>
                  </a:lnTo>
                  <a:close/>
                </a:path>
              </a:pathLst>
            </a:custGeom>
            <a:blipFill>
              <a:blip r:embed="rId4"/>
              <a:stretch>
                <a:fillRect l="-36581" t="0" r="-36581" b="0"/>
              </a:stretch>
            </a:blipFill>
          </p:spPr>
        </p:sp>
      </p:grpSp>
      <p:grpSp>
        <p:nvGrpSpPr>
          <p:cNvPr name="Group 5" id="5"/>
          <p:cNvGrpSpPr/>
          <p:nvPr/>
        </p:nvGrpSpPr>
        <p:grpSpPr>
          <a:xfrm rot="0">
            <a:off x="-6584026" y="-256127"/>
            <a:ext cx="9326880" cy="10799254"/>
            <a:chOff x="0" y="0"/>
            <a:chExt cx="812800" cy="941111"/>
          </a:xfrm>
        </p:grpSpPr>
        <p:sp>
          <p:nvSpPr>
            <p:cNvPr name="Freeform 6" id="6"/>
            <p:cNvSpPr/>
            <p:nvPr/>
          </p:nvSpPr>
          <p:spPr>
            <a:xfrm flipH="false" flipV="false" rot="0">
              <a:off x="0" y="0"/>
              <a:ext cx="812800" cy="941111"/>
            </a:xfrm>
            <a:custGeom>
              <a:avLst/>
              <a:gdLst/>
              <a:ahLst/>
              <a:cxnLst/>
              <a:rect r="r" b="b" t="t" l="l"/>
              <a:pathLst>
                <a:path h="941111" w="812800">
                  <a:moveTo>
                    <a:pt x="0" y="0"/>
                  </a:moveTo>
                  <a:lnTo>
                    <a:pt x="609600" y="0"/>
                  </a:lnTo>
                  <a:lnTo>
                    <a:pt x="812800" y="470556"/>
                  </a:lnTo>
                  <a:lnTo>
                    <a:pt x="609600" y="941111"/>
                  </a:lnTo>
                  <a:lnTo>
                    <a:pt x="0" y="941111"/>
                  </a:lnTo>
                  <a:lnTo>
                    <a:pt x="203200" y="470556"/>
                  </a:lnTo>
                  <a:lnTo>
                    <a:pt x="0" y="0"/>
                  </a:lnTo>
                  <a:close/>
                </a:path>
              </a:pathLst>
            </a:custGeom>
            <a:solidFill>
              <a:srgbClr val="737AA8">
                <a:alpha val="69804"/>
              </a:srgbClr>
            </a:solidFill>
          </p:spPr>
        </p:sp>
        <p:sp>
          <p:nvSpPr>
            <p:cNvPr name="TextBox 7" id="7"/>
            <p:cNvSpPr txBox="true"/>
            <p:nvPr/>
          </p:nvSpPr>
          <p:spPr>
            <a:xfrm>
              <a:off x="177800" y="-38100"/>
              <a:ext cx="558800" cy="97921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335716" y="1219102"/>
            <a:ext cx="3463748" cy="7848796"/>
            <a:chOff x="0" y="0"/>
            <a:chExt cx="415321" cy="941111"/>
          </a:xfrm>
        </p:grpSpPr>
        <p:sp>
          <p:nvSpPr>
            <p:cNvPr name="Freeform 9" id="9"/>
            <p:cNvSpPr/>
            <p:nvPr/>
          </p:nvSpPr>
          <p:spPr>
            <a:xfrm flipH="false" flipV="false" rot="0">
              <a:off x="0" y="0"/>
              <a:ext cx="415321" cy="941111"/>
            </a:xfrm>
            <a:custGeom>
              <a:avLst/>
              <a:gdLst/>
              <a:ahLst/>
              <a:cxnLst/>
              <a:rect r="r" b="b" t="t" l="l"/>
              <a:pathLst>
                <a:path h="941111" w="415321">
                  <a:moveTo>
                    <a:pt x="0" y="0"/>
                  </a:moveTo>
                  <a:lnTo>
                    <a:pt x="212121" y="0"/>
                  </a:lnTo>
                  <a:lnTo>
                    <a:pt x="415321" y="470556"/>
                  </a:lnTo>
                  <a:lnTo>
                    <a:pt x="212121"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10" id="10"/>
            <p:cNvSpPr txBox="true"/>
            <p:nvPr/>
          </p:nvSpPr>
          <p:spPr>
            <a:xfrm>
              <a:off x="177800" y="-38100"/>
              <a:ext cx="161321" cy="97921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838011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9983810" y="1486420"/>
            <a:ext cx="6612477" cy="791337"/>
          </a:xfrm>
          <a:prstGeom prst="rect">
            <a:avLst/>
          </a:prstGeom>
        </p:spPr>
        <p:txBody>
          <a:bodyPr anchor="t" rtlCol="false" tIns="0" lIns="0" bIns="0" rIns="0">
            <a:spAutoFit/>
          </a:bodyPr>
          <a:lstStyle/>
          <a:p>
            <a:pPr algn="l">
              <a:lnSpc>
                <a:spcPts val="5904"/>
              </a:lnSpc>
            </a:pPr>
            <a:r>
              <a:rPr lang="en-US" sz="4800" spc="-67" b="true">
                <a:solidFill>
                  <a:srgbClr val="737AA8"/>
                </a:solidFill>
                <a:latin typeface="Poppins Semi-Bold"/>
                <a:ea typeface="Poppins Semi-Bold"/>
                <a:cs typeface="Poppins Semi-Bold"/>
                <a:sym typeface="Poppins Semi-Bold"/>
              </a:rPr>
              <a:t>Introduction </a:t>
            </a:r>
          </a:p>
        </p:txBody>
      </p:sp>
      <p:sp>
        <p:nvSpPr>
          <p:cNvPr name="TextBox 15" id="15"/>
          <p:cNvSpPr txBox="true"/>
          <p:nvPr/>
        </p:nvSpPr>
        <p:spPr>
          <a:xfrm rot="0">
            <a:off x="9983810" y="2553410"/>
            <a:ext cx="6906271" cy="2825750"/>
          </a:xfrm>
          <a:prstGeom prst="rect">
            <a:avLst/>
          </a:prstGeom>
        </p:spPr>
        <p:txBody>
          <a:bodyPr anchor="t" rtlCol="false" tIns="0" lIns="0" bIns="0" rIns="0">
            <a:spAutoFit/>
          </a:bodyPr>
          <a:lstStyle/>
          <a:p>
            <a:pPr algn="just">
              <a:lnSpc>
                <a:spcPts val="2799"/>
              </a:lnSpc>
            </a:pPr>
            <a:r>
              <a:rPr lang="en-US" sz="1999">
                <a:solidFill>
                  <a:srgbClr val="2B2B2B"/>
                </a:solidFill>
                <a:latin typeface="Poppins"/>
                <a:ea typeface="Poppins"/>
                <a:cs typeface="Poppins"/>
                <a:sym typeface="Poppins"/>
              </a:rPr>
              <a:t>Scegliere Rinoplastica Bergamo significa optare per un approccio medico che privilegia sicurezza, trasparenza ed eccellenza clinica. Negli ultimi anni, sempre più pazienti hanno richiesto interventi di rinoplastica eseguiti in ambito ospedaliero, dove standard di cura avanzati e strutture tariffarie chiare offrono una maggiore tranquillità rispetto alle cliniche estetiche private.</a:t>
            </a:r>
          </a:p>
        </p:txBody>
      </p:sp>
      <p:sp>
        <p:nvSpPr>
          <p:cNvPr name="TextBox 16" id="16"/>
          <p:cNvSpPr txBox="true"/>
          <p:nvPr/>
        </p:nvSpPr>
        <p:spPr>
          <a:xfrm rot="0">
            <a:off x="9983810" y="5450130"/>
            <a:ext cx="6906271" cy="4587875"/>
          </a:xfrm>
          <a:prstGeom prst="rect">
            <a:avLst/>
          </a:prstGeom>
        </p:spPr>
        <p:txBody>
          <a:bodyPr anchor="t" rtlCol="false" tIns="0" lIns="0" bIns="0" rIns="0">
            <a:spAutoFit/>
          </a:bodyPr>
          <a:lstStyle/>
          <a:p>
            <a:pPr algn="just">
              <a:lnSpc>
                <a:spcPts val="2799"/>
              </a:lnSpc>
            </a:pPr>
            <a:r>
              <a:rPr lang="en-US" sz="1999">
                <a:solidFill>
                  <a:srgbClr val="2B2B2B"/>
                </a:solidFill>
                <a:latin typeface="Poppins"/>
                <a:ea typeface="Poppins"/>
                <a:cs typeface="Poppins"/>
                <a:sym typeface="Poppins"/>
              </a:rPr>
              <a:t>Uno degli aspetti più importanti di </a:t>
            </a:r>
            <a:r>
              <a:rPr lang="en-US" b="true" sz="1999" u="sng">
                <a:solidFill>
                  <a:srgbClr val="2B2B2B"/>
                </a:solidFill>
                <a:latin typeface="Poppins Bold"/>
                <a:ea typeface="Poppins Bold"/>
                <a:cs typeface="Poppins Bold"/>
                <a:sym typeface="Poppins Bold"/>
                <a:hlinkClick r:id="rId5" tooltip="https://www.rinoplasticainospedale.it/costi-della-rinoplastica-in-ospedale/"/>
              </a:rPr>
              <a:t>Rinoplastica Bergamo</a:t>
            </a:r>
            <a:r>
              <a:rPr lang="en-US" sz="1999">
                <a:solidFill>
                  <a:srgbClr val="2B2B2B"/>
                </a:solidFill>
                <a:latin typeface="Poppins"/>
                <a:ea typeface="Poppins"/>
                <a:cs typeface="Poppins"/>
                <a:sym typeface="Poppins"/>
              </a:rPr>
              <a:t> è comprendere il funzionamento dei costi ospedalieri. Quando la rinoplastica viene eseguita per correggere una condizione diagnosticata da un medico – come difficoltà respiratorie, deviazioni del setto nasale o altre patologie nasali funzionali – confermata per iscritto da uno specialista in otorinolaringoiatria, la procedura può essere coperta dal sistema sanitario pubblico italiano. In questi casi, l'intervento può essere eseguito in un reparto ospedaliero di otorinolaringoiatria o chirurgia plastica senza costi aggiuntivi per il paziente.</a:t>
            </a:r>
          </a:p>
          <a:p>
            <a:pPr algn="just">
              <a:lnSpc>
                <a:spcPts val="27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6479635"/>
            <a:chOff x="0" y="0"/>
            <a:chExt cx="1818138" cy="644186"/>
          </a:xfrm>
        </p:grpSpPr>
        <p:sp>
          <p:nvSpPr>
            <p:cNvPr name="Freeform 3" id="3"/>
            <p:cNvSpPr/>
            <p:nvPr/>
          </p:nvSpPr>
          <p:spPr>
            <a:xfrm flipH="false" flipV="false" rot="0">
              <a:off x="0" y="0"/>
              <a:ext cx="1818138" cy="644186"/>
            </a:xfrm>
            <a:custGeom>
              <a:avLst/>
              <a:gdLst/>
              <a:ahLst/>
              <a:cxnLst/>
              <a:rect r="r" b="b" t="t" l="l"/>
              <a:pathLst>
                <a:path h="644186" w="1818138">
                  <a:moveTo>
                    <a:pt x="1614938" y="0"/>
                  </a:moveTo>
                  <a:lnTo>
                    <a:pt x="0" y="0"/>
                  </a:lnTo>
                  <a:lnTo>
                    <a:pt x="203200" y="644186"/>
                  </a:lnTo>
                  <a:lnTo>
                    <a:pt x="1818138" y="644186"/>
                  </a:lnTo>
                  <a:lnTo>
                    <a:pt x="1614938" y="0"/>
                  </a:lnTo>
                  <a:close/>
                </a:path>
              </a:pathLst>
            </a:custGeom>
            <a:solidFill>
              <a:srgbClr val="171C20">
                <a:alpha val="84706"/>
              </a:srgbClr>
            </a:solidFill>
          </p:spPr>
        </p:sp>
        <p:sp>
          <p:nvSpPr>
            <p:cNvPr name="TextBox 4" id="4"/>
            <p:cNvSpPr txBox="true"/>
            <p:nvPr/>
          </p:nvSpPr>
          <p:spPr>
            <a:xfrm>
              <a:off x="101600" y="-38100"/>
              <a:ext cx="1614938" cy="68228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31721" y="111371"/>
            <a:ext cx="17833757" cy="6260122"/>
            <a:chOff x="0" y="0"/>
            <a:chExt cx="2073256" cy="727768"/>
          </a:xfrm>
        </p:grpSpPr>
        <p:sp>
          <p:nvSpPr>
            <p:cNvPr name="Freeform 6" id="6"/>
            <p:cNvSpPr/>
            <p:nvPr/>
          </p:nvSpPr>
          <p:spPr>
            <a:xfrm flipH="false" flipV="false" rot="0">
              <a:off x="0" y="0"/>
              <a:ext cx="2073256" cy="727768"/>
            </a:xfrm>
            <a:custGeom>
              <a:avLst/>
              <a:gdLst/>
              <a:ahLst/>
              <a:cxnLst/>
              <a:rect r="r" b="b" t="t" l="l"/>
              <a:pathLst>
                <a:path h="727768" w="2073256">
                  <a:moveTo>
                    <a:pt x="1870056" y="0"/>
                  </a:moveTo>
                  <a:lnTo>
                    <a:pt x="0" y="0"/>
                  </a:lnTo>
                  <a:lnTo>
                    <a:pt x="203200" y="727768"/>
                  </a:lnTo>
                  <a:lnTo>
                    <a:pt x="2073256" y="727768"/>
                  </a:lnTo>
                  <a:lnTo>
                    <a:pt x="1870056" y="0"/>
                  </a:lnTo>
                  <a:close/>
                </a:path>
              </a:pathLst>
            </a:custGeom>
            <a:blipFill>
              <a:blip r:embed="rId2"/>
              <a:stretch>
                <a:fillRect l="0" t="-44959" r="0" b="-44959"/>
              </a:stretch>
            </a:blipFill>
          </p:spPr>
        </p:sp>
      </p:grpSp>
      <p:sp>
        <p:nvSpPr>
          <p:cNvPr name="TextBox 7" id="7"/>
          <p:cNvSpPr txBox="true"/>
          <p:nvPr/>
        </p:nvSpPr>
        <p:spPr>
          <a:xfrm rot="0">
            <a:off x="1970842" y="6920032"/>
            <a:ext cx="15288458" cy="2604135"/>
          </a:xfrm>
          <a:prstGeom prst="rect">
            <a:avLst/>
          </a:prstGeom>
        </p:spPr>
        <p:txBody>
          <a:bodyPr anchor="t" rtlCol="false" tIns="0" lIns="0" bIns="0" rIns="0">
            <a:spAutoFit/>
          </a:bodyPr>
          <a:lstStyle/>
          <a:p>
            <a:pPr algn="just">
              <a:lnSpc>
                <a:spcPts val="2940"/>
              </a:lnSpc>
            </a:pPr>
            <a:r>
              <a:rPr lang="en-US" sz="2100">
                <a:solidFill>
                  <a:srgbClr val="2B2B2B"/>
                </a:solidFill>
                <a:latin typeface="Poppins"/>
                <a:ea typeface="Poppins"/>
                <a:cs typeface="Poppins"/>
                <a:sym typeface="Poppins"/>
              </a:rPr>
              <a:t>È importante notare che, sebbene la rinoplastica funzionale porti spesso a un miglioramento dell'aspetto generale del naso, i miglioramenti puramente estetici non sono considerati l'obiettivo primario delle procedure assistite dal pubblico. Le correzioni volte esclusivamente a migliorare le irregolarità del profilo nasale o i dettagli estetici esulano dall'ambito della necessità medica. Di conseguenza, le procedure di rinoplastica destinate esclusivamente, o principalmente, a scopi estetici vengono eseguite in ambienti dedicati a pazienti con redditi, con costi privati ​​chiaramente definiti.</a:t>
            </a:r>
          </a:p>
          <a:p>
            <a:pPr algn="just">
              <a:lnSpc>
                <a:spcPts val="294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11697071" y="2779822"/>
            <a:ext cx="3430815" cy="4727356"/>
            <a:chOff x="0" y="0"/>
            <a:chExt cx="682999" cy="941111"/>
          </a:xfrm>
        </p:grpSpPr>
        <p:sp>
          <p:nvSpPr>
            <p:cNvPr name="Freeform 4" id="4"/>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5" id="5"/>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087471" y="0"/>
            <a:ext cx="11975130" cy="10287000"/>
            <a:chOff x="0" y="0"/>
            <a:chExt cx="540693" cy="464472"/>
          </a:xfrm>
        </p:grpSpPr>
        <p:sp>
          <p:nvSpPr>
            <p:cNvPr name="Freeform 7" id="7"/>
            <p:cNvSpPr/>
            <p:nvPr/>
          </p:nvSpPr>
          <p:spPr>
            <a:xfrm flipH="false" flipV="false" rot="0">
              <a:off x="0" y="0"/>
              <a:ext cx="540693" cy="464472"/>
            </a:xfrm>
            <a:custGeom>
              <a:avLst/>
              <a:gdLst/>
              <a:ahLst/>
              <a:cxnLst/>
              <a:rect r="r" b="b" t="t" l="l"/>
              <a:pathLst>
                <a:path h="464472" w="540693">
                  <a:moveTo>
                    <a:pt x="203200" y="0"/>
                  </a:moveTo>
                  <a:lnTo>
                    <a:pt x="540693" y="0"/>
                  </a:lnTo>
                  <a:lnTo>
                    <a:pt x="337493" y="464472"/>
                  </a:lnTo>
                  <a:lnTo>
                    <a:pt x="0" y="464472"/>
                  </a:lnTo>
                  <a:lnTo>
                    <a:pt x="203200" y="0"/>
                  </a:lnTo>
                  <a:close/>
                </a:path>
              </a:pathLst>
            </a:custGeom>
            <a:blipFill>
              <a:blip r:embed="rId4"/>
              <a:stretch>
                <a:fillRect l="0" t="-8205" r="0" b="-8205"/>
              </a:stretch>
            </a:blipFill>
          </p:spPr>
        </p:sp>
      </p:grpSp>
      <p:grpSp>
        <p:nvGrpSpPr>
          <p:cNvPr name="Group 8" id="8"/>
          <p:cNvGrpSpPr/>
          <p:nvPr/>
        </p:nvGrpSpPr>
        <p:grpSpPr>
          <a:xfrm rot="0">
            <a:off x="15718436" y="4385839"/>
            <a:ext cx="5179259" cy="5901161"/>
            <a:chOff x="0" y="0"/>
            <a:chExt cx="406400" cy="463045"/>
          </a:xfrm>
        </p:grpSpPr>
        <p:sp>
          <p:nvSpPr>
            <p:cNvPr name="Freeform 9" id="9"/>
            <p:cNvSpPr/>
            <p:nvPr/>
          </p:nvSpPr>
          <p:spPr>
            <a:xfrm flipH="false" flipV="false" rot="0">
              <a:off x="0" y="0"/>
              <a:ext cx="406400" cy="463045"/>
            </a:xfrm>
            <a:custGeom>
              <a:avLst/>
              <a:gdLst/>
              <a:ahLst/>
              <a:cxnLst/>
              <a:rect r="r" b="b" t="t" l="l"/>
              <a:pathLst>
                <a:path h="463045" w="406400">
                  <a:moveTo>
                    <a:pt x="203200" y="0"/>
                  </a:moveTo>
                  <a:lnTo>
                    <a:pt x="406400" y="0"/>
                  </a:lnTo>
                  <a:lnTo>
                    <a:pt x="203200" y="463045"/>
                  </a:lnTo>
                  <a:lnTo>
                    <a:pt x="0" y="463045"/>
                  </a:lnTo>
                  <a:lnTo>
                    <a:pt x="203200" y="0"/>
                  </a:lnTo>
                  <a:close/>
                </a:path>
              </a:pathLst>
            </a:custGeom>
            <a:solidFill>
              <a:srgbClr val="737AA8">
                <a:alpha val="69804"/>
              </a:srgbClr>
            </a:solidFill>
          </p:spPr>
        </p:sp>
        <p:sp>
          <p:nvSpPr>
            <p:cNvPr name="TextBox 10" id="10"/>
            <p:cNvSpPr txBox="true"/>
            <p:nvPr/>
          </p:nvSpPr>
          <p:spPr>
            <a:xfrm>
              <a:off x="101600" y="-38100"/>
              <a:ext cx="203200" cy="50114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1234698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88957">
            <a:off x="2184407" y="-2338388"/>
            <a:ext cx="5249441" cy="4676775"/>
          </a:xfrm>
          <a:custGeom>
            <a:avLst/>
            <a:gdLst/>
            <a:ahLst/>
            <a:cxnLst/>
            <a:rect r="r" b="b" t="t" l="l"/>
            <a:pathLst>
              <a:path h="4676775" w="5249441">
                <a:moveTo>
                  <a:pt x="0" y="0"/>
                </a:moveTo>
                <a:lnTo>
                  <a:pt x="5249441" y="0"/>
                </a:lnTo>
                <a:lnTo>
                  <a:pt x="5249441" y="4676775"/>
                </a:lnTo>
                <a:lnTo>
                  <a:pt x="0" y="4676775"/>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428750" y="2694477"/>
            <a:ext cx="8913027" cy="3347085"/>
          </a:xfrm>
          <a:prstGeom prst="rect">
            <a:avLst/>
          </a:prstGeom>
        </p:spPr>
        <p:txBody>
          <a:bodyPr anchor="t" rtlCol="false" tIns="0" lIns="0" bIns="0" rIns="0">
            <a:spAutoFit/>
          </a:bodyPr>
          <a:lstStyle/>
          <a:p>
            <a:pPr algn="just">
              <a:lnSpc>
                <a:spcPts val="2940"/>
              </a:lnSpc>
            </a:pPr>
            <a:r>
              <a:rPr lang="en-US" sz="2100">
                <a:solidFill>
                  <a:srgbClr val="2B2B2B"/>
                </a:solidFill>
                <a:latin typeface="Poppins"/>
                <a:ea typeface="Poppins"/>
                <a:cs typeface="Poppins"/>
                <a:sym typeface="Poppins"/>
              </a:rPr>
              <a:t>Questa distinzione garantisce trasparenza e protegge i pazienti da aspettative irrealistiche. Rhinoplasty Bergamo segue questo quadro etico e clinico, consentendo ai pazienti di comprendere chiaramente se l'intervento chirurgico rientra in un trattamento funzionale o in un miglioramento estetico. Le strutture ospedaliere offrono inoltre accesso a team multidisciplinari, protocolli anestesiologici avanzati e supporto di emergenza, il che migliora significativamente la sicurezza del paziente.</a:t>
            </a:r>
          </a:p>
          <a:p>
            <a:pPr algn="just">
              <a:lnSpc>
                <a:spcPts val="2940"/>
              </a:lnSpc>
            </a:pPr>
          </a:p>
        </p:txBody>
      </p:sp>
      <p:sp>
        <p:nvSpPr>
          <p:cNvPr name="TextBox 16" id="16"/>
          <p:cNvSpPr txBox="true"/>
          <p:nvPr/>
        </p:nvSpPr>
        <p:spPr>
          <a:xfrm rot="0">
            <a:off x="1428750" y="6080125"/>
            <a:ext cx="9068171" cy="3178175"/>
          </a:xfrm>
          <a:prstGeom prst="rect">
            <a:avLst/>
          </a:prstGeom>
        </p:spPr>
        <p:txBody>
          <a:bodyPr anchor="t" rtlCol="false" tIns="0" lIns="0" bIns="0" rIns="0">
            <a:spAutoFit/>
          </a:bodyPr>
          <a:lstStyle/>
          <a:p>
            <a:pPr algn="just">
              <a:lnSpc>
                <a:spcPts val="2799"/>
              </a:lnSpc>
            </a:pPr>
            <a:r>
              <a:rPr lang="en-US" sz="1999">
                <a:solidFill>
                  <a:srgbClr val="2B2B2B"/>
                </a:solidFill>
                <a:latin typeface="Poppins"/>
                <a:ea typeface="Poppins"/>
                <a:cs typeface="Poppins"/>
                <a:sym typeface="Poppins"/>
              </a:rPr>
              <a:t>La piattaforma RinoplastiainOspedale.it è stata creata proprio per portare chiarezza ed equilibrio nel mercato della rinoplastica. La sua missione è quella di smussare il panorama spesso confuso della chirurgia plastica del naso, offrendo ai pazienti l'accesso a una rinoplastica estetica di alto livello all'interno degli ospedali, combinando rigore medico con prezzi ragionevoli e trasparenti. Questo approccio rende la chirurgia nasale avanzata accessibile a un numero più ampio di pazienti senza compromettere la qualità o la sicurezza.</a:t>
            </a:r>
          </a:p>
          <a:p>
            <a:pPr algn="just">
              <a:lnSpc>
                <a:spcPts val="27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712682" y="5482494"/>
            <a:ext cx="14516919" cy="2965278"/>
            <a:chOff x="0" y="0"/>
            <a:chExt cx="1818138" cy="371379"/>
          </a:xfrm>
        </p:grpSpPr>
        <p:sp>
          <p:nvSpPr>
            <p:cNvPr name="Freeform 4" id="4"/>
            <p:cNvSpPr/>
            <p:nvPr/>
          </p:nvSpPr>
          <p:spPr>
            <a:xfrm flipH="false" flipV="false" rot="0">
              <a:off x="0" y="0"/>
              <a:ext cx="1818138" cy="371379"/>
            </a:xfrm>
            <a:custGeom>
              <a:avLst/>
              <a:gdLst/>
              <a:ahLst/>
              <a:cxnLst/>
              <a:rect r="r" b="b" t="t" l="l"/>
              <a:pathLst>
                <a:path h="371379" w="1818138">
                  <a:moveTo>
                    <a:pt x="1614938" y="0"/>
                  </a:moveTo>
                  <a:lnTo>
                    <a:pt x="0" y="0"/>
                  </a:lnTo>
                  <a:lnTo>
                    <a:pt x="203200" y="371379"/>
                  </a:lnTo>
                  <a:lnTo>
                    <a:pt x="1818138" y="371379"/>
                  </a:lnTo>
                  <a:lnTo>
                    <a:pt x="1614938" y="0"/>
                  </a:lnTo>
                  <a:close/>
                </a:path>
              </a:pathLst>
            </a:custGeom>
            <a:solidFill>
              <a:srgbClr val="FFFFFF">
                <a:alpha val="84706"/>
              </a:srgbClr>
            </a:solidFill>
          </p:spPr>
        </p:sp>
        <p:sp>
          <p:nvSpPr>
            <p:cNvPr name="TextBox 5" id="5"/>
            <p:cNvSpPr txBox="true"/>
            <p:nvPr/>
          </p:nvSpPr>
          <p:spPr>
            <a:xfrm>
              <a:off x="101600" y="-38100"/>
              <a:ext cx="1614938" cy="409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2700000">
            <a:off x="9517060" y="6277097"/>
            <a:ext cx="514462" cy="514462"/>
            <a:chOff x="0" y="0"/>
            <a:chExt cx="135496" cy="135496"/>
          </a:xfrm>
        </p:grpSpPr>
        <p:sp>
          <p:nvSpPr>
            <p:cNvPr name="Freeform 7" id="7"/>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8" id="8"/>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5364981" y="329786"/>
            <a:ext cx="14516919" cy="3756263"/>
            <a:chOff x="0" y="0"/>
            <a:chExt cx="1818138" cy="470444"/>
          </a:xfrm>
        </p:grpSpPr>
        <p:sp>
          <p:nvSpPr>
            <p:cNvPr name="Freeform 10" id="10"/>
            <p:cNvSpPr/>
            <p:nvPr/>
          </p:nvSpPr>
          <p:spPr>
            <a:xfrm flipH="false" flipV="false" rot="0">
              <a:off x="0" y="0"/>
              <a:ext cx="1818138" cy="470444"/>
            </a:xfrm>
            <a:custGeom>
              <a:avLst/>
              <a:gdLst/>
              <a:ahLst/>
              <a:cxnLst/>
              <a:rect r="r" b="b" t="t" l="l"/>
              <a:pathLst>
                <a:path h="470444" w="1818138">
                  <a:moveTo>
                    <a:pt x="1614938" y="0"/>
                  </a:moveTo>
                  <a:lnTo>
                    <a:pt x="0" y="0"/>
                  </a:lnTo>
                  <a:lnTo>
                    <a:pt x="203200" y="470444"/>
                  </a:lnTo>
                  <a:lnTo>
                    <a:pt x="1818138" y="470444"/>
                  </a:lnTo>
                  <a:lnTo>
                    <a:pt x="1614938" y="0"/>
                  </a:lnTo>
                  <a:close/>
                </a:path>
              </a:pathLst>
            </a:custGeom>
            <a:solidFill>
              <a:srgbClr val="FFFFFF">
                <a:alpha val="84706"/>
              </a:srgbClr>
            </a:solidFill>
          </p:spPr>
        </p:sp>
        <p:sp>
          <p:nvSpPr>
            <p:cNvPr name="TextBox 11" id="11"/>
            <p:cNvSpPr txBox="true"/>
            <p:nvPr/>
          </p:nvSpPr>
          <p:spPr>
            <a:xfrm>
              <a:off x="101600" y="-38100"/>
              <a:ext cx="1614938" cy="508544"/>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4779785" y="3055430"/>
            <a:ext cx="3464794" cy="2136835"/>
            <a:chOff x="0" y="0"/>
            <a:chExt cx="762807" cy="470444"/>
          </a:xfrm>
        </p:grpSpPr>
        <p:sp>
          <p:nvSpPr>
            <p:cNvPr name="Freeform 13" id="13"/>
            <p:cNvSpPr/>
            <p:nvPr/>
          </p:nvSpPr>
          <p:spPr>
            <a:xfrm flipH="false" flipV="false" rot="0">
              <a:off x="0" y="0"/>
              <a:ext cx="762807" cy="470444"/>
            </a:xfrm>
            <a:custGeom>
              <a:avLst/>
              <a:gdLst/>
              <a:ahLst/>
              <a:cxnLst/>
              <a:rect r="r" b="b" t="t" l="l"/>
              <a:pathLst>
                <a:path h="470444" w="762807">
                  <a:moveTo>
                    <a:pt x="559607" y="0"/>
                  </a:moveTo>
                  <a:lnTo>
                    <a:pt x="0" y="0"/>
                  </a:lnTo>
                  <a:lnTo>
                    <a:pt x="203200" y="470444"/>
                  </a:lnTo>
                  <a:lnTo>
                    <a:pt x="762807" y="470444"/>
                  </a:lnTo>
                  <a:lnTo>
                    <a:pt x="559607" y="0"/>
                  </a:lnTo>
                  <a:close/>
                </a:path>
              </a:pathLst>
            </a:custGeom>
            <a:solidFill>
              <a:srgbClr val="000000">
                <a:alpha val="0"/>
              </a:srgbClr>
            </a:solidFill>
            <a:ln w="38100" cap="sq">
              <a:solidFill>
                <a:srgbClr val="737AA8"/>
              </a:solidFill>
              <a:prstDash val="solid"/>
              <a:miter/>
            </a:ln>
          </p:spPr>
        </p:sp>
        <p:sp>
          <p:nvSpPr>
            <p:cNvPr name="TextBox 14" id="14"/>
            <p:cNvSpPr txBox="true"/>
            <p:nvPr/>
          </p:nvSpPr>
          <p:spPr>
            <a:xfrm>
              <a:off x="101600" y="-38100"/>
              <a:ext cx="559607" cy="508544"/>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7467506" y="644301"/>
            <a:ext cx="9633881" cy="2120900"/>
          </a:xfrm>
          <a:prstGeom prst="rect">
            <a:avLst/>
          </a:prstGeom>
        </p:spPr>
        <p:txBody>
          <a:bodyPr anchor="t" rtlCol="false" tIns="0" lIns="0" bIns="0" rIns="0">
            <a:spAutoFit/>
          </a:bodyPr>
          <a:lstStyle/>
          <a:p>
            <a:pPr algn="just">
              <a:lnSpc>
                <a:spcPts val="2799"/>
              </a:lnSpc>
            </a:pPr>
            <a:r>
              <a:rPr lang="en-US" sz="1999">
                <a:solidFill>
                  <a:srgbClr val="2B2B2B"/>
                </a:solidFill>
                <a:latin typeface="Poppins"/>
                <a:ea typeface="Poppins"/>
                <a:cs typeface="Poppins"/>
                <a:sym typeface="Poppins"/>
              </a:rPr>
              <a:t>A Bergamo, la rinoplastica ospedaliera rappresenta un'evoluzione nell'assistenza al paziente, dove gli obiettivi estetici sono allineati alla responsabilità medica. Scegliendo Rinoplastia Bergamo, i pazienti beneficiano di un percorso strutturato, onesto e professionale che valorizza sia la salute funzionale che i risultati naturali, garantendo sicurezza prima, durante e dopo l'intervento.</a:t>
            </a:r>
          </a:p>
        </p:txBody>
      </p:sp>
      <p:sp>
        <p:nvSpPr>
          <p:cNvPr name="TextBox 16" id="16"/>
          <p:cNvSpPr txBox="true"/>
          <p:nvPr/>
        </p:nvSpPr>
        <p:spPr>
          <a:xfrm rot="0">
            <a:off x="300794" y="6285031"/>
            <a:ext cx="9633881" cy="1416050"/>
          </a:xfrm>
          <a:prstGeom prst="rect">
            <a:avLst/>
          </a:prstGeom>
        </p:spPr>
        <p:txBody>
          <a:bodyPr anchor="t" rtlCol="false" tIns="0" lIns="0" bIns="0" rIns="0">
            <a:spAutoFit/>
          </a:bodyPr>
          <a:lstStyle/>
          <a:p>
            <a:pPr algn="just">
              <a:lnSpc>
                <a:spcPts val="2799"/>
              </a:lnSpc>
            </a:pPr>
            <a:r>
              <a:rPr lang="en-US" sz="1999">
                <a:solidFill>
                  <a:srgbClr val="2B2B2B"/>
                </a:solidFill>
                <a:latin typeface="Poppins"/>
                <a:ea typeface="Poppins"/>
                <a:cs typeface="Poppins"/>
                <a:sym typeface="Poppins"/>
              </a:rPr>
              <a:t>In definitiva, Rinoplastia Bergamo si pone come punto di riferimento per coloro che cercano una chirurgia nasale sicura e di alta qualità, eseguita in ambiente ospedaliero, con costi giustificati, regolamentati e chiaramente spiegati.</a:t>
            </a:r>
          </a:p>
        </p:txBody>
      </p:sp>
      <p:grpSp>
        <p:nvGrpSpPr>
          <p:cNvPr name="Group 17" id="17"/>
          <p:cNvGrpSpPr/>
          <p:nvPr/>
        </p:nvGrpSpPr>
        <p:grpSpPr>
          <a:xfrm rot="0">
            <a:off x="9774291" y="6534328"/>
            <a:ext cx="3464794" cy="2136835"/>
            <a:chOff x="0" y="0"/>
            <a:chExt cx="762807" cy="470444"/>
          </a:xfrm>
        </p:grpSpPr>
        <p:sp>
          <p:nvSpPr>
            <p:cNvPr name="Freeform 18" id="18"/>
            <p:cNvSpPr/>
            <p:nvPr/>
          </p:nvSpPr>
          <p:spPr>
            <a:xfrm flipH="false" flipV="false" rot="0">
              <a:off x="0" y="0"/>
              <a:ext cx="762807" cy="470444"/>
            </a:xfrm>
            <a:custGeom>
              <a:avLst/>
              <a:gdLst/>
              <a:ahLst/>
              <a:cxnLst/>
              <a:rect r="r" b="b" t="t" l="l"/>
              <a:pathLst>
                <a:path h="470444" w="762807">
                  <a:moveTo>
                    <a:pt x="559607" y="0"/>
                  </a:moveTo>
                  <a:lnTo>
                    <a:pt x="0" y="0"/>
                  </a:lnTo>
                  <a:lnTo>
                    <a:pt x="203200" y="470444"/>
                  </a:lnTo>
                  <a:lnTo>
                    <a:pt x="762807" y="470444"/>
                  </a:lnTo>
                  <a:lnTo>
                    <a:pt x="559607" y="0"/>
                  </a:lnTo>
                  <a:close/>
                </a:path>
              </a:pathLst>
            </a:custGeom>
            <a:solidFill>
              <a:srgbClr val="000000">
                <a:alpha val="0"/>
              </a:srgbClr>
            </a:solidFill>
            <a:ln w="38100" cap="sq">
              <a:solidFill>
                <a:srgbClr val="737AA8"/>
              </a:solidFill>
              <a:prstDash val="solid"/>
              <a:miter/>
            </a:ln>
          </p:spPr>
        </p:sp>
        <p:sp>
          <p:nvSpPr>
            <p:cNvPr name="TextBox 19" id="19"/>
            <p:cNvSpPr txBox="true"/>
            <p:nvPr/>
          </p:nvSpPr>
          <p:spPr>
            <a:xfrm>
              <a:off x="101600" y="-38100"/>
              <a:ext cx="559607" cy="508544"/>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2700000">
            <a:off x="7047909" y="2798199"/>
            <a:ext cx="514462" cy="514462"/>
            <a:chOff x="0" y="0"/>
            <a:chExt cx="135496" cy="135496"/>
          </a:xfrm>
        </p:grpSpPr>
        <p:sp>
          <p:nvSpPr>
            <p:cNvPr name="Freeform 21" id="21"/>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22" id="22"/>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4029075" y="-1761783"/>
            <a:ext cx="11970327" cy="13810566"/>
            <a:chOff x="0" y="0"/>
            <a:chExt cx="812800" cy="937755"/>
          </a:xfrm>
        </p:grpSpPr>
        <p:sp>
          <p:nvSpPr>
            <p:cNvPr name="Freeform 4" id="4"/>
            <p:cNvSpPr/>
            <p:nvPr/>
          </p:nvSpPr>
          <p:spPr>
            <a:xfrm flipH="false" flipV="false" rot="0">
              <a:off x="0" y="0"/>
              <a:ext cx="812800" cy="937754"/>
            </a:xfrm>
            <a:custGeom>
              <a:avLst/>
              <a:gdLst/>
              <a:ahLst/>
              <a:cxnLst/>
              <a:rect r="r" b="b" t="t" l="l"/>
              <a:pathLst>
                <a:path h="937754" w="812800">
                  <a:moveTo>
                    <a:pt x="812800" y="468877"/>
                  </a:moveTo>
                  <a:lnTo>
                    <a:pt x="609600" y="937754"/>
                  </a:lnTo>
                  <a:lnTo>
                    <a:pt x="203200" y="937754"/>
                  </a:lnTo>
                  <a:lnTo>
                    <a:pt x="0" y="468877"/>
                  </a:lnTo>
                  <a:lnTo>
                    <a:pt x="203200" y="0"/>
                  </a:lnTo>
                  <a:lnTo>
                    <a:pt x="609600" y="0"/>
                  </a:lnTo>
                  <a:lnTo>
                    <a:pt x="812800" y="468877"/>
                  </a:lnTo>
                  <a:close/>
                </a:path>
              </a:pathLst>
            </a:custGeom>
            <a:blipFill>
              <a:blip r:embed="rId4"/>
              <a:stretch>
                <a:fillRect l="0" t="-24937" r="0" b="0"/>
              </a:stretch>
            </a:blipFill>
          </p:spPr>
        </p:sp>
      </p:grpSp>
      <p:grpSp>
        <p:nvGrpSpPr>
          <p:cNvPr name="Group 5" id="5"/>
          <p:cNvGrpSpPr/>
          <p:nvPr/>
        </p:nvGrpSpPr>
        <p:grpSpPr>
          <a:xfrm rot="0">
            <a:off x="-6584026" y="-256127"/>
            <a:ext cx="9326880" cy="10799254"/>
            <a:chOff x="0" y="0"/>
            <a:chExt cx="812800" cy="941111"/>
          </a:xfrm>
        </p:grpSpPr>
        <p:sp>
          <p:nvSpPr>
            <p:cNvPr name="Freeform 6" id="6"/>
            <p:cNvSpPr/>
            <p:nvPr/>
          </p:nvSpPr>
          <p:spPr>
            <a:xfrm flipH="false" flipV="false" rot="0">
              <a:off x="0" y="0"/>
              <a:ext cx="812800" cy="941111"/>
            </a:xfrm>
            <a:custGeom>
              <a:avLst/>
              <a:gdLst/>
              <a:ahLst/>
              <a:cxnLst/>
              <a:rect r="r" b="b" t="t" l="l"/>
              <a:pathLst>
                <a:path h="941111" w="812800">
                  <a:moveTo>
                    <a:pt x="0" y="0"/>
                  </a:moveTo>
                  <a:lnTo>
                    <a:pt x="609600" y="0"/>
                  </a:lnTo>
                  <a:lnTo>
                    <a:pt x="812800" y="470556"/>
                  </a:lnTo>
                  <a:lnTo>
                    <a:pt x="609600" y="941111"/>
                  </a:lnTo>
                  <a:lnTo>
                    <a:pt x="0" y="941111"/>
                  </a:lnTo>
                  <a:lnTo>
                    <a:pt x="203200" y="470556"/>
                  </a:lnTo>
                  <a:lnTo>
                    <a:pt x="0" y="0"/>
                  </a:lnTo>
                  <a:close/>
                </a:path>
              </a:pathLst>
            </a:custGeom>
            <a:solidFill>
              <a:srgbClr val="737AA8">
                <a:alpha val="69804"/>
              </a:srgbClr>
            </a:solidFill>
          </p:spPr>
        </p:sp>
        <p:sp>
          <p:nvSpPr>
            <p:cNvPr name="TextBox 7" id="7"/>
            <p:cNvSpPr txBox="true"/>
            <p:nvPr/>
          </p:nvSpPr>
          <p:spPr>
            <a:xfrm>
              <a:off x="177800" y="-38100"/>
              <a:ext cx="558800" cy="97921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335716" y="1219102"/>
            <a:ext cx="3463748" cy="7848796"/>
            <a:chOff x="0" y="0"/>
            <a:chExt cx="415321" cy="941111"/>
          </a:xfrm>
        </p:grpSpPr>
        <p:sp>
          <p:nvSpPr>
            <p:cNvPr name="Freeform 9" id="9"/>
            <p:cNvSpPr/>
            <p:nvPr/>
          </p:nvSpPr>
          <p:spPr>
            <a:xfrm flipH="false" flipV="false" rot="0">
              <a:off x="0" y="0"/>
              <a:ext cx="415321" cy="941111"/>
            </a:xfrm>
            <a:custGeom>
              <a:avLst/>
              <a:gdLst/>
              <a:ahLst/>
              <a:cxnLst/>
              <a:rect r="r" b="b" t="t" l="l"/>
              <a:pathLst>
                <a:path h="941111" w="415321">
                  <a:moveTo>
                    <a:pt x="0" y="0"/>
                  </a:moveTo>
                  <a:lnTo>
                    <a:pt x="212121" y="0"/>
                  </a:lnTo>
                  <a:lnTo>
                    <a:pt x="415321" y="470556"/>
                  </a:lnTo>
                  <a:lnTo>
                    <a:pt x="212121"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10" id="10"/>
            <p:cNvSpPr txBox="true"/>
            <p:nvPr/>
          </p:nvSpPr>
          <p:spPr>
            <a:xfrm>
              <a:off x="177800" y="-38100"/>
              <a:ext cx="161321" cy="97921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838011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096808" y="2018445"/>
            <a:ext cx="6612477" cy="791337"/>
          </a:xfrm>
          <a:prstGeom prst="rect">
            <a:avLst/>
          </a:prstGeom>
        </p:spPr>
        <p:txBody>
          <a:bodyPr anchor="t" rtlCol="false" tIns="0" lIns="0" bIns="0" rIns="0">
            <a:spAutoFit/>
          </a:bodyPr>
          <a:lstStyle/>
          <a:p>
            <a:pPr algn="l">
              <a:lnSpc>
                <a:spcPts val="5904"/>
              </a:lnSpc>
            </a:pPr>
            <a:r>
              <a:rPr lang="en-US" sz="4800" spc="-67" b="true">
                <a:solidFill>
                  <a:srgbClr val="737AA8"/>
                </a:solidFill>
                <a:latin typeface="Poppins Semi-Bold"/>
                <a:ea typeface="Poppins Semi-Bold"/>
                <a:cs typeface="Poppins Semi-Bold"/>
                <a:sym typeface="Poppins Semi-Bold"/>
              </a:rPr>
              <a:t>Contat</a:t>
            </a:r>
            <a:r>
              <a:rPr lang="en-US" sz="4800" spc="-67" b="true">
                <a:solidFill>
                  <a:srgbClr val="737AA8"/>
                </a:solidFill>
                <a:latin typeface="Poppins Semi-Bold"/>
                <a:ea typeface="Poppins Semi-Bold"/>
                <a:cs typeface="Poppins Semi-Bold"/>
                <a:sym typeface="Poppins Semi-Bold"/>
              </a:rPr>
              <a:t>tac</a:t>
            </a:r>
            <a:r>
              <a:rPr lang="en-US" sz="4800" spc="-67" b="true">
                <a:solidFill>
                  <a:srgbClr val="737AA8"/>
                </a:solidFill>
                <a:latin typeface="Poppins Semi-Bold"/>
                <a:ea typeface="Poppins Semi-Bold"/>
                <a:cs typeface="Poppins Semi-Bold"/>
                <a:sym typeface="Poppins Semi-Bold"/>
              </a:rPr>
              <a:t>i</a:t>
            </a:r>
          </a:p>
        </p:txBody>
      </p:sp>
      <p:sp>
        <p:nvSpPr>
          <p:cNvPr name="Freeform 15" id="15"/>
          <p:cNvSpPr/>
          <p:nvPr/>
        </p:nvSpPr>
        <p:spPr>
          <a:xfrm flipH="false" flipV="false" rot="-1090132">
            <a:off x="14546681" y="-1235514"/>
            <a:ext cx="3905319" cy="4114800"/>
          </a:xfrm>
          <a:custGeom>
            <a:avLst/>
            <a:gdLst/>
            <a:ahLst/>
            <a:cxnLst/>
            <a:rect r="r" b="b" t="t" l="l"/>
            <a:pathLst>
              <a:path h="4114800" w="3905319">
                <a:moveTo>
                  <a:pt x="0" y="0"/>
                </a:moveTo>
                <a:lnTo>
                  <a:pt x="3905320" y="0"/>
                </a:lnTo>
                <a:lnTo>
                  <a:pt x="3905320" y="4114800"/>
                </a:lnTo>
                <a:lnTo>
                  <a:pt x="0" y="4114800"/>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0096808" y="3385583"/>
            <a:ext cx="774380" cy="774380"/>
          </a:xfrm>
          <a:custGeom>
            <a:avLst/>
            <a:gdLst/>
            <a:ahLst/>
            <a:cxnLst/>
            <a:rect r="r" b="b" t="t" l="l"/>
            <a:pathLst>
              <a:path h="774380" w="774380">
                <a:moveTo>
                  <a:pt x="0" y="0"/>
                </a:moveTo>
                <a:lnTo>
                  <a:pt x="774380" y="0"/>
                </a:lnTo>
                <a:lnTo>
                  <a:pt x="774380" y="774380"/>
                </a:lnTo>
                <a:lnTo>
                  <a:pt x="0" y="7743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10096808" y="4560013"/>
            <a:ext cx="808773" cy="808773"/>
          </a:xfrm>
          <a:custGeom>
            <a:avLst/>
            <a:gdLst/>
            <a:ahLst/>
            <a:cxnLst/>
            <a:rect r="r" b="b" t="t" l="l"/>
            <a:pathLst>
              <a:path h="808773" w="808773">
                <a:moveTo>
                  <a:pt x="0" y="0"/>
                </a:moveTo>
                <a:lnTo>
                  <a:pt x="808773" y="0"/>
                </a:lnTo>
                <a:lnTo>
                  <a:pt x="808773" y="808774"/>
                </a:lnTo>
                <a:lnTo>
                  <a:pt x="0" y="8087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0124219" y="5940287"/>
            <a:ext cx="781363" cy="781363"/>
          </a:xfrm>
          <a:custGeom>
            <a:avLst/>
            <a:gdLst/>
            <a:ahLst/>
            <a:cxnLst/>
            <a:rect r="r" b="b" t="t" l="l"/>
            <a:pathLst>
              <a:path h="781363" w="781363">
                <a:moveTo>
                  <a:pt x="0" y="0"/>
                </a:moveTo>
                <a:lnTo>
                  <a:pt x="781362" y="0"/>
                </a:lnTo>
                <a:lnTo>
                  <a:pt x="781362" y="781363"/>
                </a:lnTo>
                <a:lnTo>
                  <a:pt x="0" y="78136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124219" y="7197900"/>
            <a:ext cx="858002" cy="858002"/>
          </a:xfrm>
          <a:custGeom>
            <a:avLst/>
            <a:gdLst/>
            <a:ahLst/>
            <a:cxnLst/>
            <a:rect r="r" b="b" t="t" l="l"/>
            <a:pathLst>
              <a:path h="858002" w="858002">
                <a:moveTo>
                  <a:pt x="0" y="0"/>
                </a:moveTo>
                <a:lnTo>
                  <a:pt x="858002" y="0"/>
                </a:lnTo>
                <a:lnTo>
                  <a:pt x="858002" y="858001"/>
                </a:lnTo>
                <a:lnTo>
                  <a:pt x="0" y="85800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0" id="20"/>
          <p:cNvSpPr txBox="true"/>
          <p:nvPr/>
        </p:nvSpPr>
        <p:spPr>
          <a:xfrm rot="0">
            <a:off x="11235289" y="3449241"/>
            <a:ext cx="36120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 +39</a:t>
            </a:r>
            <a:r>
              <a:rPr lang="en-US" sz="3399">
                <a:solidFill>
                  <a:srgbClr val="000000"/>
                </a:solidFill>
                <a:latin typeface="Canva Sans"/>
                <a:ea typeface="Canva Sans"/>
                <a:cs typeface="Canva Sans"/>
                <a:sym typeface="Canva Sans"/>
              </a:rPr>
              <a:t> 347 140 1744</a:t>
            </a:r>
          </a:p>
        </p:txBody>
      </p:sp>
      <p:sp>
        <p:nvSpPr>
          <p:cNvPr name="TextBox 21" id="21"/>
          <p:cNvSpPr txBox="true"/>
          <p:nvPr/>
        </p:nvSpPr>
        <p:spPr>
          <a:xfrm rot="0">
            <a:off x="11235289" y="4640868"/>
            <a:ext cx="6256883"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www.rinoplasticainospedale.it</a:t>
            </a:r>
          </a:p>
        </p:txBody>
      </p:sp>
      <p:sp>
        <p:nvSpPr>
          <p:cNvPr name="TextBox 22" id="22"/>
          <p:cNvSpPr txBox="true"/>
          <p:nvPr/>
        </p:nvSpPr>
        <p:spPr>
          <a:xfrm rot="0">
            <a:off x="11123742" y="6007436"/>
            <a:ext cx="6479977"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 </a:t>
            </a:r>
            <a:r>
              <a:rPr lang="en-US" sz="3399">
                <a:solidFill>
                  <a:srgbClr val="000000"/>
                </a:solidFill>
                <a:latin typeface="Canva Sans"/>
                <a:ea typeface="Canva Sans"/>
                <a:cs typeface="Canva Sans"/>
                <a:sym typeface="Canva Sans"/>
              </a:rPr>
              <a:t>info@</a:t>
            </a:r>
            <a:r>
              <a:rPr lang="en-US" sz="3399">
                <a:solidFill>
                  <a:srgbClr val="000000"/>
                </a:solidFill>
                <a:latin typeface="Canva Sans"/>
                <a:ea typeface="Canva Sans"/>
                <a:cs typeface="Canva Sans"/>
                <a:sym typeface="Canva Sans"/>
              </a:rPr>
              <a:t>rinoplasticainospedale.it</a:t>
            </a:r>
          </a:p>
        </p:txBody>
      </p:sp>
      <p:sp>
        <p:nvSpPr>
          <p:cNvPr name="TextBox 23" id="23"/>
          <p:cNvSpPr txBox="true"/>
          <p:nvPr/>
        </p:nvSpPr>
        <p:spPr>
          <a:xfrm rot="0">
            <a:off x="11164328" y="7226001"/>
            <a:ext cx="6439391" cy="1180465"/>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via M</a:t>
            </a:r>
            <a:r>
              <a:rPr lang="en-US" sz="3399">
                <a:solidFill>
                  <a:srgbClr val="000000"/>
                </a:solidFill>
                <a:latin typeface="Canva Sans"/>
                <a:ea typeface="Canva Sans"/>
                <a:cs typeface="Canva Sans"/>
                <a:sym typeface="Canva Sans"/>
              </a:rPr>
              <a:t>o</a:t>
            </a:r>
            <a:r>
              <a:rPr lang="en-US" sz="3399">
                <a:solidFill>
                  <a:srgbClr val="000000"/>
                </a:solidFill>
                <a:latin typeface="Canva Sans"/>
                <a:ea typeface="Canva Sans"/>
                <a:cs typeface="Canva Sans"/>
                <a:sym typeface="Canva Sans"/>
              </a:rPr>
              <a:t>nti di Creta 104, Rome, Italy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58600" y="-256127"/>
            <a:ext cx="8916790" cy="10799254"/>
            <a:chOff x="0" y="0"/>
            <a:chExt cx="777062" cy="941111"/>
          </a:xfrm>
        </p:grpSpPr>
        <p:sp>
          <p:nvSpPr>
            <p:cNvPr name="Freeform 3" id="3"/>
            <p:cNvSpPr/>
            <p:nvPr/>
          </p:nvSpPr>
          <p:spPr>
            <a:xfrm flipH="false" flipV="false" rot="0">
              <a:off x="0" y="0"/>
              <a:ext cx="777062" cy="941111"/>
            </a:xfrm>
            <a:custGeom>
              <a:avLst/>
              <a:gdLst/>
              <a:ahLst/>
              <a:cxnLst/>
              <a:rect r="r" b="b" t="t" l="l"/>
              <a:pathLst>
                <a:path h="941111" w="777062">
                  <a:moveTo>
                    <a:pt x="0" y="0"/>
                  </a:moveTo>
                  <a:lnTo>
                    <a:pt x="573862" y="0"/>
                  </a:lnTo>
                  <a:lnTo>
                    <a:pt x="777062" y="470556"/>
                  </a:lnTo>
                  <a:lnTo>
                    <a:pt x="573862" y="941111"/>
                  </a:lnTo>
                  <a:lnTo>
                    <a:pt x="0" y="941111"/>
                  </a:lnTo>
                  <a:lnTo>
                    <a:pt x="203200" y="470556"/>
                  </a:lnTo>
                  <a:lnTo>
                    <a:pt x="0" y="0"/>
                  </a:lnTo>
                  <a:close/>
                </a:path>
              </a:pathLst>
            </a:custGeom>
            <a:blipFill>
              <a:blip r:embed="rId2"/>
              <a:stretch>
                <a:fillRect l="-10555" t="0" r="-10555" b="0"/>
              </a:stretch>
            </a:blipFill>
          </p:spPr>
        </p:sp>
      </p:grpSp>
      <p:grpSp>
        <p:nvGrpSpPr>
          <p:cNvPr name="Group 4" id="4"/>
          <p:cNvGrpSpPr/>
          <p:nvPr/>
        </p:nvGrpSpPr>
        <p:grpSpPr>
          <a:xfrm rot="0">
            <a:off x="-944880" y="-256127"/>
            <a:ext cx="6751320" cy="10799254"/>
            <a:chOff x="0" y="0"/>
            <a:chExt cx="588350" cy="941111"/>
          </a:xfrm>
        </p:grpSpPr>
        <p:sp>
          <p:nvSpPr>
            <p:cNvPr name="Freeform 5" id="5"/>
            <p:cNvSpPr/>
            <p:nvPr/>
          </p:nvSpPr>
          <p:spPr>
            <a:xfrm flipH="false" flipV="false" rot="0">
              <a:off x="0" y="0"/>
              <a:ext cx="588350" cy="941111"/>
            </a:xfrm>
            <a:custGeom>
              <a:avLst/>
              <a:gdLst/>
              <a:ahLst/>
              <a:cxnLst/>
              <a:rect r="r" b="b" t="t" l="l"/>
              <a:pathLst>
                <a:path h="941111" w="588350">
                  <a:moveTo>
                    <a:pt x="0" y="0"/>
                  </a:moveTo>
                  <a:lnTo>
                    <a:pt x="385150" y="0"/>
                  </a:lnTo>
                  <a:lnTo>
                    <a:pt x="588350" y="470556"/>
                  </a:lnTo>
                  <a:lnTo>
                    <a:pt x="385150" y="941111"/>
                  </a:lnTo>
                  <a:lnTo>
                    <a:pt x="0" y="941111"/>
                  </a:lnTo>
                  <a:lnTo>
                    <a:pt x="203200" y="470556"/>
                  </a:lnTo>
                  <a:lnTo>
                    <a:pt x="0" y="0"/>
                  </a:lnTo>
                  <a:close/>
                </a:path>
              </a:pathLst>
            </a:custGeom>
            <a:solidFill>
              <a:srgbClr val="F4F5F5"/>
            </a:solidFill>
          </p:spPr>
        </p:sp>
        <p:sp>
          <p:nvSpPr>
            <p:cNvPr name="TextBox 6" id="6"/>
            <p:cNvSpPr txBox="true"/>
            <p:nvPr/>
          </p:nvSpPr>
          <p:spPr>
            <a:xfrm>
              <a:off x="177800" y="-38100"/>
              <a:ext cx="334350" cy="97921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705138" y="3411922"/>
            <a:ext cx="2513340" cy="3463157"/>
            <a:chOff x="0" y="0"/>
            <a:chExt cx="682999" cy="941111"/>
          </a:xfrm>
        </p:grpSpPr>
        <p:sp>
          <p:nvSpPr>
            <p:cNvPr name="Freeform 8" id="8"/>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737AA8">
                <a:alpha val="69804"/>
              </a:srgbClr>
            </a:solidFill>
          </p:spPr>
        </p:sp>
        <p:sp>
          <p:nvSpPr>
            <p:cNvPr name="TextBox 9" id="9"/>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0668630" y="3411922"/>
            <a:ext cx="2513340" cy="3463157"/>
            <a:chOff x="0" y="0"/>
            <a:chExt cx="682999" cy="941111"/>
          </a:xfrm>
        </p:grpSpPr>
        <p:sp>
          <p:nvSpPr>
            <p:cNvPr name="Freeform 11" id="11"/>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12" id="12"/>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2700000">
            <a:off x="11037589" y="4886269"/>
            <a:ext cx="514462" cy="514462"/>
            <a:chOff x="0" y="0"/>
            <a:chExt cx="135496" cy="135496"/>
          </a:xfrm>
        </p:grpSpPr>
        <p:sp>
          <p:nvSpPr>
            <p:cNvPr name="Freeform 14" id="14"/>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5" id="15"/>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2700000">
            <a:off x="-257231" y="4886269"/>
            <a:ext cx="514462" cy="514462"/>
            <a:chOff x="0" y="0"/>
            <a:chExt cx="135496" cy="135496"/>
          </a:xfrm>
        </p:grpSpPr>
        <p:sp>
          <p:nvSpPr>
            <p:cNvPr name="Freeform 17" id="17"/>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F8BB84"/>
            </a:solidFill>
          </p:spPr>
        </p:sp>
        <p:sp>
          <p:nvSpPr>
            <p:cNvPr name="TextBox 18" id="18"/>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701049" y="933008"/>
            <a:ext cx="53450" cy="5345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B84"/>
            </a:solidFill>
          </p:spPr>
        </p:sp>
        <p:sp>
          <p:nvSpPr>
            <p:cNvPr name="TextBox 21" id="21"/>
            <p:cNvSpPr txBox="true"/>
            <p:nvPr/>
          </p:nvSpPr>
          <p:spPr>
            <a:xfrm>
              <a:off x="76200" y="38100"/>
              <a:ext cx="660400" cy="698500"/>
            </a:xfrm>
            <a:prstGeom prst="rect">
              <a:avLst/>
            </a:prstGeom>
          </p:spPr>
          <p:txBody>
            <a:bodyPr anchor="ctr" rtlCol="false" tIns="74078" lIns="74078" bIns="74078" rIns="74078"/>
            <a:lstStyle/>
            <a:p>
              <a:pPr algn="ctr">
                <a:lnSpc>
                  <a:spcPts val="2659"/>
                </a:lnSpc>
              </a:pPr>
            </a:p>
          </p:txBody>
        </p:sp>
      </p:grpSp>
      <p:sp>
        <p:nvSpPr>
          <p:cNvPr name="TextBox 22" id="22"/>
          <p:cNvSpPr txBox="true"/>
          <p:nvPr/>
        </p:nvSpPr>
        <p:spPr>
          <a:xfrm rot="0">
            <a:off x="2137004" y="3776981"/>
            <a:ext cx="9157816" cy="2492883"/>
          </a:xfrm>
          <a:prstGeom prst="rect">
            <a:avLst/>
          </a:prstGeom>
        </p:spPr>
        <p:txBody>
          <a:bodyPr anchor="t" rtlCol="false" tIns="0" lIns="0" bIns="0" rIns="0">
            <a:spAutoFit/>
          </a:bodyPr>
          <a:lstStyle/>
          <a:p>
            <a:pPr algn="l">
              <a:lnSpc>
                <a:spcPts val="9216"/>
              </a:lnSpc>
            </a:pPr>
            <a:r>
              <a:rPr lang="en-US" sz="9600" spc="-230" b="true">
                <a:solidFill>
                  <a:srgbClr val="737AA8"/>
                </a:solidFill>
                <a:latin typeface="Poppins Bold"/>
                <a:ea typeface="Poppins Bold"/>
                <a:cs typeface="Poppins Bold"/>
                <a:sym typeface="Poppins Bold"/>
              </a:rPr>
              <a:t>Thank</a:t>
            </a:r>
          </a:p>
          <a:p>
            <a:pPr algn="l">
              <a:lnSpc>
                <a:spcPts val="9216"/>
              </a:lnSpc>
            </a:pPr>
            <a:r>
              <a:rPr lang="en-US" sz="9600" spc="-230" b="true">
                <a:solidFill>
                  <a:srgbClr val="737AA8"/>
                </a:solidFill>
                <a:latin typeface="Poppins Bold"/>
                <a:ea typeface="Poppins Bold"/>
                <a:cs typeface="Poppins Bold"/>
                <a:sym typeface="Poppins Bold"/>
              </a:rPr>
              <a:t>You</a:t>
            </a:r>
          </a:p>
        </p:txBody>
      </p:sp>
      <p:sp>
        <p:nvSpPr>
          <p:cNvPr name="Freeform 23" id="23"/>
          <p:cNvSpPr/>
          <p:nvPr/>
        </p:nvSpPr>
        <p:spPr>
          <a:xfrm flipH="false" flipV="false" rot="0">
            <a:off x="1217401" y="569373"/>
            <a:ext cx="6589658" cy="2662222"/>
          </a:xfrm>
          <a:custGeom>
            <a:avLst/>
            <a:gdLst/>
            <a:ahLst/>
            <a:cxnLst/>
            <a:rect r="r" b="b" t="t" l="l"/>
            <a:pathLst>
              <a:path h="2662222" w="6589658">
                <a:moveTo>
                  <a:pt x="0" y="0"/>
                </a:moveTo>
                <a:lnTo>
                  <a:pt x="6589657" y="0"/>
                </a:lnTo>
                <a:lnTo>
                  <a:pt x="6589657" y="2662222"/>
                </a:lnTo>
                <a:lnTo>
                  <a:pt x="0" y="2662222"/>
                </a:lnTo>
                <a:lnTo>
                  <a:pt x="0" y="0"/>
                </a:lnTo>
                <a:close/>
              </a:path>
            </a:pathLst>
          </a:custGeom>
          <a:blipFill>
            <a:blip r:embed="rId3"/>
            <a:stretch>
              <a:fillRect l="0" t="0" r="0" b="0"/>
            </a:stretch>
          </a:blipFill>
        </p:spPr>
      </p:sp>
      <p:sp>
        <p:nvSpPr>
          <p:cNvPr name="TextBox 24" id="24"/>
          <p:cNvSpPr txBox="true"/>
          <p:nvPr/>
        </p:nvSpPr>
        <p:spPr>
          <a:xfrm rot="0">
            <a:off x="1978807" y="8278990"/>
            <a:ext cx="4357772" cy="372745"/>
          </a:xfrm>
          <a:prstGeom prst="rect">
            <a:avLst/>
          </a:prstGeom>
        </p:spPr>
        <p:txBody>
          <a:bodyPr anchor="t" rtlCol="false" tIns="0" lIns="0" bIns="0" rIns="0">
            <a:spAutoFit/>
          </a:bodyPr>
          <a:lstStyle/>
          <a:p>
            <a:pPr algn="l">
              <a:lnSpc>
                <a:spcPts val="3079"/>
              </a:lnSpc>
              <a:spcBef>
                <a:spcPct val="0"/>
              </a:spcBef>
            </a:pPr>
            <a:r>
              <a:rPr lang="en-US" b="true" sz="2199" spc="-87">
                <a:solidFill>
                  <a:srgbClr val="171C20"/>
                </a:solidFill>
                <a:latin typeface="Montserrat Medium"/>
                <a:ea typeface="Montserrat Medium"/>
                <a:cs typeface="Montserrat Medium"/>
                <a:sym typeface="Montserrat Medium"/>
              </a:rPr>
              <a:t>www.rinoplasticainospedale.it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DAG95yewBLc</dc:identifier>
  <dcterms:modified xsi:type="dcterms:W3CDTF">2011-08-01T06:04:30Z</dcterms:modified>
  <cp:revision>1</cp:revision>
  <dc:title>Rinoplastica Bergamo: Chirurgia Ospedaliera, Costi Trasparenti e Scelte Estetiche più Sicure</dc:title>
</cp:coreProperties>
</file>