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Arimo Bold" charset="1" panose="020B0704020202020204"/>
      <p:regular r:id="rId17"/>
    </p:embeddedFont>
    <p:embeddedFont>
      <p:font typeface="Arimo" charset="1" panose="020B0604020202020204"/>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notesSlides/notesSlide3.xml" Type="http://schemas.openxmlformats.org/officeDocument/2006/relationships/notesSlide"/><Relationship Id="rId21" Target="notesSlides/notesSlide4.xml" Type="http://schemas.openxmlformats.org/officeDocument/2006/relationships/notesSlide"/><Relationship Id="rId22" Target="notesSlides/notesSlide5.xml" Type="http://schemas.openxmlformats.org/officeDocument/2006/relationships/notesSlide"/><Relationship Id="rId23" Target="notesSlides/notesSlide6.xml" Type="http://schemas.openxmlformats.org/officeDocument/2006/relationships/notesSlide"/><Relationship Id="rId24" Target="notesSlides/notesSlide7.xml" Type="http://schemas.openxmlformats.org/officeDocument/2006/relationships/notesSlide"/><Relationship Id="rId25" Target="notesSlides/notesSlide8.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jpeg" Type="http://schemas.openxmlformats.org/officeDocument/2006/relationships/image"/><Relationship Id="rId4" Target="../media/image4.jpeg" Type="http://schemas.openxmlformats.org/officeDocument/2006/relationships/image"/><Relationship Id="rId5"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jpe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2.png" Type="http://schemas.openxmlformats.org/officeDocument/2006/relationships/image"/><Relationship Id="rId2" Target="../notesSlides/notesSlide7.xml" Type="http://schemas.openxmlformats.org/officeDocument/2006/relationships/notesSlide"/><Relationship Id="rId3" Target="../media/image1.jpe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jpe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Freeform 6" id="6"/>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4"/>
            <a:stretch>
              <a:fillRect l="0" t="0" r="-12784" b="0"/>
            </a:stretch>
          </a:blipFill>
        </p:spPr>
      </p:sp>
      <p:grpSp>
        <p:nvGrpSpPr>
          <p:cNvPr name="Group 7" id="7"/>
          <p:cNvGrpSpPr/>
          <p:nvPr/>
        </p:nvGrpSpPr>
        <p:grpSpPr>
          <a:xfrm rot="0">
            <a:off x="11362369" y="3866002"/>
            <a:ext cx="4290267" cy="3541208"/>
            <a:chOff x="0" y="0"/>
            <a:chExt cx="19724370" cy="16280597"/>
          </a:xfrm>
        </p:grpSpPr>
        <p:sp>
          <p:nvSpPr>
            <p:cNvPr name="Freeform 8" id="8"/>
            <p:cNvSpPr/>
            <p:nvPr/>
          </p:nvSpPr>
          <p:spPr>
            <a:xfrm flipH="false" flipV="false" rot="0">
              <a:off x="22191" y="16510"/>
              <a:ext cx="19657597" cy="16244531"/>
            </a:xfrm>
            <a:custGeom>
              <a:avLst/>
              <a:gdLst/>
              <a:ahLst/>
              <a:cxnLst/>
              <a:rect r="r" b="b" t="t" l="l"/>
              <a:pathLst>
                <a:path h="16244531" w="19657597">
                  <a:moveTo>
                    <a:pt x="19651379" y="474980"/>
                  </a:moveTo>
                  <a:cubicBezTo>
                    <a:pt x="19646298" y="642620"/>
                    <a:pt x="19675509" y="15692587"/>
                    <a:pt x="19638679" y="15907217"/>
                  </a:cubicBezTo>
                  <a:cubicBezTo>
                    <a:pt x="19601848" y="16121848"/>
                    <a:pt x="19359279" y="16239957"/>
                    <a:pt x="19149729" y="16239957"/>
                  </a:cubicBezTo>
                  <a:cubicBezTo>
                    <a:pt x="19004948" y="16222178"/>
                    <a:pt x="950629" y="16262817"/>
                    <a:pt x="374050" y="16233607"/>
                  </a:cubicBezTo>
                  <a:cubicBezTo>
                    <a:pt x="220380" y="16225987"/>
                    <a:pt x="28610" y="16021517"/>
                    <a:pt x="17180" y="15843717"/>
                  </a:cubicBezTo>
                  <a:cubicBezTo>
                    <a:pt x="5750" y="15665917"/>
                    <a:pt x="4479" y="521970"/>
                    <a:pt x="669" y="480060"/>
                  </a:cubicBezTo>
                  <a:cubicBezTo>
                    <a:pt x="-12031" y="321310"/>
                    <a:pt x="156879" y="3810"/>
                    <a:pt x="441359" y="7620"/>
                  </a:cubicBezTo>
                  <a:cubicBezTo>
                    <a:pt x="441359" y="7620"/>
                    <a:pt x="19191638" y="0"/>
                    <a:pt x="19191638" y="0"/>
                  </a:cubicBezTo>
                  <a:cubicBezTo>
                    <a:pt x="19577718" y="35560"/>
                    <a:pt x="19652648" y="331470"/>
                    <a:pt x="19652648" y="474980"/>
                  </a:cubicBezTo>
                  <a:close/>
                </a:path>
              </a:pathLst>
            </a:custGeom>
            <a:blipFill>
              <a:blip r:embed="rId5"/>
              <a:stretch>
                <a:fillRect l="-112" t="-69405" r="-69" b="-32647"/>
              </a:stretch>
            </a:blipFill>
          </p:spPr>
        </p:sp>
        <p:sp>
          <p:nvSpPr>
            <p:cNvPr name="Freeform 9" id="9"/>
            <p:cNvSpPr/>
            <p:nvPr/>
          </p:nvSpPr>
          <p:spPr>
            <a:xfrm flipH="false" flipV="false" rot="0">
              <a:off x="-29" y="0"/>
              <a:ext cx="19725729" cy="16281210"/>
            </a:xfrm>
            <a:custGeom>
              <a:avLst/>
              <a:gdLst/>
              <a:ahLst/>
              <a:cxnLst/>
              <a:rect r="r" b="b" t="t" l="l"/>
              <a:pathLst>
                <a:path h="16281210" w="19725729">
                  <a:moveTo>
                    <a:pt x="19697729" y="490220"/>
                  </a:moveTo>
                  <a:cubicBezTo>
                    <a:pt x="19697729" y="346710"/>
                    <a:pt x="19631690" y="203200"/>
                    <a:pt x="19519929" y="113030"/>
                  </a:cubicBezTo>
                  <a:cubicBezTo>
                    <a:pt x="19432299" y="39370"/>
                    <a:pt x="19321808" y="0"/>
                    <a:pt x="19207508" y="0"/>
                  </a:cubicBezTo>
                  <a:cubicBezTo>
                    <a:pt x="19207508" y="0"/>
                    <a:pt x="497868" y="0"/>
                    <a:pt x="497868" y="0"/>
                  </a:cubicBezTo>
                  <a:cubicBezTo>
                    <a:pt x="377218" y="0"/>
                    <a:pt x="261648" y="44450"/>
                    <a:pt x="172748" y="123190"/>
                  </a:cubicBezTo>
                  <a:cubicBezTo>
                    <a:pt x="68609" y="214630"/>
                    <a:pt x="7649" y="350520"/>
                    <a:pt x="7649" y="490220"/>
                  </a:cubicBezTo>
                  <a:cubicBezTo>
                    <a:pt x="30509" y="640080"/>
                    <a:pt x="-36801" y="15801808"/>
                    <a:pt x="31779" y="15935158"/>
                  </a:cubicBezTo>
                  <a:cubicBezTo>
                    <a:pt x="82579" y="16097717"/>
                    <a:pt x="222279" y="16224717"/>
                    <a:pt x="387379" y="16261547"/>
                  </a:cubicBezTo>
                  <a:cubicBezTo>
                    <a:pt x="463579" y="16307267"/>
                    <a:pt x="19112258" y="16256467"/>
                    <a:pt x="19208779" y="16274247"/>
                  </a:cubicBezTo>
                  <a:cubicBezTo>
                    <a:pt x="19418329" y="16274247"/>
                    <a:pt x="19605018" y="16140897"/>
                    <a:pt x="19672329" y="15941508"/>
                  </a:cubicBezTo>
                  <a:cubicBezTo>
                    <a:pt x="19810759" y="15759897"/>
                    <a:pt x="19627879" y="675640"/>
                    <a:pt x="19698999" y="488950"/>
                  </a:cubicBezTo>
                  <a:close/>
                  <a:moveTo>
                    <a:pt x="19635499" y="15930077"/>
                  </a:moveTo>
                  <a:cubicBezTo>
                    <a:pt x="19573268" y="16112958"/>
                    <a:pt x="19401818" y="16236147"/>
                    <a:pt x="19207509" y="16236147"/>
                  </a:cubicBezTo>
                  <a:cubicBezTo>
                    <a:pt x="19069079" y="16213288"/>
                    <a:pt x="513109" y="16266627"/>
                    <a:pt x="396269" y="16224717"/>
                  </a:cubicBezTo>
                  <a:cubicBezTo>
                    <a:pt x="195609" y="16181538"/>
                    <a:pt x="41939" y="15989767"/>
                    <a:pt x="45749" y="15785297"/>
                  </a:cubicBezTo>
                  <a:cubicBezTo>
                    <a:pt x="45749" y="15785297"/>
                    <a:pt x="45749" y="490220"/>
                    <a:pt x="45749" y="490220"/>
                  </a:cubicBezTo>
                  <a:cubicBezTo>
                    <a:pt x="45749" y="361950"/>
                    <a:pt x="101629" y="236220"/>
                    <a:pt x="198149" y="152400"/>
                  </a:cubicBezTo>
                  <a:cubicBezTo>
                    <a:pt x="280699" y="78740"/>
                    <a:pt x="387379" y="38100"/>
                    <a:pt x="497869" y="38100"/>
                  </a:cubicBezTo>
                  <a:cubicBezTo>
                    <a:pt x="497869" y="38100"/>
                    <a:pt x="19207509" y="38100"/>
                    <a:pt x="19207509" y="38100"/>
                  </a:cubicBezTo>
                  <a:cubicBezTo>
                    <a:pt x="19417059" y="35560"/>
                    <a:pt x="19613909" y="194310"/>
                    <a:pt x="19650738" y="402590"/>
                  </a:cubicBezTo>
                  <a:cubicBezTo>
                    <a:pt x="19644388" y="651510"/>
                    <a:pt x="19704079" y="15693856"/>
                    <a:pt x="19635499" y="15930077"/>
                  </a:cubicBezTo>
                  <a:close/>
                  <a:moveTo>
                    <a:pt x="16628138" y="292100"/>
                  </a:moveTo>
                  <a:lnTo>
                    <a:pt x="6668799" y="292100"/>
                  </a:lnTo>
                  <a:lnTo>
                    <a:pt x="6079519" y="834390"/>
                  </a:lnTo>
                  <a:lnTo>
                    <a:pt x="3540789" y="834390"/>
                  </a:lnTo>
                  <a:lnTo>
                    <a:pt x="2951509" y="292100"/>
                  </a:lnTo>
                  <a:lnTo>
                    <a:pt x="497869" y="292100"/>
                  </a:lnTo>
                  <a:cubicBezTo>
                    <a:pt x="435639" y="292100"/>
                    <a:pt x="392459" y="318770"/>
                    <a:pt x="368329" y="341630"/>
                  </a:cubicBezTo>
                  <a:lnTo>
                    <a:pt x="381029" y="355600"/>
                  </a:lnTo>
                  <a:lnTo>
                    <a:pt x="367059" y="342900"/>
                  </a:lnTo>
                  <a:cubicBezTo>
                    <a:pt x="365789" y="344170"/>
                    <a:pt x="351819" y="356870"/>
                    <a:pt x="349279" y="359410"/>
                  </a:cubicBezTo>
                  <a:lnTo>
                    <a:pt x="842039" y="937260"/>
                  </a:lnTo>
                  <a:lnTo>
                    <a:pt x="842039" y="15437317"/>
                  </a:lnTo>
                  <a:lnTo>
                    <a:pt x="5481349" y="15437317"/>
                  </a:lnTo>
                  <a:lnTo>
                    <a:pt x="5880129" y="15982147"/>
                  </a:lnTo>
                  <a:lnTo>
                    <a:pt x="17138679" y="15982147"/>
                  </a:lnTo>
                  <a:cubicBezTo>
                    <a:pt x="17142490" y="15977067"/>
                    <a:pt x="18858259" y="13840926"/>
                    <a:pt x="18862068" y="13835847"/>
                  </a:cubicBezTo>
                  <a:lnTo>
                    <a:pt x="18862068" y="834390"/>
                  </a:lnTo>
                  <a:lnTo>
                    <a:pt x="17216149" y="834390"/>
                  </a:lnTo>
                  <a:lnTo>
                    <a:pt x="16626868" y="292100"/>
                  </a:lnTo>
                  <a:close/>
                  <a:moveTo>
                    <a:pt x="18825238" y="13821877"/>
                  </a:moveTo>
                  <a:lnTo>
                    <a:pt x="17120899" y="15944047"/>
                  </a:lnTo>
                  <a:lnTo>
                    <a:pt x="5900449" y="15944047"/>
                  </a:lnTo>
                  <a:lnTo>
                    <a:pt x="5501669" y="15399217"/>
                  </a:lnTo>
                  <a:lnTo>
                    <a:pt x="880139" y="15399217"/>
                  </a:lnTo>
                  <a:lnTo>
                    <a:pt x="880139" y="922020"/>
                  </a:lnTo>
                  <a:lnTo>
                    <a:pt x="402619" y="361950"/>
                  </a:lnTo>
                  <a:cubicBezTo>
                    <a:pt x="422939" y="345440"/>
                    <a:pt x="454689" y="330200"/>
                    <a:pt x="497869" y="330200"/>
                  </a:cubicBezTo>
                  <a:lnTo>
                    <a:pt x="2937539" y="330200"/>
                  </a:lnTo>
                  <a:lnTo>
                    <a:pt x="3526819" y="872490"/>
                  </a:lnTo>
                  <a:lnTo>
                    <a:pt x="6094759" y="872490"/>
                  </a:lnTo>
                  <a:lnTo>
                    <a:pt x="6684039" y="330200"/>
                  </a:lnTo>
                  <a:lnTo>
                    <a:pt x="16614168" y="330200"/>
                  </a:lnTo>
                  <a:lnTo>
                    <a:pt x="17203447" y="872490"/>
                  </a:lnTo>
                  <a:lnTo>
                    <a:pt x="18826508" y="872490"/>
                  </a:lnTo>
                  <a:lnTo>
                    <a:pt x="18826508" y="13821877"/>
                  </a:lnTo>
                  <a:close/>
                </a:path>
              </a:pathLst>
            </a:custGeom>
            <a:solidFill>
              <a:srgbClr val="7BAFFF"/>
            </a:solidFill>
          </p:spPr>
        </p:sp>
      </p:grpSp>
      <p:sp>
        <p:nvSpPr>
          <p:cNvPr name="TextBox 10" id="10"/>
          <p:cNvSpPr txBox="true"/>
          <p:nvPr/>
        </p:nvSpPr>
        <p:spPr>
          <a:xfrm rot="0">
            <a:off x="992991" y="866756"/>
            <a:ext cx="16315868" cy="1552073"/>
          </a:xfrm>
          <a:prstGeom prst="rect">
            <a:avLst/>
          </a:prstGeom>
        </p:spPr>
        <p:txBody>
          <a:bodyPr anchor="t" rtlCol="false" tIns="0" lIns="0" bIns="0" rIns="0">
            <a:spAutoFit/>
          </a:bodyPr>
          <a:lstStyle/>
          <a:p>
            <a:pPr algn="l">
              <a:lnSpc>
                <a:spcPts val="6128"/>
              </a:lnSpc>
            </a:pPr>
            <a:r>
              <a:rPr lang="en-US" b="true" sz="4728" spc="-94">
                <a:solidFill>
                  <a:srgbClr val="F2F5FA"/>
                </a:solidFill>
                <a:latin typeface="Arimo Bold"/>
                <a:ea typeface="Arimo Bold"/>
                <a:cs typeface="Arimo Bold"/>
                <a:sym typeface="Arimo Bold"/>
              </a:rPr>
              <a:t>Jewelry Shop in Mungeli: Discover Jewellery for Every Occasion</a:t>
            </a:r>
          </a:p>
        </p:txBody>
      </p:sp>
      <p:sp>
        <p:nvSpPr>
          <p:cNvPr name="TextBox 11" id="11"/>
          <p:cNvSpPr txBox="true"/>
          <p:nvPr/>
        </p:nvSpPr>
        <p:spPr>
          <a:xfrm rot="0">
            <a:off x="992991" y="2882246"/>
            <a:ext cx="16315868" cy="1938938"/>
          </a:xfrm>
          <a:prstGeom prst="rect">
            <a:avLst/>
          </a:prstGeom>
        </p:spPr>
        <p:txBody>
          <a:bodyPr anchor="t" rtlCol="false" tIns="0" lIns="0" bIns="0" rIns="0">
            <a:spAutoFit/>
          </a:bodyPr>
          <a:lstStyle/>
          <a:p>
            <a:pPr algn="l">
              <a:lnSpc>
                <a:spcPts val="2251"/>
              </a:lnSpc>
            </a:pPr>
            <a:r>
              <a:rPr lang="en-US" sz="1876">
                <a:solidFill>
                  <a:srgbClr val="EBEDF0"/>
                </a:solidFill>
                <a:latin typeface="Arimo"/>
                <a:ea typeface="Arimo"/>
                <a:cs typeface="Arimo"/>
                <a:sym typeface="Arimo"/>
              </a:rPr>
              <a:t>Finding the right jewellery is about more than simply choosing something beautiful. Jewellery often becomes part of important memories—weddings, festivals, anniversaries, birthdays, family celebrations, and personal milestones.</a:t>
            </a:r>
          </a:p>
          <a:p>
            <a:pPr algn="l">
              <a:lnSpc>
                <a:spcPts val="2251"/>
              </a:lnSpc>
            </a:pPr>
            <a:r>
              <a:rPr lang="en-US" sz="1876">
                <a:solidFill>
                  <a:srgbClr val="EBEDF0"/>
                </a:solidFill>
                <a:latin typeface="Arimo"/>
                <a:ea typeface="Arimo"/>
                <a:cs typeface="Arimo"/>
                <a:sym typeface="Arimo"/>
              </a:rPr>
              <a:t>Arihant Jewellery aims to make jewellery shopping a comfortable and meaningful experience for customers looking for a reliable Jewelry shop in Mungeli.</a:t>
            </a:r>
          </a:p>
          <a:p>
            <a:pPr algn="l">
              <a:lnSpc>
                <a:spcPts val="2251"/>
              </a:lnSpc>
            </a:pPr>
            <a:r>
              <a:rPr lang="en-US" sz="1876">
                <a:solidFill>
                  <a:srgbClr val="EBEDF0"/>
                </a:solidFill>
                <a:latin typeface="Arimo"/>
                <a:ea typeface="Arimo"/>
                <a:cs typeface="Arimo"/>
                <a:sym typeface="Arimo"/>
              </a:rPr>
              <a:t>A good jewellery store should offer a combination of:</a:t>
            </a:r>
          </a:p>
        </p:txBody>
      </p:sp>
      <p:sp>
        <p:nvSpPr>
          <p:cNvPr name="TextBox 12" id="12"/>
          <p:cNvSpPr txBox="true"/>
          <p:nvPr/>
        </p:nvSpPr>
        <p:spPr>
          <a:xfrm rot="0">
            <a:off x="992991" y="5087445"/>
            <a:ext cx="16315868" cy="2028825"/>
          </a:xfrm>
          <a:prstGeom prst="rect">
            <a:avLst/>
          </a:prstGeom>
        </p:spPr>
        <p:txBody>
          <a:bodyPr anchor="t" rtlCol="false" tIns="0" lIns="0" bIns="0" rIns="0">
            <a:spAutoFit/>
          </a:bodyPr>
          <a:lstStyle/>
          <a:p>
            <a:pPr algn="l" marL="339859" indent="-169929" lvl="1">
              <a:lnSpc>
                <a:spcPts val="2251"/>
              </a:lnSpc>
              <a:buFont typeface="Arial"/>
              <a:buChar char="•"/>
            </a:pPr>
            <a:r>
              <a:rPr lang="en-US" sz="1876">
                <a:solidFill>
                  <a:srgbClr val="EBEDF0"/>
                </a:solidFill>
                <a:latin typeface="Arimo"/>
                <a:ea typeface="Arimo"/>
                <a:cs typeface="Arimo"/>
                <a:sym typeface="Arimo"/>
              </a:rPr>
              <a:t>Attractive and versatile jewellery designs</a:t>
            </a:r>
          </a:p>
          <a:p>
            <a:pPr algn="l" marL="339859" indent="-169929" lvl="1">
              <a:lnSpc>
                <a:spcPts val="2251"/>
              </a:lnSpc>
              <a:buFont typeface="Arial"/>
              <a:buChar char="•"/>
            </a:pPr>
            <a:r>
              <a:rPr lang="en-US" sz="1876">
                <a:solidFill>
                  <a:srgbClr val="EBEDF0"/>
                </a:solidFill>
                <a:latin typeface="Arimo"/>
                <a:ea typeface="Arimo"/>
                <a:cs typeface="Arimo"/>
                <a:sym typeface="Arimo"/>
              </a:rPr>
              <a:t>Quality-focused products</a:t>
            </a:r>
          </a:p>
          <a:p>
            <a:pPr algn="l" marL="339859" indent="-169929" lvl="1">
              <a:lnSpc>
                <a:spcPts val="2251"/>
              </a:lnSpc>
              <a:buFont typeface="Arial"/>
              <a:buChar char="•"/>
            </a:pPr>
            <a:r>
              <a:rPr lang="en-US" sz="1876">
                <a:solidFill>
                  <a:srgbClr val="EBEDF0"/>
                </a:solidFill>
                <a:latin typeface="Arimo"/>
                <a:ea typeface="Arimo"/>
                <a:cs typeface="Arimo"/>
                <a:sym typeface="Arimo"/>
              </a:rPr>
              <a:t>Traditional and contemporary styles</a:t>
            </a:r>
          </a:p>
          <a:p>
            <a:pPr algn="l" marL="339859" indent="-169929" lvl="1">
              <a:lnSpc>
                <a:spcPts val="2251"/>
              </a:lnSpc>
              <a:buFont typeface="Arial"/>
              <a:buChar char="•"/>
            </a:pPr>
            <a:r>
              <a:rPr lang="en-US" sz="1876">
                <a:solidFill>
                  <a:srgbClr val="EBEDF0"/>
                </a:solidFill>
                <a:latin typeface="Arimo"/>
                <a:ea typeface="Arimo"/>
                <a:cs typeface="Arimo"/>
                <a:sym typeface="Arimo"/>
              </a:rPr>
              <a:t>Helpful customer service</a:t>
            </a:r>
          </a:p>
          <a:p>
            <a:pPr algn="l" marL="339859" indent="-169929" lvl="1">
              <a:lnSpc>
                <a:spcPts val="2251"/>
              </a:lnSpc>
              <a:buFont typeface="Arial"/>
              <a:buChar char="•"/>
            </a:pPr>
            <a:r>
              <a:rPr lang="en-US" sz="1876">
                <a:solidFill>
                  <a:srgbClr val="EBEDF0"/>
                </a:solidFill>
                <a:latin typeface="Arimo"/>
                <a:ea typeface="Arimo"/>
                <a:cs typeface="Arimo"/>
                <a:sym typeface="Arimo"/>
              </a:rPr>
              <a:t>Transparent information about jewellery</a:t>
            </a:r>
          </a:p>
          <a:p>
            <a:pPr algn="l" marL="339859" indent="-169929" lvl="1">
              <a:lnSpc>
                <a:spcPts val="2251"/>
              </a:lnSpc>
              <a:buFont typeface="Arial"/>
              <a:buChar char="•"/>
            </a:pPr>
            <a:r>
              <a:rPr lang="en-US" sz="1876">
                <a:solidFill>
                  <a:srgbClr val="EBEDF0"/>
                </a:solidFill>
                <a:latin typeface="Arimo"/>
                <a:ea typeface="Arimo"/>
                <a:cs typeface="Arimo"/>
                <a:sym typeface="Arimo"/>
              </a:rPr>
              <a:t>Options for different occasions and preferences</a:t>
            </a:r>
          </a:p>
          <a:p>
            <a:pPr algn="l" marL="339859" indent="-169929" lvl="1">
              <a:lnSpc>
                <a:spcPts val="2251"/>
              </a:lnSpc>
              <a:buFont typeface="Arial"/>
              <a:buChar char="•"/>
            </a:pPr>
            <a:r>
              <a:rPr lang="en-US" sz="1876">
                <a:solidFill>
                  <a:srgbClr val="EBEDF0"/>
                </a:solidFill>
                <a:latin typeface="Arimo"/>
                <a:ea typeface="Arimo"/>
                <a:cs typeface="Arimo"/>
                <a:sym typeface="Arimo"/>
              </a:rPr>
              <a:t>A comfortable environment for making purchase decisions</a:t>
            </a:r>
          </a:p>
        </p:txBody>
      </p:sp>
      <p:sp>
        <p:nvSpPr>
          <p:cNvPr name="TextBox 13" id="13"/>
          <p:cNvSpPr txBox="true"/>
          <p:nvPr/>
        </p:nvSpPr>
        <p:spPr>
          <a:xfrm rot="0">
            <a:off x="992991" y="7712516"/>
            <a:ext cx="16315868" cy="1649092"/>
          </a:xfrm>
          <a:prstGeom prst="rect">
            <a:avLst/>
          </a:prstGeom>
        </p:spPr>
        <p:txBody>
          <a:bodyPr anchor="t" rtlCol="false" tIns="0" lIns="0" bIns="0" rIns="0">
            <a:spAutoFit/>
          </a:bodyPr>
          <a:lstStyle/>
          <a:p>
            <a:pPr algn="l">
              <a:lnSpc>
                <a:spcPts val="2251"/>
              </a:lnSpc>
            </a:pPr>
            <a:r>
              <a:rPr lang="en-US" sz="1876">
                <a:solidFill>
                  <a:srgbClr val="EBEDF0"/>
                </a:solidFill>
                <a:latin typeface="Arimo"/>
                <a:ea typeface="Arimo"/>
                <a:cs typeface="Arimo"/>
                <a:sym typeface="Arimo"/>
              </a:rPr>
              <a:t>Whether you are looking for everyday jewellery or something special for an important celebration, choosing the right Jewelry shop in Mungeli can make the entire buying experience easier.</a:t>
            </a:r>
          </a:p>
          <a:p>
            <a:pPr algn="l">
              <a:lnSpc>
                <a:spcPts val="2251"/>
              </a:lnSpc>
            </a:pPr>
            <a:r>
              <a:rPr lang="en-US" sz="1876">
                <a:solidFill>
                  <a:srgbClr val="EBEDF0"/>
                </a:solidFill>
                <a:latin typeface="Arimo"/>
                <a:ea typeface="Arimo"/>
                <a:cs typeface="Arimo"/>
                <a:sym typeface="Arimo"/>
              </a:rPr>
              <a:t>At Arihant Jewellery, the focus is on helping customers explore jewellery according to their style, occasion, budget, and personal requirements.</a:t>
            </a:r>
          </a:p>
          <a:p>
            <a:pPr algn="l">
              <a:lnSpc>
                <a:spcPts val="2251"/>
              </a:lnSpc>
            </a:pPr>
            <a:r>
              <a:rPr lang="en-US" sz="1876" b="true">
                <a:solidFill>
                  <a:srgbClr val="EBEDF0"/>
                </a:solidFill>
                <a:latin typeface="Arimo Bold"/>
                <a:ea typeface="Arimo Bold"/>
                <a:cs typeface="Arimo Bold"/>
                <a:sym typeface="Arimo Bold"/>
              </a:rPr>
              <a:t>Arihant Jewellery — jewellery chosen for moments that matter.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556814"/>
            <a:ext cx="16315868" cy="702678"/>
          </a:xfrm>
          <a:prstGeom prst="rect">
            <a:avLst/>
          </a:prstGeom>
        </p:spPr>
        <p:txBody>
          <a:bodyPr anchor="t" rtlCol="false" tIns="0" lIns="0" bIns="0" rIns="0">
            <a:spAutoFit/>
          </a:bodyPr>
          <a:lstStyle/>
          <a:p>
            <a:pPr algn="l">
              <a:lnSpc>
                <a:spcPts val="5058"/>
              </a:lnSpc>
            </a:pPr>
            <a:r>
              <a:rPr lang="en-US" b="true" sz="3903" spc="-78">
                <a:solidFill>
                  <a:srgbClr val="F2F5FA"/>
                </a:solidFill>
                <a:latin typeface="Arimo Bold"/>
                <a:ea typeface="Arimo Bold"/>
                <a:cs typeface="Arimo Bold"/>
                <a:sym typeface="Arimo Bold"/>
              </a:rPr>
              <a:t>Why Choosing the Right Jewelry Shop in Mungeli Matters</a:t>
            </a:r>
          </a:p>
        </p:txBody>
      </p:sp>
      <p:sp>
        <p:nvSpPr>
          <p:cNvPr name="TextBox 7" id="7"/>
          <p:cNvSpPr txBox="true"/>
          <p:nvPr/>
        </p:nvSpPr>
        <p:spPr>
          <a:xfrm rot="0">
            <a:off x="992991" y="2537565"/>
            <a:ext cx="16315868" cy="971417"/>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Jewellery is a purchase that deserves careful consideration. Unlike ordinary accessories, jewellery can carry emotional, cultural, and financial value.</a:t>
            </a:r>
          </a:p>
          <a:p>
            <a:pPr algn="l">
              <a:lnSpc>
                <a:spcPts val="1657"/>
              </a:lnSpc>
            </a:pPr>
            <a:r>
              <a:rPr lang="en-US" sz="1501">
                <a:solidFill>
                  <a:srgbClr val="EBEDF0"/>
                </a:solidFill>
                <a:latin typeface="Arimo"/>
                <a:ea typeface="Arimo"/>
                <a:cs typeface="Arimo"/>
                <a:sym typeface="Arimo"/>
              </a:rPr>
              <a:t>When searching for a Jewelry shop in Mungeli, customers should look beyond appearance and consider the overall shopping experience.</a:t>
            </a:r>
          </a:p>
          <a:p>
            <a:pPr algn="l">
              <a:lnSpc>
                <a:spcPts val="1657"/>
              </a:lnSpc>
            </a:pPr>
            <a:r>
              <a:rPr lang="en-US" sz="1501">
                <a:solidFill>
                  <a:srgbClr val="EBEDF0"/>
                </a:solidFill>
                <a:latin typeface="Arimo"/>
                <a:ea typeface="Arimo"/>
                <a:cs typeface="Arimo"/>
                <a:sym typeface="Arimo"/>
              </a:rPr>
              <a:t>A trustworthy jewellery store should make customers feel comfortable asking questions about:</a:t>
            </a:r>
          </a:p>
        </p:txBody>
      </p:sp>
      <p:grpSp>
        <p:nvGrpSpPr>
          <p:cNvPr name="Group 8" id="8"/>
          <p:cNvGrpSpPr/>
          <p:nvPr/>
        </p:nvGrpSpPr>
        <p:grpSpPr>
          <a:xfrm rot="0">
            <a:off x="983456" y="3655838"/>
            <a:ext cx="8107442" cy="777040"/>
            <a:chOff x="0" y="0"/>
            <a:chExt cx="10809922" cy="1036053"/>
          </a:xfrm>
        </p:grpSpPr>
        <p:sp>
          <p:nvSpPr>
            <p:cNvPr name="Freeform 9" id="9"/>
            <p:cNvSpPr/>
            <p:nvPr/>
          </p:nvSpPr>
          <p:spPr>
            <a:xfrm flipH="false" flipV="false" rot="0">
              <a:off x="0" y="0"/>
              <a:ext cx="10809986" cy="1036066"/>
            </a:xfrm>
            <a:custGeom>
              <a:avLst/>
              <a:gdLst/>
              <a:ahLst/>
              <a:cxnLst/>
              <a:rect r="r" b="b" t="t" l="l"/>
              <a:pathLst>
                <a:path h="1036066" w="10809986">
                  <a:moveTo>
                    <a:pt x="0" y="114046"/>
                  </a:moveTo>
                  <a:cubicBezTo>
                    <a:pt x="0" y="51054"/>
                    <a:pt x="51054" y="0"/>
                    <a:pt x="114046" y="0"/>
                  </a:cubicBezTo>
                  <a:lnTo>
                    <a:pt x="10695940" y="0"/>
                  </a:lnTo>
                  <a:cubicBezTo>
                    <a:pt x="10758932" y="0"/>
                    <a:pt x="10809986" y="51054"/>
                    <a:pt x="10809986" y="114046"/>
                  </a:cubicBezTo>
                  <a:lnTo>
                    <a:pt x="10809986" y="922020"/>
                  </a:lnTo>
                  <a:cubicBezTo>
                    <a:pt x="10809986" y="985012"/>
                    <a:pt x="10758932" y="1036066"/>
                    <a:pt x="10695940"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10" id="10"/>
          <p:cNvSpPr txBox="true"/>
          <p:nvPr/>
        </p:nvSpPr>
        <p:spPr>
          <a:xfrm rot="0">
            <a:off x="1210589" y="3844881"/>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Jewellery material and purity</a:t>
            </a:r>
          </a:p>
        </p:txBody>
      </p:sp>
      <p:grpSp>
        <p:nvGrpSpPr>
          <p:cNvPr name="Group 11" id="11"/>
          <p:cNvGrpSpPr/>
          <p:nvPr/>
        </p:nvGrpSpPr>
        <p:grpSpPr>
          <a:xfrm rot="0">
            <a:off x="9210789" y="3655838"/>
            <a:ext cx="8107594" cy="777040"/>
            <a:chOff x="0" y="0"/>
            <a:chExt cx="10810126" cy="1036053"/>
          </a:xfrm>
        </p:grpSpPr>
        <p:sp>
          <p:nvSpPr>
            <p:cNvPr name="Freeform 12" id="12"/>
            <p:cNvSpPr/>
            <p:nvPr/>
          </p:nvSpPr>
          <p:spPr>
            <a:xfrm flipH="false" flipV="false" rot="0">
              <a:off x="0" y="0"/>
              <a:ext cx="10810113" cy="1036066"/>
            </a:xfrm>
            <a:custGeom>
              <a:avLst/>
              <a:gdLst/>
              <a:ahLst/>
              <a:cxnLst/>
              <a:rect r="r" b="b" t="t" l="l"/>
              <a:pathLst>
                <a:path h="1036066" w="10810113">
                  <a:moveTo>
                    <a:pt x="0" y="114046"/>
                  </a:moveTo>
                  <a:cubicBezTo>
                    <a:pt x="0" y="51054"/>
                    <a:pt x="51054" y="0"/>
                    <a:pt x="114046" y="0"/>
                  </a:cubicBezTo>
                  <a:lnTo>
                    <a:pt x="10696067" y="0"/>
                  </a:lnTo>
                  <a:cubicBezTo>
                    <a:pt x="10759060" y="0"/>
                    <a:pt x="10810113" y="51054"/>
                    <a:pt x="10810113" y="114046"/>
                  </a:cubicBezTo>
                  <a:lnTo>
                    <a:pt x="10810113" y="922020"/>
                  </a:lnTo>
                  <a:cubicBezTo>
                    <a:pt x="10810113" y="985012"/>
                    <a:pt x="10759060" y="1036066"/>
                    <a:pt x="10696067"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13" id="13"/>
          <p:cNvSpPr txBox="true"/>
          <p:nvPr/>
        </p:nvSpPr>
        <p:spPr>
          <a:xfrm rot="0">
            <a:off x="9437932" y="3844881"/>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Weight and making charges</a:t>
            </a:r>
          </a:p>
        </p:txBody>
      </p:sp>
      <p:grpSp>
        <p:nvGrpSpPr>
          <p:cNvPr name="Group 14" id="14"/>
          <p:cNvGrpSpPr/>
          <p:nvPr/>
        </p:nvGrpSpPr>
        <p:grpSpPr>
          <a:xfrm rot="0">
            <a:off x="983456" y="4552788"/>
            <a:ext cx="8107442" cy="777040"/>
            <a:chOff x="0" y="0"/>
            <a:chExt cx="10809922" cy="1036053"/>
          </a:xfrm>
        </p:grpSpPr>
        <p:sp>
          <p:nvSpPr>
            <p:cNvPr name="Freeform 15" id="15"/>
            <p:cNvSpPr/>
            <p:nvPr/>
          </p:nvSpPr>
          <p:spPr>
            <a:xfrm flipH="false" flipV="false" rot="0">
              <a:off x="0" y="0"/>
              <a:ext cx="10809986" cy="1036066"/>
            </a:xfrm>
            <a:custGeom>
              <a:avLst/>
              <a:gdLst/>
              <a:ahLst/>
              <a:cxnLst/>
              <a:rect r="r" b="b" t="t" l="l"/>
              <a:pathLst>
                <a:path h="1036066" w="10809986">
                  <a:moveTo>
                    <a:pt x="0" y="114046"/>
                  </a:moveTo>
                  <a:cubicBezTo>
                    <a:pt x="0" y="51054"/>
                    <a:pt x="51054" y="0"/>
                    <a:pt x="114046" y="0"/>
                  </a:cubicBezTo>
                  <a:lnTo>
                    <a:pt x="10695940" y="0"/>
                  </a:lnTo>
                  <a:cubicBezTo>
                    <a:pt x="10758932" y="0"/>
                    <a:pt x="10809986" y="51054"/>
                    <a:pt x="10809986" y="114046"/>
                  </a:cubicBezTo>
                  <a:lnTo>
                    <a:pt x="10809986" y="922020"/>
                  </a:lnTo>
                  <a:cubicBezTo>
                    <a:pt x="10809986" y="985012"/>
                    <a:pt x="10758932" y="1036066"/>
                    <a:pt x="10695940"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16" id="16"/>
          <p:cNvSpPr txBox="true"/>
          <p:nvPr/>
        </p:nvSpPr>
        <p:spPr>
          <a:xfrm rot="0">
            <a:off x="1210589" y="4741831"/>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Product design and finishing</a:t>
            </a:r>
          </a:p>
        </p:txBody>
      </p:sp>
      <p:grpSp>
        <p:nvGrpSpPr>
          <p:cNvPr name="Group 17" id="17"/>
          <p:cNvGrpSpPr/>
          <p:nvPr/>
        </p:nvGrpSpPr>
        <p:grpSpPr>
          <a:xfrm rot="0">
            <a:off x="9210789" y="4552788"/>
            <a:ext cx="8107594" cy="777040"/>
            <a:chOff x="0" y="0"/>
            <a:chExt cx="10810126" cy="1036053"/>
          </a:xfrm>
        </p:grpSpPr>
        <p:sp>
          <p:nvSpPr>
            <p:cNvPr name="Freeform 18" id="18"/>
            <p:cNvSpPr/>
            <p:nvPr/>
          </p:nvSpPr>
          <p:spPr>
            <a:xfrm flipH="false" flipV="false" rot="0">
              <a:off x="0" y="0"/>
              <a:ext cx="10810113" cy="1036066"/>
            </a:xfrm>
            <a:custGeom>
              <a:avLst/>
              <a:gdLst/>
              <a:ahLst/>
              <a:cxnLst/>
              <a:rect r="r" b="b" t="t" l="l"/>
              <a:pathLst>
                <a:path h="1036066" w="10810113">
                  <a:moveTo>
                    <a:pt x="0" y="114046"/>
                  </a:moveTo>
                  <a:cubicBezTo>
                    <a:pt x="0" y="51054"/>
                    <a:pt x="51054" y="0"/>
                    <a:pt x="114046" y="0"/>
                  </a:cubicBezTo>
                  <a:lnTo>
                    <a:pt x="10696067" y="0"/>
                  </a:lnTo>
                  <a:cubicBezTo>
                    <a:pt x="10759060" y="0"/>
                    <a:pt x="10810113" y="51054"/>
                    <a:pt x="10810113" y="114046"/>
                  </a:cubicBezTo>
                  <a:lnTo>
                    <a:pt x="10810113" y="922020"/>
                  </a:lnTo>
                  <a:cubicBezTo>
                    <a:pt x="10810113" y="985012"/>
                    <a:pt x="10759060" y="1036066"/>
                    <a:pt x="10696067"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19" id="19"/>
          <p:cNvSpPr txBox="true"/>
          <p:nvPr/>
        </p:nvSpPr>
        <p:spPr>
          <a:xfrm rot="0">
            <a:off x="9437932" y="4741831"/>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Stone details, where applicable</a:t>
            </a:r>
          </a:p>
        </p:txBody>
      </p:sp>
      <p:grpSp>
        <p:nvGrpSpPr>
          <p:cNvPr name="Group 20" id="20"/>
          <p:cNvGrpSpPr/>
          <p:nvPr/>
        </p:nvGrpSpPr>
        <p:grpSpPr>
          <a:xfrm rot="0">
            <a:off x="983456" y="5449729"/>
            <a:ext cx="8107442" cy="777040"/>
            <a:chOff x="0" y="0"/>
            <a:chExt cx="10809922" cy="1036053"/>
          </a:xfrm>
        </p:grpSpPr>
        <p:sp>
          <p:nvSpPr>
            <p:cNvPr name="Freeform 21" id="21"/>
            <p:cNvSpPr/>
            <p:nvPr/>
          </p:nvSpPr>
          <p:spPr>
            <a:xfrm flipH="false" flipV="false" rot="0">
              <a:off x="0" y="0"/>
              <a:ext cx="10809986" cy="1036066"/>
            </a:xfrm>
            <a:custGeom>
              <a:avLst/>
              <a:gdLst/>
              <a:ahLst/>
              <a:cxnLst/>
              <a:rect r="r" b="b" t="t" l="l"/>
              <a:pathLst>
                <a:path h="1036066" w="10809986">
                  <a:moveTo>
                    <a:pt x="0" y="114046"/>
                  </a:moveTo>
                  <a:cubicBezTo>
                    <a:pt x="0" y="51054"/>
                    <a:pt x="51054" y="0"/>
                    <a:pt x="114046" y="0"/>
                  </a:cubicBezTo>
                  <a:lnTo>
                    <a:pt x="10695940" y="0"/>
                  </a:lnTo>
                  <a:cubicBezTo>
                    <a:pt x="10758932" y="0"/>
                    <a:pt x="10809986" y="51054"/>
                    <a:pt x="10809986" y="114046"/>
                  </a:cubicBezTo>
                  <a:lnTo>
                    <a:pt x="10809986" y="922020"/>
                  </a:lnTo>
                  <a:cubicBezTo>
                    <a:pt x="10809986" y="985012"/>
                    <a:pt x="10758932" y="1036066"/>
                    <a:pt x="10695940"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22" id="22"/>
          <p:cNvSpPr txBox="true"/>
          <p:nvPr/>
        </p:nvSpPr>
        <p:spPr>
          <a:xfrm rot="0">
            <a:off x="1210589" y="5638771"/>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Pricing and billing</a:t>
            </a:r>
          </a:p>
        </p:txBody>
      </p:sp>
      <p:grpSp>
        <p:nvGrpSpPr>
          <p:cNvPr name="Group 23" id="23"/>
          <p:cNvGrpSpPr/>
          <p:nvPr/>
        </p:nvGrpSpPr>
        <p:grpSpPr>
          <a:xfrm rot="0">
            <a:off x="9210789" y="5449729"/>
            <a:ext cx="8107594" cy="777040"/>
            <a:chOff x="0" y="0"/>
            <a:chExt cx="10810126" cy="1036053"/>
          </a:xfrm>
        </p:grpSpPr>
        <p:sp>
          <p:nvSpPr>
            <p:cNvPr name="Freeform 24" id="24"/>
            <p:cNvSpPr/>
            <p:nvPr/>
          </p:nvSpPr>
          <p:spPr>
            <a:xfrm flipH="false" flipV="false" rot="0">
              <a:off x="0" y="0"/>
              <a:ext cx="10810113" cy="1036066"/>
            </a:xfrm>
            <a:custGeom>
              <a:avLst/>
              <a:gdLst/>
              <a:ahLst/>
              <a:cxnLst/>
              <a:rect r="r" b="b" t="t" l="l"/>
              <a:pathLst>
                <a:path h="1036066" w="10810113">
                  <a:moveTo>
                    <a:pt x="0" y="114046"/>
                  </a:moveTo>
                  <a:cubicBezTo>
                    <a:pt x="0" y="51054"/>
                    <a:pt x="51054" y="0"/>
                    <a:pt x="114046" y="0"/>
                  </a:cubicBezTo>
                  <a:lnTo>
                    <a:pt x="10696067" y="0"/>
                  </a:lnTo>
                  <a:cubicBezTo>
                    <a:pt x="10759060" y="0"/>
                    <a:pt x="10810113" y="51054"/>
                    <a:pt x="10810113" y="114046"/>
                  </a:cubicBezTo>
                  <a:lnTo>
                    <a:pt x="10810113" y="922020"/>
                  </a:lnTo>
                  <a:cubicBezTo>
                    <a:pt x="10810113" y="985012"/>
                    <a:pt x="10759060" y="1036066"/>
                    <a:pt x="10696067"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25" id="25"/>
          <p:cNvSpPr txBox="true"/>
          <p:nvPr/>
        </p:nvSpPr>
        <p:spPr>
          <a:xfrm rot="0">
            <a:off x="9437932" y="5638771"/>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Exchange or return policies</a:t>
            </a:r>
          </a:p>
        </p:txBody>
      </p:sp>
      <p:grpSp>
        <p:nvGrpSpPr>
          <p:cNvPr name="Group 26" id="26"/>
          <p:cNvGrpSpPr/>
          <p:nvPr/>
        </p:nvGrpSpPr>
        <p:grpSpPr>
          <a:xfrm rot="0">
            <a:off x="983456" y="6346669"/>
            <a:ext cx="8107442" cy="777040"/>
            <a:chOff x="0" y="0"/>
            <a:chExt cx="10809922" cy="1036053"/>
          </a:xfrm>
        </p:grpSpPr>
        <p:sp>
          <p:nvSpPr>
            <p:cNvPr name="Freeform 27" id="27"/>
            <p:cNvSpPr/>
            <p:nvPr/>
          </p:nvSpPr>
          <p:spPr>
            <a:xfrm flipH="false" flipV="false" rot="0">
              <a:off x="0" y="0"/>
              <a:ext cx="10809986" cy="1036066"/>
            </a:xfrm>
            <a:custGeom>
              <a:avLst/>
              <a:gdLst/>
              <a:ahLst/>
              <a:cxnLst/>
              <a:rect r="r" b="b" t="t" l="l"/>
              <a:pathLst>
                <a:path h="1036066" w="10809986">
                  <a:moveTo>
                    <a:pt x="0" y="114046"/>
                  </a:moveTo>
                  <a:cubicBezTo>
                    <a:pt x="0" y="51054"/>
                    <a:pt x="51054" y="0"/>
                    <a:pt x="114046" y="0"/>
                  </a:cubicBezTo>
                  <a:lnTo>
                    <a:pt x="10695940" y="0"/>
                  </a:lnTo>
                  <a:cubicBezTo>
                    <a:pt x="10758932" y="0"/>
                    <a:pt x="10809986" y="51054"/>
                    <a:pt x="10809986" y="114046"/>
                  </a:cubicBezTo>
                  <a:lnTo>
                    <a:pt x="10809986" y="922020"/>
                  </a:lnTo>
                  <a:cubicBezTo>
                    <a:pt x="10809986" y="985012"/>
                    <a:pt x="10758932" y="1036066"/>
                    <a:pt x="10695940"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28" id="28"/>
          <p:cNvSpPr txBox="true"/>
          <p:nvPr/>
        </p:nvSpPr>
        <p:spPr>
          <a:xfrm rot="0">
            <a:off x="1210589" y="6535712"/>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Certification and authenticity</a:t>
            </a:r>
          </a:p>
        </p:txBody>
      </p:sp>
      <p:grpSp>
        <p:nvGrpSpPr>
          <p:cNvPr name="Group 29" id="29"/>
          <p:cNvGrpSpPr/>
          <p:nvPr/>
        </p:nvGrpSpPr>
        <p:grpSpPr>
          <a:xfrm rot="0">
            <a:off x="9210789" y="6346669"/>
            <a:ext cx="8107594" cy="777040"/>
            <a:chOff x="0" y="0"/>
            <a:chExt cx="10810126" cy="1036053"/>
          </a:xfrm>
        </p:grpSpPr>
        <p:sp>
          <p:nvSpPr>
            <p:cNvPr name="Freeform 30" id="30"/>
            <p:cNvSpPr/>
            <p:nvPr/>
          </p:nvSpPr>
          <p:spPr>
            <a:xfrm flipH="false" flipV="false" rot="0">
              <a:off x="0" y="0"/>
              <a:ext cx="10810113" cy="1036066"/>
            </a:xfrm>
            <a:custGeom>
              <a:avLst/>
              <a:gdLst/>
              <a:ahLst/>
              <a:cxnLst/>
              <a:rect r="r" b="b" t="t" l="l"/>
              <a:pathLst>
                <a:path h="1036066" w="10810113">
                  <a:moveTo>
                    <a:pt x="0" y="114046"/>
                  </a:moveTo>
                  <a:cubicBezTo>
                    <a:pt x="0" y="51054"/>
                    <a:pt x="51054" y="0"/>
                    <a:pt x="114046" y="0"/>
                  </a:cubicBezTo>
                  <a:lnTo>
                    <a:pt x="10696067" y="0"/>
                  </a:lnTo>
                  <a:cubicBezTo>
                    <a:pt x="10759060" y="0"/>
                    <a:pt x="10810113" y="51054"/>
                    <a:pt x="10810113" y="114046"/>
                  </a:cubicBezTo>
                  <a:lnTo>
                    <a:pt x="10810113" y="922020"/>
                  </a:lnTo>
                  <a:cubicBezTo>
                    <a:pt x="10810113" y="985012"/>
                    <a:pt x="10759060" y="1036066"/>
                    <a:pt x="10696067" y="1036066"/>
                  </a:cubicBezTo>
                  <a:lnTo>
                    <a:pt x="114046" y="1036066"/>
                  </a:lnTo>
                  <a:cubicBezTo>
                    <a:pt x="51054" y="1036066"/>
                    <a:pt x="0" y="985012"/>
                    <a:pt x="0" y="922020"/>
                  </a:cubicBezTo>
                  <a:close/>
                </a:path>
              </a:pathLst>
            </a:custGeom>
            <a:solidFill>
              <a:srgbClr val="101620"/>
            </a:solidFill>
            <a:ln w="19065" cap="sq">
              <a:solidFill>
                <a:srgbClr val="002A80"/>
              </a:solidFill>
              <a:prstDash val="solid"/>
              <a:miter/>
            </a:ln>
          </p:spPr>
        </p:sp>
      </p:grpSp>
      <p:sp>
        <p:nvSpPr>
          <p:cNvPr name="TextBox 31" id="31"/>
          <p:cNvSpPr txBox="true"/>
          <p:nvPr/>
        </p:nvSpPr>
        <p:spPr>
          <a:xfrm rot="0">
            <a:off x="9437932" y="6535712"/>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Jewellery care and maintenance</a:t>
            </a:r>
          </a:p>
        </p:txBody>
      </p:sp>
      <p:sp>
        <p:nvSpPr>
          <p:cNvPr name="TextBox 32" id="32"/>
          <p:cNvSpPr txBox="true"/>
          <p:nvPr/>
        </p:nvSpPr>
        <p:spPr>
          <a:xfrm rot="0">
            <a:off x="992991" y="7270575"/>
            <a:ext cx="16315868" cy="1410510"/>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The right Jewelry shop in Mungeli should not make customers feel pressured to make a quick decision. Instead, customers should have enough time to compare designs and understand what they are purchasing.</a:t>
            </a:r>
          </a:p>
          <a:p>
            <a:pPr algn="l">
              <a:lnSpc>
                <a:spcPts val="1657"/>
              </a:lnSpc>
            </a:pPr>
            <a:r>
              <a:rPr lang="en-US" sz="1501">
                <a:solidFill>
                  <a:srgbClr val="EBEDF0"/>
                </a:solidFill>
                <a:latin typeface="Arimo"/>
                <a:ea typeface="Arimo"/>
                <a:cs typeface="Arimo"/>
                <a:sym typeface="Arimo"/>
              </a:rPr>
              <a:t>For first-time buyers especially, professional assistance can make a significant difference. A knowledgeable jewellery team can explain the characteristics of different jewellery pieces and help customers select an option that matches their requirements.</a:t>
            </a:r>
          </a:p>
          <a:p>
            <a:pPr algn="l">
              <a:lnSpc>
                <a:spcPts val="1657"/>
              </a:lnSpc>
            </a:pPr>
            <a:r>
              <a:rPr lang="en-US" sz="1501">
                <a:solidFill>
                  <a:srgbClr val="EBEDF0"/>
                </a:solidFill>
                <a:latin typeface="Arimo"/>
                <a:ea typeface="Arimo"/>
                <a:cs typeface="Arimo"/>
                <a:sym typeface="Arimo"/>
              </a:rPr>
              <a:t>At Arihant Jewellery, the objective is to create a customer-focused experience where jewellery selection feels simple, personal, and dependable.</a:t>
            </a:r>
          </a:p>
        </p:txBody>
      </p:sp>
      <p:sp>
        <p:nvSpPr>
          <p:cNvPr name="Freeform 33" id="33"/>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4"/>
            <a:stretch>
              <a:fillRect l="0" t="0" r="-12784"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595237"/>
            <a:ext cx="16315868" cy="702678"/>
          </a:xfrm>
          <a:prstGeom prst="rect">
            <a:avLst/>
          </a:prstGeom>
        </p:spPr>
        <p:txBody>
          <a:bodyPr anchor="t" rtlCol="false" tIns="0" lIns="0" bIns="0" rIns="0">
            <a:spAutoFit/>
          </a:bodyPr>
          <a:lstStyle/>
          <a:p>
            <a:pPr algn="l">
              <a:lnSpc>
                <a:spcPts val="5058"/>
              </a:lnSpc>
            </a:pPr>
            <a:r>
              <a:rPr lang="en-US" b="true" sz="3903" spc="-78">
                <a:solidFill>
                  <a:srgbClr val="F2F5FA"/>
                </a:solidFill>
                <a:latin typeface="Arimo Bold"/>
                <a:ea typeface="Arimo Bold"/>
                <a:cs typeface="Arimo Bold"/>
                <a:sym typeface="Arimo Bold"/>
              </a:rPr>
              <a:t>Jewellery Collections for Different Styles and Occasions</a:t>
            </a:r>
          </a:p>
        </p:txBody>
      </p:sp>
      <p:sp>
        <p:nvSpPr>
          <p:cNvPr name="TextBox 7" id="7"/>
          <p:cNvSpPr txBox="true"/>
          <p:nvPr/>
        </p:nvSpPr>
        <p:spPr>
          <a:xfrm rot="0">
            <a:off x="992991" y="2575998"/>
            <a:ext cx="16315868" cy="1190958"/>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 jewellery collection becomes more useful when it offers options for different personalities and occasions.</a:t>
            </a:r>
          </a:p>
          <a:p>
            <a:pPr algn="l">
              <a:lnSpc>
                <a:spcPts val="1657"/>
              </a:lnSpc>
            </a:pPr>
            <a:r>
              <a:rPr lang="en-US" sz="1501">
                <a:solidFill>
                  <a:srgbClr val="EBEDF0"/>
                </a:solidFill>
                <a:latin typeface="Arimo"/>
                <a:ea typeface="Arimo"/>
                <a:cs typeface="Arimo"/>
                <a:sym typeface="Arimo"/>
              </a:rPr>
              <a:t>Customers searching for a Jewelry shop in Mungeli may have completely different requirements. One person may want a simple everyday piece, while another may be searching for jewellery for a wedding or family celebration.</a:t>
            </a:r>
          </a:p>
          <a:p>
            <a:pPr algn="l">
              <a:lnSpc>
                <a:spcPts val="1657"/>
              </a:lnSpc>
            </a:pPr>
            <a:r>
              <a:rPr lang="en-US" sz="1501">
                <a:solidFill>
                  <a:srgbClr val="EBEDF0"/>
                </a:solidFill>
                <a:latin typeface="Arimo"/>
                <a:ea typeface="Arimo"/>
                <a:cs typeface="Arimo"/>
                <a:sym typeface="Arimo"/>
              </a:rPr>
              <a:t>Some popular jewellery categories include:</a:t>
            </a:r>
          </a:p>
        </p:txBody>
      </p:sp>
      <p:sp>
        <p:nvSpPr>
          <p:cNvPr name="TextBox 8" id="8"/>
          <p:cNvSpPr txBox="true"/>
          <p:nvPr/>
        </p:nvSpPr>
        <p:spPr>
          <a:xfrm rot="0">
            <a:off x="992991" y="4555350"/>
            <a:ext cx="532284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Rings</a:t>
            </a:r>
          </a:p>
        </p:txBody>
      </p:sp>
      <p:sp>
        <p:nvSpPr>
          <p:cNvPr name="TextBox 9" id="9"/>
          <p:cNvSpPr txBox="true"/>
          <p:nvPr/>
        </p:nvSpPr>
        <p:spPr>
          <a:xfrm rot="0">
            <a:off x="992991" y="4999615"/>
            <a:ext cx="5322846" cy="878176"/>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Rings can be simple and elegant for everyday use or more detailed for special occasions. They are also popular choices for engagements, anniversaries, and meaningful gifts.</a:t>
            </a:r>
          </a:p>
        </p:txBody>
      </p:sp>
      <p:sp>
        <p:nvSpPr>
          <p:cNvPr name="TextBox 10" id="10"/>
          <p:cNvSpPr txBox="true"/>
          <p:nvPr/>
        </p:nvSpPr>
        <p:spPr>
          <a:xfrm rot="0">
            <a:off x="6489497" y="4555350"/>
            <a:ext cx="532284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Earrings</a:t>
            </a:r>
          </a:p>
        </p:txBody>
      </p:sp>
      <p:sp>
        <p:nvSpPr>
          <p:cNvPr name="TextBox 11" id="11"/>
          <p:cNvSpPr txBox="true"/>
          <p:nvPr/>
        </p:nvSpPr>
        <p:spPr>
          <a:xfrm rot="0">
            <a:off x="6489497" y="4999615"/>
            <a:ext cx="5322846"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From subtle everyday earrings to statement designs, earrings can complement both traditional and modern outfits.</a:t>
            </a:r>
          </a:p>
        </p:txBody>
      </p:sp>
      <p:sp>
        <p:nvSpPr>
          <p:cNvPr name="TextBox 12" id="12"/>
          <p:cNvSpPr txBox="true"/>
          <p:nvPr/>
        </p:nvSpPr>
        <p:spPr>
          <a:xfrm rot="0">
            <a:off x="11986003" y="4555350"/>
            <a:ext cx="532284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Necklaces and Pendants</a:t>
            </a:r>
          </a:p>
        </p:txBody>
      </p:sp>
      <p:sp>
        <p:nvSpPr>
          <p:cNvPr name="TextBox 13" id="13"/>
          <p:cNvSpPr txBox="true"/>
          <p:nvPr/>
        </p:nvSpPr>
        <p:spPr>
          <a:xfrm rot="0">
            <a:off x="11986003" y="4999615"/>
            <a:ext cx="5322846"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Necklaces and pendants can add a distinctive touch to an outfit. Customers can choose from minimal designs, traditional patterns, or more decorative styles.</a:t>
            </a:r>
          </a:p>
        </p:txBody>
      </p:sp>
      <p:sp>
        <p:nvSpPr>
          <p:cNvPr name="TextBox 14" id="14"/>
          <p:cNvSpPr txBox="true"/>
          <p:nvPr/>
        </p:nvSpPr>
        <p:spPr>
          <a:xfrm rot="0">
            <a:off x="992991" y="6787877"/>
            <a:ext cx="532284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Bracelets and Bangles</a:t>
            </a:r>
          </a:p>
        </p:txBody>
      </p:sp>
      <p:sp>
        <p:nvSpPr>
          <p:cNvPr name="TextBox 15" id="15"/>
          <p:cNvSpPr txBox="true"/>
          <p:nvPr/>
        </p:nvSpPr>
        <p:spPr>
          <a:xfrm rot="0">
            <a:off x="992991" y="7232152"/>
            <a:ext cx="5322846"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Bracelets and bangles are suitable for casual styling as well as festive and traditional occasions.</a:t>
            </a:r>
          </a:p>
        </p:txBody>
      </p:sp>
      <p:sp>
        <p:nvSpPr>
          <p:cNvPr name="TextBox 16" id="16"/>
          <p:cNvSpPr txBox="true"/>
          <p:nvPr/>
        </p:nvSpPr>
        <p:spPr>
          <a:xfrm rot="0">
            <a:off x="6489497" y="6787877"/>
            <a:ext cx="532284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Wedding Jewellery</a:t>
            </a:r>
          </a:p>
        </p:txBody>
      </p:sp>
      <p:sp>
        <p:nvSpPr>
          <p:cNvPr name="TextBox 17" id="17"/>
          <p:cNvSpPr txBox="true"/>
          <p:nvPr/>
        </p:nvSpPr>
        <p:spPr>
          <a:xfrm rot="0">
            <a:off x="6489497" y="7232152"/>
            <a:ext cx="5322846"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Wedding jewellery often has special emotional significance. Customers may look for coordinated pieces that complement bridal clothing and family traditions.</a:t>
            </a:r>
          </a:p>
        </p:txBody>
      </p:sp>
      <p:sp>
        <p:nvSpPr>
          <p:cNvPr name="TextBox 18" id="18"/>
          <p:cNvSpPr txBox="true"/>
          <p:nvPr/>
        </p:nvSpPr>
        <p:spPr>
          <a:xfrm rot="0">
            <a:off x="992991" y="8047177"/>
            <a:ext cx="16315868" cy="595484"/>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 dependable Jewelry shop in Mungeli should help customers explore these choices according to their individual preferences instead of treating every customer the same.</a:t>
            </a:r>
          </a:p>
          <a:p>
            <a:pPr algn="l">
              <a:lnSpc>
                <a:spcPts val="1657"/>
              </a:lnSpc>
            </a:pPr>
            <a:r>
              <a:rPr lang="en-US" sz="1501">
                <a:solidFill>
                  <a:srgbClr val="EBEDF0"/>
                </a:solidFill>
                <a:latin typeface="Arimo"/>
                <a:ea typeface="Arimo"/>
                <a:cs typeface="Arimo"/>
                <a:sym typeface="Arimo"/>
              </a:rPr>
              <a:t>Arihant Jewellery focuses on bringing together style, occasion, and personal choice so customers can select jewellery that feels right for them.</a:t>
            </a:r>
          </a:p>
        </p:txBody>
      </p:sp>
      <p:sp>
        <p:nvSpPr>
          <p:cNvPr name="Freeform 19" id="19"/>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4"/>
            <a:stretch>
              <a:fillRect l="0" t="0" r="-12784"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224667"/>
            <a:ext cx="16315868" cy="748703"/>
          </a:xfrm>
          <a:prstGeom prst="rect">
            <a:avLst/>
          </a:prstGeom>
        </p:spPr>
        <p:txBody>
          <a:bodyPr anchor="t" rtlCol="false" tIns="0" lIns="0" bIns="0" rIns="0">
            <a:spAutoFit/>
          </a:bodyPr>
          <a:lstStyle/>
          <a:p>
            <a:pPr algn="l">
              <a:lnSpc>
                <a:spcPts val="5350"/>
              </a:lnSpc>
            </a:pPr>
            <a:r>
              <a:rPr lang="en-US" b="true" sz="4128" spc="-84">
                <a:solidFill>
                  <a:srgbClr val="F2F5FA"/>
                </a:solidFill>
                <a:latin typeface="Arimo Bold"/>
                <a:ea typeface="Arimo Bold"/>
                <a:cs typeface="Arimo Bold"/>
                <a:sym typeface="Arimo Bold"/>
              </a:rPr>
              <a:t>Gold, Silver &amp; Stylish Jewellery Choices</a:t>
            </a:r>
          </a:p>
        </p:txBody>
      </p:sp>
      <p:sp>
        <p:nvSpPr>
          <p:cNvPr name="TextBox 7" id="7"/>
          <p:cNvSpPr txBox="true"/>
          <p:nvPr/>
        </p:nvSpPr>
        <p:spPr>
          <a:xfrm rot="0">
            <a:off x="992991" y="2283028"/>
            <a:ext cx="17230954" cy="251555"/>
          </a:xfrm>
          <a:prstGeom prst="rect">
            <a:avLst/>
          </a:prstGeom>
        </p:spPr>
        <p:txBody>
          <a:bodyPr anchor="t" rtlCol="false" tIns="0" lIns="0" bIns="0" rIns="0">
            <a:spAutoFit/>
          </a:bodyPr>
          <a:lstStyle/>
          <a:p>
            <a:pPr algn="l">
              <a:lnSpc>
                <a:spcPts val="1882"/>
              </a:lnSpc>
            </a:pPr>
            <a:r>
              <a:rPr lang="en-US" sz="1651">
                <a:solidFill>
                  <a:srgbClr val="EBEDF0"/>
                </a:solidFill>
                <a:latin typeface="Arimo"/>
                <a:ea typeface="Arimo"/>
                <a:cs typeface="Arimo"/>
                <a:sym typeface="Arimo"/>
              </a:rPr>
              <a:t>When customers visit a Jewelry shop in Mungeli, one of the first considerations is often the type of jewellery they want.</a:t>
            </a:r>
          </a:p>
        </p:txBody>
      </p:sp>
      <p:grpSp>
        <p:nvGrpSpPr>
          <p:cNvPr name="Group 8" id="8"/>
          <p:cNvGrpSpPr/>
          <p:nvPr/>
        </p:nvGrpSpPr>
        <p:grpSpPr>
          <a:xfrm rot="0">
            <a:off x="839724" y="2714063"/>
            <a:ext cx="8204845" cy="2162080"/>
            <a:chOff x="0" y="0"/>
            <a:chExt cx="10939793" cy="2882773"/>
          </a:xfrm>
        </p:grpSpPr>
        <p:sp>
          <p:nvSpPr>
            <p:cNvPr name="Freeform 9" id="9"/>
            <p:cNvSpPr/>
            <p:nvPr/>
          </p:nvSpPr>
          <p:spPr>
            <a:xfrm flipH="false" flipV="false" rot="0">
              <a:off x="0" y="0"/>
              <a:ext cx="10939780" cy="2882773"/>
            </a:xfrm>
            <a:custGeom>
              <a:avLst/>
              <a:gdLst/>
              <a:ahLst/>
              <a:cxnLst/>
              <a:rect r="r" b="b" t="t" l="l"/>
              <a:pathLst>
                <a:path h="2882773" w="10939780">
                  <a:moveTo>
                    <a:pt x="0" y="204343"/>
                  </a:moveTo>
                  <a:cubicBezTo>
                    <a:pt x="0" y="91440"/>
                    <a:pt x="91440" y="0"/>
                    <a:pt x="204343" y="0"/>
                  </a:cubicBezTo>
                  <a:lnTo>
                    <a:pt x="10735437" y="0"/>
                  </a:lnTo>
                  <a:cubicBezTo>
                    <a:pt x="10848213" y="0"/>
                    <a:pt x="10939780" y="91440"/>
                    <a:pt x="10939780" y="204343"/>
                  </a:cubicBezTo>
                  <a:lnTo>
                    <a:pt x="10939780" y="2678430"/>
                  </a:lnTo>
                  <a:cubicBezTo>
                    <a:pt x="10939780" y="2791206"/>
                    <a:pt x="10848340" y="2882773"/>
                    <a:pt x="10735437" y="2882773"/>
                  </a:cubicBezTo>
                  <a:lnTo>
                    <a:pt x="204343" y="2882773"/>
                  </a:lnTo>
                  <a:cubicBezTo>
                    <a:pt x="91440" y="2882773"/>
                    <a:pt x="0" y="2791333"/>
                    <a:pt x="0" y="2678430"/>
                  </a:cubicBezTo>
                  <a:close/>
                </a:path>
              </a:pathLst>
            </a:custGeom>
            <a:solidFill>
              <a:srgbClr val="6296FF">
                <a:alpha val="90196"/>
              </a:srgbClr>
            </a:solidFill>
          </p:spPr>
        </p:sp>
      </p:grpSp>
      <p:sp>
        <p:nvSpPr>
          <p:cNvPr name="TextBox 10" id="10"/>
          <p:cNvSpPr txBox="true"/>
          <p:nvPr/>
        </p:nvSpPr>
        <p:spPr>
          <a:xfrm rot="0">
            <a:off x="1052417" y="2845013"/>
            <a:ext cx="7779477" cy="374275"/>
          </a:xfrm>
          <a:prstGeom prst="rect">
            <a:avLst/>
          </a:prstGeom>
        </p:spPr>
        <p:txBody>
          <a:bodyPr anchor="t" rtlCol="false" tIns="0" lIns="0" bIns="0" rIns="0">
            <a:spAutoFit/>
          </a:bodyPr>
          <a:lstStyle/>
          <a:p>
            <a:pPr algn="l">
              <a:lnSpc>
                <a:spcPts val="2626"/>
              </a:lnSpc>
            </a:pPr>
            <a:r>
              <a:rPr lang="en-US" b="true" sz="2026" spc="-42">
                <a:solidFill>
                  <a:srgbClr val="000000"/>
                </a:solidFill>
                <a:latin typeface="Arimo Bold"/>
                <a:ea typeface="Arimo Bold"/>
                <a:cs typeface="Arimo Bold"/>
                <a:sym typeface="Arimo Bold"/>
              </a:rPr>
              <a:t>Gold Jewellery</a:t>
            </a:r>
          </a:p>
        </p:txBody>
      </p:sp>
      <p:sp>
        <p:nvSpPr>
          <p:cNvPr name="TextBox 11" id="11"/>
          <p:cNvSpPr txBox="true"/>
          <p:nvPr/>
        </p:nvSpPr>
        <p:spPr>
          <a:xfrm rot="0">
            <a:off x="1052417" y="3369278"/>
            <a:ext cx="7779477" cy="977665"/>
          </a:xfrm>
          <a:prstGeom prst="rect">
            <a:avLst/>
          </a:prstGeom>
        </p:spPr>
        <p:txBody>
          <a:bodyPr anchor="t" rtlCol="false" tIns="0" lIns="0" bIns="0" rIns="0">
            <a:spAutoFit/>
          </a:bodyPr>
          <a:lstStyle/>
          <a:p>
            <a:pPr algn="l">
              <a:lnSpc>
                <a:spcPts val="1882"/>
              </a:lnSpc>
            </a:pPr>
            <a:r>
              <a:rPr lang="en-US" sz="1651">
                <a:solidFill>
                  <a:srgbClr val="000000"/>
                </a:solidFill>
                <a:latin typeface="Arimo"/>
                <a:ea typeface="Arimo"/>
                <a:cs typeface="Arimo"/>
                <a:sym typeface="Arimo"/>
              </a:rPr>
              <a:t>Gold jewellery remains an important choice for weddings, festivals, family occasions, gifting, and traditional celebrations. Customers may prefer different designs depending on whether the jewellery is intended for daily wear or special occasions.</a:t>
            </a:r>
          </a:p>
        </p:txBody>
      </p:sp>
      <p:sp>
        <p:nvSpPr>
          <p:cNvPr name="TextBox 12" id="12"/>
          <p:cNvSpPr txBox="true"/>
          <p:nvPr/>
        </p:nvSpPr>
        <p:spPr>
          <a:xfrm rot="0">
            <a:off x="9420054" y="2845013"/>
            <a:ext cx="7898330" cy="374275"/>
          </a:xfrm>
          <a:prstGeom prst="rect">
            <a:avLst/>
          </a:prstGeom>
        </p:spPr>
        <p:txBody>
          <a:bodyPr anchor="t" rtlCol="false" tIns="0" lIns="0" bIns="0" rIns="0">
            <a:spAutoFit/>
          </a:bodyPr>
          <a:lstStyle/>
          <a:p>
            <a:pPr algn="l">
              <a:lnSpc>
                <a:spcPts val="2626"/>
              </a:lnSpc>
            </a:pPr>
            <a:r>
              <a:rPr lang="en-US" b="true" sz="2026" spc="-42">
                <a:solidFill>
                  <a:srgbClr val="F2F5FA"/>
                </a:solidFill>
                <a:latin typeface="Arimo Bold"/>
                <a:ea typeface="Arimo Bold"/>
                <a:cs typeface="Arimo Bold"/>
                <a:sym typeface="Arimo Bold"/>
              </a:rPr>
              <a:t>Silver &amp; Modern Jewellery</a:t>
            </a:r>
          </a:p>
        </p:txBody>
      </p:sp>
      <p:sp>
        <p:nvSpPr>
          <p:cNvPr name="TextBox 13" id="13"/>
          <p:cNvSpPr txBox="true"/>
          <p:nvPr/>
        </p:nvSpPr>
        <p:spPr>
          <a:xfrm rot="0">
            <a:off x="9420054" y="3369278"/>
            <a:ext cx="7898330" cy="1363285"/>
          </a:xfrm>
          <a:prstGeom prst="rect">
            <a:avLst/>
          </a:prstGeom>
        </p:spPr>
        <p:txBody>
          <a:bodyPr anchor="t" rtlCol="false" tIns="0" lIns="0" bIns="0" rIns="0">
            <a:spAutoFit/>
          </a:bodyPr>
          <a:lstStyle/>
          <a:p>
            <a:pPr algn="l">
              <a:lnSpc>
                <a:spcPts val="1882"/>
              </a:lnSpc>
            </a:pPr>
            <a:r>
              <a:rPr lang="en-US" sz="1651">
                <a:solidFill>
                  <a:srgbClr val="EBEDF0"/>
                </a:solidFill>
                <a:latin typeface="Arimo"/>
                <a:ea typeface="Arimo"/>
                <a:cs typeface="Arimo"/>
                <a:sym typeface="Arimo"/>
              </a:rPr>
              <a:t>Silver jewellery is another popular option for customers who appreciate its distinctive appearance and versatile styling.</a:t>
            </a:r>
          </a:p>
          <a:p>
            <a:pPr algn="l">
              <a:lnSpc>
                <a:spcPts val="1882"/>
              </a:lnSpc>
            </a:pPr>
            <a:r>
              <a:rPr lang="en-US" sz="1651">
                <a:solidFill>
                  <a:srgbClr val="EBEDF0"/>
                </a:solidFill>
                <a:latin typeface="Arimo"/>
                <a:ea typeface="Arimo"/>
                <a:cs typeface="Arimo"/>
                <a:sym typeface="Arimo"/>
              </a:rPr>
              <a:t>Modern jewellery also provides customers with more flexibility. Contemporary designs can combine clean shapes, delicate detailing, and fashionable styling while still retaining the elegance associated with jewellery.</a:t>
            </a:r>
          </a:p>
        </p:txBody>
      </p:sp>
      <p:sp>
        <p:nvSpPr>
          <p:cNvPr name="TextBox 14" id="14"/>
          <p:cNvSpPr txBox="true"/>
          <p:nvPr/>
        </p:nvSpPr>
        <p:spPr>
          <a:xfrm rot="0">
            <a:off x="992991" y="5046097"/>
            <a:ext cx="17230954" cy="251555"/>
          </a:xfrm>
          <a:prstGeom prst="rect">
            <a:avLst/>
          </a:prstGeom>
        </p:spPr>
        <p:txBody>
          <a:bodyPr anchor="t" rtlCol="false" tIns="0" lIns="0" bIns="0" rIns="0">
            <a:spAutoFit/>
          </a:bodyPr>
          <a:lstStyle/>
          <a:p>
            <a:pPr algn="l">
              <a:lnSpc>
                <a:spcPts val="1882"/>
              </a:lnSpc>
            </a:pPr>
            <a:r>
              <a:rPr lang="en-US" sz="1651">
                <a:solidFill>
                  <a:srgbClr val="EBEDF0"/>
                </a:solidFill>
                <a:latin typeface="Arimo"/>
                <a:ea typeface="Arimo"/>
                <a:cs typeface="Arimo"/>
                <a:sym typeface="Arimo"/>
              </a:rPr>
              <a:t>When selecting jewellery, customers should consider:</a:t>
            </a:r>
          </a:p>
        </p:txBody>
      </p:sp>
      <p:sp>
        <p:nvSpPr>
          <p:cNvPr name="TextBox 15" id="15"/>
          <p:cNvSpPr txBox="true"/>
          <p:nvPr/>
        </p:nvSpPr>
        <p:spPr>
          <a:xfrm rot="0">
            <a:off x="992991" y="5524319"/>
            <a:ext cx="16315868" cy="1982191"/>
          </a:xfrm>
          <a:prstGeom prst="rect">
            <a:avLst/>
          </a:prstGeom>
        </p:spPr>
        <p:txBody>
          <a:bodyPr anchor="t" rtlCol="false" tIns="0" lIns="0" bIns="0" rIns="0">
            <a:spAutoFit/>
          </a:bodyPr>
          <a:lstStyle/>
          <a:p>
            <a:pPr algn="l" marL="299076" indent="-149538" lvl="1">
              <a:lnSpc>
                <a:spcPts val="1882"/>
              </a:lnSpc>
              <a:buFont typeface="Arial"/>
              <a:buChar char="•"/>
            </a:pPr>
            <a:r>
              <a:rPr lang="en-US" sz="1651">
                <a:solidFill>
                  <a:srgbClr val="EBEDF0"/>
                </a:solidFill>
                <a:latin typeface="Arimo"/>
                <a:ea typeface="Arimo"/>
                <a:cs typeface="Arimo"/>
                <a:sym typeface="Arimo"/>
              </a:rPr>
              <a:t>How often they plan to wear it</a:t>
            </a:r>
          </a:p>
          <a:p>
            <a:pPr algn="l" marL="299076" indent="-149538" lvl="1">
              <a:lnSpc>
                <a:spcPts val="1882"/>
              </a:lnSpc>
              <a:buFont typeface="Arial"/>
              <a:buChar char="•"/>
            </a:pPr>
            <a:r>
              <a:rPr lang="en-US" sz="1651">
                <a:solidFill>
                  <a:srgbClr val="EBEDF0"/>
                </a:solidFill>
                <a:latin typeface="Arimo"/>
                <a:ea typeface="Arimo"/>
                <a:cs typeface="Arimo"/>
                <a:sym typeface="Arimo"/>
              </a:rPr>
              <a:t>Whether it is for daily or occasional use</a:t>
            </a:r>
          </a:p>
          <a:p>
            <a:pPr algn="l" marL="299076" indent="-149538" lvl="1">
              <a:lnSpc>
                <a:spcPts val="1882"/>
              </a:lnSpc>
              <a:buFont typeface="Arial"/>
              <a:buChar char="•"/>
            </a:pPr>
            <a:r>
              <a:rPr lang="en-US" sz="1651">
                <a:solidFill>
                  <a:srgbClr val="EBEDF0"/>
                </a:solidFill>
                <a:latin typeface="Arimo"/>
                <a:ea typeface="Arimo"/>
                <a:cs typeface="Arimo"/>
                <a:sym typeface="Arimo"/>
              </a:rPr>
              <a:t>Their preferred design style</a:t>
            </a:r>
          </a:p>
          <a:p>
            <a:pPr algn="l" marL="299076" indent="-149538" lvl="1">
              <a:lnSpc>
                <a:spcPts val="1882"/>
              </a:lnSpc>
              <a:buFont typeface="Arial"/>
              <a:buChar char="•"/>
            </a:pPr>
            <a:r>
              <a:rPr lang="en-US" sz="1651">
                <a:solidFill>
                  <a:srgbClr val="EBEDF0"/>
                </a:solidFill>
                <a:latin typeface="Arimo"/>
                <a:ea typeface="Arimo"/>
                <a:cs typeface="Arimo"/>
                <a:sym typeface="Arimo"/>
              </a:rPr>
              <a:t>The outfit or occasion it will complement</a:t>
            </a:r>
          </a:p>
          <a:p>
            <a:pPr algn="l" marL="299076" indent="-149538" lvl="1">
              <a:lnSpc>
                <a:spcPts val="1882"/>
              </a:lnSpc>
              <a:buFont typeface="Arial"/>
              <a:buChar char="•"/>
            </a:pPr>
            <a:r>
              <a:rPr lang="en-US" sz="1651">
                <a:solidFill>
                  <a:srgbClr val="EBEDF0"/>
                </a:solidFill>
                <a:latin typeface="Arimo"/>
                <a:ea typeface="Arimo"/>
                <a:cs typeface="Arimo"/>
                <a:sym typeface="Arimo"/>
              </a:rPr>
              <a:t>Comfort and wearability</a:t>
            </a:r>
          </a:p>
          <a:p>
            <a:pPr algn="l" marL="299076" indent="-149538" lvl="1">
              <a:lnSpc>
                <a:spcPts val="1882"/>
              </a:lnSpc>
              <a:buFont typeface="Arial"/>
              <a:buChar char="•"/>
            </a:pPr>
            <a:r>
              <a:rPr lang="en-US" sz="1651">
                <a:solidFill>
                  <a:srgbClr val="EBEDF0"/>
                </a:solidFill>
                <a:latin typeface="Arimo"/>
                <a:ea typeface="Arimo"/>
                <a:cs typeface="Arimo"/>
                <a:sym typeface="Arimo"/>
              </a:rPr>
              <a:t>Budget and overall value</a:t>
            </a:r>
          </a:p>
          <a:p>
            <a:pPr algn="l" marL="299076" indent="-149538" lvl="1">
              <a:lnSpc>
                <a:spcPts val="1882"/>
              </a:lnSpc>
              <a:buFont typeface="Arial"/>
              <a:buChar char="•"/>
            </a:pPr>
            <a:r>
              <a:rPr lang="en-US" sz="1651">
                <a:solidFill>
                  <a:srgbClr val="EBEDF0"/>
                </a:solidFill>
                <a:latin typeface="Arimo"/>
                <a:ea typeface="Arimo"/>
                <a:cs typeface="Arimo"/>
                <a:sym typeface="Arimo"/>
              </a:rPr>
              <a:t>Jewellery maintenance requirements</a:t>
            </a:r>
          </a:p>
        </p:txBody>
      </p:sp>
      <p:sp>
        <p:nvSpPr>
          <p:cNvPr name="TextBox 16" id="16"/>
          <p:cNvSpPr txBox="true"/>
          <p:nvPr/>
        </p:nvSpPr>
        <p:spPr>
          <a:xfrm rot="0">
            <a:off x="992991" y="7676455"/>
            <a:ext cx="16315868" cy="1336624"/>
          </a:xfrm>
          <a:prstGeom prst="rect">
            <a:avLst/>
          </a:prstGeom>
        </p:spPr>
        <p:txBody>
          <a:bodyPr anchor="t" rtlCol="false" tIns="0" lIns="0" bIns="0" rIns="0">
            <a:spAutoFit/>
          </a:bodyPr>
          <a:lstStyle/>
          <a:p>
            <a:pPr algn="l">
              <a:lnSpc>
                <a:spcPts val="1882"/>
              </a:lnSpc>
            </a:pPr>
            <a:r>
              <a:rPr lang="en-US" sz="1651">
                <a:solidFill>
                  <a:srgbClr val="EBEDF0"/>
                </a:solidFill>
                <a:latin typeface="Arimo"/>
                <a:ea typeface="Arimo"/>
                <a:cs typeface="Arimo"/>
                <a:sym typeface="Arimo"/>
              </a:rPr>
              <a:t>A professional Jewelry shop in Mungeli can help customers understand these considerations before making a purchase.</a:t>
            </a:r>
          </a:p>
          <a:p>
            <a:pPr algn="l">
              <a:lnSpc>
                <a:spcPts val="1882"/>
              </a:lnSpc>
            </a:pPr>
            <a:r>
              <a:rPr lang="en-US" sz="1651">
                <a:solidFill>
                  <a:srgbClr val="EBEDF0"/>
                </a:solidFill>
                <a:latin typeface="Arimo"/>
                <a:ea typeface="Arimo"/>
                <a:cs typeface="Arimo"/>
                <a:sym typeface="Arimo"/>
              </a:rPr>
              <a:t>At Arihant Jewellery, customers can focus on finding jewellery that suits their individual taste rather than simply following a trend.</a:t>
            </a:r>
          </a:p>
          <a:p>
            <a:pPr algn="l">
              <a:lnSpc>
                <a:spcPts val="1882"/>
              </a:lnSpc>
            </a:pPr>
            <a:r>
              <a:rPr lang="en-US" sz="1651">
                <a:solidFill>
                  <a:srgbClr val="EBEDF0"/>
                </a:solidFill>
                <a:latin typeface="Arimo"/>
                <a:ea typeface="Arimo"/>
                <a:cs typeface="Arimo"/>
                <a:sym typeface="Arimo"/>
              </a:rPr>
              <a:t>Classic designs can remain timeless, while contemporary designs can add a fresh and fashionable touch. The best choice is the one that feels right for the person wearing it.</a:t>
            </a:r>
          </a:p>
        </p:txBody>
      </p:sp>
      <p:sp>
        <p:nvSpPr>
          <p:cNvPr name="Freeform 17" id="17"/>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4"/>
            <a:stretch>
              <a:fillRect l="0" t="0" r="-12784"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690116"/>
            <a:ext cx="16315868" cy="702678"/>
          </a:xfrm>
          <a:prstGeom prst="rect">
            <a:avLst/>
          </a:prstGeom>
        </p:spPr>
        <p:txBody>
          <a:bodyPr anchor="t" rtlCol="false" tIns="0" lIns="0" bIns="0" rIns="0">
            <a:spAutoFit/>
          </a:bodyPr>
          <a:lstStyle/>
          <a:p>
            <a:pPr algn="l">
              <a:lnSpc>
                <a:spcPts val="5058"/>
              </a:lnSpc>
            </a:pPr>
            <a:r>
              <a:rPr lang="en-US" b="true" sz="3903" spc="-78">
                <a:solidFill>
                  <a:srgbClr val="F2F5FA"/>
                </a:solidFill>
                <a:latin typeface="Arimo Bold"/>
                <a:ea typeface="Arimo Bold"/>
                <a:cs typeface="Arimo Bold"/>
                <a:sym typeface="Arimo Bold"/>
              </a:rPr>
              <a:t>How to Choose Jewellery from a Jewelry Shop in Mungeli</a:t>
            </a:r>
          </a:p>
        </p:txBody>
      </p:sp>
      <p:sp>
        <p:nvSpPr>
          <p:cNvPr name="TextBox 7" id="7"/>
          <p:cNvSpPr txBox="true"/>
          <p:nvPr/>
        </p:nvSpPr>
        <p:spPr>
          <a:xfrm rot="0">
            <a:off x="992991" y="2670877"/>
            <a:ext cx="17230954" cy="219542"/>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Buying jewellery can feel overwhelming when there are many designs available. A simple selection process can make the experience much easier.</a:t>
            </a:r>
          </a:p>
        </p:txBody>
      </p:sp>
      <p:grpSp>
        <p:nvGrpSpPr>
          <p:cNvPr name="Group 8" id="8"/>
          <p:cNvGrpSpPr/>
          <p:nvPr/>
        </p:nvGrpSpPr>
        <p:grpSpPr>
          <a:xfrm rot="0">
            <a:off x="992991" y="3046809"/>
            <a:ext cx="397221" cy="258118"/>
            <a:chOff x="0" y="0"/>
            <a:chExt cx="529628" cy="344157"/>
          </a:xfrm>
        </p:grpSpPr>
        <p:sp>
          <p:nvSpPr>
            <p:cNvPr name="Freeform 9" id="9"/>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10" id="10"/>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01</a:t>
              </a:r>
            </a:p>
          </p:txBody>
        </p:sp>
      </p:grpSp>
      <p:grpSp>
        <p:nvGrpSpPr>
          <p:cNvPr name="Group 11" id="11"/>
          <p:cNvGrpSpPr/>
          <p:nvPr/>
        </p:nvGrpSpPr>
        <p:grpSpPr>
          <a:xfrm rot="0">
            <a:off x="992991" y="3365554"/>
            <a:ext cx="5345935" cy="28594"/>
            <a:chOff x="0" y="0"/>
            <a:chExt cx="7127913" cy="38125"/>
          </a:xfrm>
        </p:grpSpPr>
        <p:sp>
          <p:nvSpPr>
            <p:cNvPr name="Freeform 12" id="12"/>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13" id="13"/>
          <p:cNvSpPr txBox="true"/>
          <p:nvPr/>
        </p:nvSpPr>
        <p:spPr>
          <a:xfrm rot="0">
            <a:off x="992991" y="3483845"/>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Decide the Purpose</a:t>
            </a:r>
          </a:p>
        </p:txBody>
      </p:sp>
      <p:sp>
        <p:nvSpPr>
          <p:cNvPr name="TextBox 14" id="14"/>
          <p:cNvSpPr txBox="true"/>
          <p:nvPr/>
        </p:nvSpPr>
        <p:spPr>
          <a:xfrm rot="0">
            <a:off x="992991" y="3928110"/>
            <a:ext cx="5345935"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First, determine why you are purchasing the jewellery. Is it for everyday wear, a wedding, a festival, an anniversary, a birthday, or a gift?</a:t>
            </a:r>
          </a:p>
        </p:txBody>
      </p:sp>
      <p:grpSp>
        <p:nvGrpSpPr>
          <p:cNvPr name="Group 15" id="15"/>
          <p:cNvGrpSpPr/>
          <p:nvPr/>
        </p:nvGrpSpPr>
        <p:grpSpPr>
          <a:xfrm rot="0">
            <a:off x="6477876" y="3046809"/>
            <a:ext cx="397221" cy="258118"/>
            <a:chOff x="0" y="0"/>
            <a:chExt cx="529628" cy="344157"/>
          </a:xfrm>
        </p:grpSpPr>
        <p:sp>
          <p:nvSpPr>
            <p:cNvPr name="Freeform 16" id="16"/>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17" id="17"/>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02</a:t>
              </a:r>
            </a:p>
          </p:txBody>
        </p:sp>
      </p:grpSp>
      <p:grpSp>
        <p:nvGrpSpPr>
          <p:cNvPr name="Group 18" id="18"/>
          <p:cNvGrpSpPr/>
          <p:nvPr/>
        </p:nvGrpSpPr>
        <p:grpSpPr>
          <a:xfrm rot="0">
            <a:off x="6477876" y="3365554"/>
            <a:ext cx="5345935" cy="28594"/>
            <a:chOff x="0" y="0"/>
            <a:chExt cx="7127913" cy="38125"/>
          </a:xfrm>
        </p:grpSpPr>
        <p:sp>
          <p:nvSpPr>
            <p:cNvPr name="Freeform 19" id="19"/>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20" id="20"/>
          <p:cNvSpPr txBox="true"/>
          <p:nvPr/>
        </p:nvSpPr>
        <p:spPr>
          <a:xfrm rot="0">
            <a:off x="6477876" y="3483845"/>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Set a Comfortable Budget</a:t>
            </a:r>
          </a:p>
        </p:txBody>
      </p:sp>
      <p:sp>
        <p:nvSpPr>
          <p:cNvPr name="TextBox 21" id="21"/>
          <p:cNvSpPr txBox="true"/>
          <p:nvPr/>
        </p:nvSpPr>
        <p:spPr>
          <a:xfrm rot="0">
            <a:off x="6477876" y="3928110"/>
            <a:ext cx="5345935"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Having a clear budget helps narrow down the choices. It also allows you to compare different designs without losing sight of your spending plan.</a:t>
            </a:r>
          </a:p>
        </p:txBody>
      </p:sp>
      <p:grpSp>
        <p:nvGrpSpPr>
          <p:cNvPr name="Group 22" id="22"/>
          <p:cNvGrpSpPr/>
          <p:nvPr/>
        </p:nvGrpSpPr>
        <p:grpSpPr>
          <a:xfrm rot="0">
            <a:off x="11962771" y="3046809"/>
            <a:ext cx="397221" cy="258118"/>
            <a:chOff x="0" y="0"/>
            <a:chExt cx="529628" cy="344157"/>
          </a:xfrm>
        </p:grpSpPr>
        <p:sp>
          <p:nvSpPr>
            <p:cNvPr name="Freeform 23" id="23"/>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24" id="24"/>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03</a:t>
              </a:r>
            </a:p>
          </p:txBody>
        </p:sp>
      </p:grpSp>
      <p:grpSp>
        <p:nvGrpSpPr>
          <p:cNvPr name="Group 25" id="25"/>
          <p:cNvGrpSpPr/>
          <p:nvPr/>
        </p:nvGrpSpPr>
        <p:grpSpPr>
          <a:xfrm rot="0">
            <a:off x="11962771" y="3385356"/>
            <a:ext cx="5345935" cy="28594"/>
            <a:chOff x="0" y="0"/>
            <a:chExt cx="7127913" cy="38125"/>
          </a:xfrm>
        </p:grpSpPr>
        <p:sp>
          <p:nvSpPr>
            <p:cNvPr name="Freeform 26" id="26"/>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27" id="27"/>
          <p:cNvSpPr txBox="true"/>
          <p:nvPr/>
        </p:nvSpPr>
        <p:spPr>
          <a:xfrm rot="0">
            <a:off x="11962771" y="3483845"/>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Select the Jewellery Type</a:t>
            </a:r>
          </a:p>
        </p:txBody>
      </p:sp>
      <p:sp>
        <p:nvSpPr>
          <p:cNvPr name="TextBox 28" id="28"/>
          <p:cNvSpPr txBox="true"/>
          <p:nvPr/>
        </p:nvSpPr>
        <p:spPr>
          <a:xfrm rot="0">
            <a:off x="11962771" y="3928110"/>
            <a:ext cx="5345935"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Choose whether you want a ring, earrings, necklace, pendant, bracelet, bangles, or another type of jewellery.</a:t>
            </a:r>
          </a:p>
        </p:txBody>
      </p:sp>
      <p:grpSp>
        <p:nvGrpSpPr>
          <p:cNvPr name="Group 29" id="29"/>
          <p:cNvGrpSpPr/>
          <p:nvPr/>
        </p:nvGrpSpPr>
        <p:grpSpPr>
          <a:xfrm rot="0">
            <a:off x="992991" y="4874657"/>
            <a:ext cx="397221" cy="258118"/>
            <a:chOff x="0" y="0"/>
            <a:chExt cx="529628" cy="344157"/>
          </a:xfrm>
        </p:grpSpPr>
        <p:sp>
          <p:nvSpPr>
            <p:cNvPr name="Freeform 30" id="30"/>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31" id="31"/>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04</a:t>
              </a:r>
            </a:p>
          </p:txBody>
        </p:sp>
      </p:grpSp>
      <p:grpSp>
        <p:nvGrpSpPr>
          <p:cNvPr name="Group 32" id="32"/>
          <p:cNvGrpSpPr/>
          <p:nvPr/>
        </p:nvGrpSpPr>
        <p:grpSpPr>
          <a:xfrm rot="0">
            <a:off x="992991" y="5173589"/>
            <a:ext cx="5345935" cy="28594"/>
            <a:chOff x="0" y="0"/>
            <a:chExt cx="7127913" cy="38125"/>
          </a:xfrm>
        </p:grpSpPr>
        <p:sp>
          <p:nvSpPr>
            <p:cNvPr name="Freeform 33" id="33"/>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34" id="34"/>
          <p:cNvSpPr txBox="true"/>
          <p:nvPr/>
        </p:nvSpPr>
        <p:spPr>
          <a:xfrm rot="0">
            <a:off x="992991" y="5311692"/>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Consider Your Style</a:t>
            </a:r>
          </a:p>
        </p:txBody>
      </p:sp>
      <p:sp>
        <p:nvSpPr>
          <p:cNvPr name="TextBox 35" id="35"/>
          <p:cNvSpPr txBox="true"/>
          <p:nvPr/>
        </p:nvSpPr>
        <p:spPr>
          <a:xfrm rot="0">
            <a:off x="992991" y="5755958"/>
            <a:ext cx="5345935"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Think about whether you prefer traditional, modern, minimal, elegant, bold, or statement designs.</a:t>
            </a:r>
          </a:p>
        </p:txBody>
      </p:sp>
      <p:grpSp>
        <p:nvGrpSpPr>
          <p:cNvPr name="Group 36" id="36"/>
          <p:cNvGrpSpPr/>
          <p:nvPr/>
        </p:nvGrpSpPr>
        <p:grpSpPr>
          <a:xfrm rot="0">
            <a:off x="6477876" y="4874657"/>
            <a:ext cx="397221" cy="258118"/>
            <a:chOff x="0" y="0"/>
            <a:chExt cx="529628" cy="344157"/>
          </a:xfrm>
        </p:grpSpPr>
        <p:sp>
          <p:nvSpPr>
            <p:cNvPr name="Freeform 37" id="37"/>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38" id="38"/>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05</a:t>
              </a:r>
            </a:p>
          </p:txBody>
        </p:sp>
      </p:grpSp>
      <p:grpSp>
        <p:nvGrpSpPr>
          <p:cNvPr name="Group 39" id="39"/>
          <p:cNvGrpSpPr/>
          <p:nvPr/>
        </p:nvGrpSpPr>
        <p:grpSpPr>
          <a:xfrm rot="0">
            <a:off x="6477876" y="5173589"/>
            <a:ext cx="5345935" cy="28594"/>
            <a:chOff x="0" y="0"/>
            <a:chExt cx="7127913" cy="38125"/>
          </a:xfrm>
        </p:grpSpPr>
        <p:sp>
          <p:nvSpPr>
            <p:cNvPr name="Freeform 40" id="40"/>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41" id="41"/>
          <p:cNvSpPr txBox="true"/>
          <p:nvPr/>
        </p:nvSpPr>
        <p:spPr>
          <a:xfrm rot="0">
            <a:off x="6477876" y="5311692"/>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Ask Questions</a:t>
            </a:r>
          </a:p>
        </p:txBody>
      </p:sp>
      <p:sp>
        <p:nvSpPr>
          <p:cNvPr name="TextBox 42" id="42"/>
          <p:cNvSpPr txBox="true"/>
          <p:nvPr/>
        </p:nvSpPr>
        <p:spPr>
          <a:xfrm rot="0">
            <a:off x="6477876" y="5755958"/>
            <a:ext cx="5345935" cy="878176"/>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 good Jewelry shop in Mungeli should allow customers to ask questions before purchasing. Ask about purity, weight, pricing, making charges, stones, certification, and available policies where relevant.</a:t>
            </a:r>
          </a:p>
        </p:txBody>
      </p:sp>
      <p:grpSp>
        <p:nvGrpSpPr>
          <p:cNvPr name="Group 43" id="43"/>
          <p:cNvGrpSpPr/>
          <p:nvPr/>
        </p:nvGrpSpPr>
        <p:grpSpPr>
          <a:xfrm rot="0">
            <a:off x="11962771" y="4874657"/>
            <a:ext cx="397221" cy="258118"/>
            <a:chOff x="0" y="0"/>
            <a:chExt cx="529628" cy="344157"/>
          </a:xfrm>
        </p:grpSpPr>
        <p:sp>
          <p:nvSpPr>
            <p:cNvPr name="Freeform 44" id="44"/>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45" id="45"/>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06</a:t>
              </a:r>
            </a:p>
          </p:txBody>
        </p:sp>
      </p:grpSp>
      <p:grpSp>
        <p:nvGrpSpPr>
          <p:cNvPr name="Group 46" id="46"/>
          <p:cNvGrpSpPr/>
          <p:nvPr/>
        </p:nvGrpSpPr>
        <p:grpSpPr>
          <a:xfrm rot="0">
            <a:off x="11962771" y="5193392"/>
            <a:ext cx="5345935" cy="28594"/>
            <a:chOff x="0" y="0"/>
            <a:chExt cx="7127913" cy="38125"/>
          </a:xfrm>
        </p:grpSpPr>
        <p:sp>
          <p:nvSpPr>
            <p:cNvPr name="Freeform 47" id="47"/>
            <p:cNvSpPr/>
            <p:nvPr/>
          </p:nvSpPr>
          <p:spPr>
            <a:xfrm flipH="false" flipV="false" rot="0">
              <a:off x="0" y="0"/>
              <a:ext cx="7127875" cy="38100"/>
            </a:xfrm>
            <a:custGeom>
              <a:avLst/>
              <a:gdLst/>
              <a:ahLst/>
              <a:cxnLst/>
              <a:rect r="r" b="b" t="t" l="l"/>
              <a:pathLst>
                <a:path h="38100" w="7127875">
                  <a:moveTo>
                    <a:pt x="0" y="0"/>
                  </a:moveTo>
                  <a:lnTo>
                    <a:pt x="7127875" y="0"/>
                  </a:lnTo>
                  <a:lnTo>
                    <a:pt x="7127875" y="38100"/>
                  </a:lnTo>
                  <a:lnTo>
                    <a:pt x="0" y="38100"/>
                  </a:lnTo>
                  <a:close/>
                </a:path>
              </a:pathLst>
            </a:custGeom>
            <a:solidFill>
              <a:srgbClr val="487CFF"/>
            </a:solidFill>
          </p:spPr>
        </p:sp>
      </p:grpSp>
      <p:sp>
        <p:nvSpPr>
          <p:cNvPr name="TextBox 48" id="48"/>
          <p:cNvSpPr txBox="true"/>
          <p:nvPr/>
        </p:nvSpPr>
        <p:spPr>
          <a:xfrm rot="0">
            <a:off x="11962771" y="5311692"/>
            <a:ext cx="534593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Check the Finish</a:t>
            </a:r>
          </a:p>
        </p:txBody>
      </p:sp>
      <p:sp>
        <p:nvSpPr>
          <p:cNvPr name="TextBox 49" id="49"/>
          <p:cNvSpPr txBox="true"/>
          <p:nvPr/>
        </p:nvSpPr>
        <p:spPr>
          <a:xfrm rot="0">
            <a:off x="11962771" y="5755958"/>
            <a:ext cx="5345935"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Look carefully at the jewellery's finishing, detailing, symmetry, clasp, setting, and overall appearance.</a:t>
            </a:r>
          </a:p>
        </p:txBody>
      </p:sp>
      <p:grpSp>
        <p:nvGrpSpPr>
          <p:cNvPr name="Group 50" id="50"/>
          <p:cNvGrpSpPr/>
          <p:nvPr/>
        </p:nvGrpSpPr>
        <p:grpSpPr>
          <a:xfrm rot="0">
            <a:off x="992991" y="6922046"/>
            <a:ext cx="397221" cy="258118"/>
            <a:chOff x="0" y="0"/>
            <a:chExt cx="529628" cy="344157"/>
          </a:xfrm>
        </p:grpSpPr>
        <p:sp>
          <p:nvSpPr>
            <p:cNvPr name="Freeform 51" id="51"/>
            <p:cNvSpPr/>
            <p:nvPr/>
          </p:nvSpPr>
          <p:spPr>
            <a:xfrm flipH="false" flipV="false" rot="0">
              <a:off x="0" y="0"/>
              <a:ext cx="529634" cy="344161"/>
            </a:xfrm>
            <a:custGeom>
              <a:avLst/>
              <a:gdLst/>
              <a:ahLst/>
              <a:cxnLst/>
              <a:rect r="r" b="b" t="t" l="l"/>
              <a:pathLst>
                <a:path h="344161" w="529634">
                  <a:moveTo>
                    <a:pt x="0" y="0"/>
                  </a:moveTo>
                  <a:lnTo>
                    <a:pt x="529634" y="0"/>
                  </a:lnTo>
                  <a:lnTo>
                    <a:pt x="529634" y="344161"/>
                  </a:lnTo>
                  <a:lnTo>
                    <a:pt x="0" y="344161"/>
                  </a:lnTo>
                  <a:close/>
                </a:path>
              </a:pathLst>
            </a:custGeom>
            <a:blipFill>
              <a:blip r:embed="rId4">
                <a:alphaModFix amt="0"/>
              </a:blip>
              <a:stretch>
                <a:fillRect l="-33372" t="0" r="-33371" b="1"/>
              </a:stretch>
            </a:blipFill>
          </p:spPr>
        </p:sp>
        <p:sp>
          <p:nvSpPr>
            <p:cNvPr name="TextBox 52" id="52"/>
            <p:cNvSpPr txBox="true"/>
            <p:nvPr/>
          </p:nvSpPr>
          <p:spPr>
            <a:xfrm>
              <a:off x="0" y="-19050"/>
              <a:ext cx="529628" cy="363207"/>
            </a:xfrm>
            <a:prstGeom prst="rect">
              <a:avLst/>
            </a:prstGeom>
          </p:spPr>
          <p:txBody>
            <a:bodyPr anchor="ctr" rtlCol="false" tIns="0" lIns="0" bIns="0" rIns="0"/>
            <a:lstStyle/>
            <a:p>
              <a:pPr algn="l">
                <a:lnSpc>
                  <a:spcPts val="1801"/>
                </a:lnSpc>
              </a:pPr>
              <a:r>
                <a:rPr lang="en-US" sz="1501" spc="-31">
                  <a:solidFill>
                    <a:srgbClr val="EBEDF0"/>
                  </a:solidFill>
                  <a:latin typeface="Arimo"/>
                  <a:ea typeface="Arimo"/>
                  <a:cs typeface="Arimo"/>
                  <a:sym typeface="Arimo"/>
                </a:rPr>
                <a:t>07</a:t>
              </a:r>
            </a:p>
          </p:txBody>
        </p:sp>
      </p:grpSp>
      <p:grpSp>
        <p:nvGrpSpPr>
          <p:cNvPr name="Group 53" id="53"/>
          <p:cNvGrpSpPr/>
          <p:nvPr/>
        </p:nvGrpSpPr>
        <p:grpSpPr>
          <a:xfrm rot="0">
            <a:off x="992991" y="7201167"/>
            <a:ext cx="16315715" cy="28594"/>
            <a:chOff x="0" y="0"/>
            <a:chExt cx="21754287" cy="38125"/>
          </a:xfrm>
        </p:grpSpPr>
        <p:sp>
          <p:nvSpPr>
            <p:cNvPr name="Freeform 54" id="54"/>
            <p:cNvSpPr/>
            <p:nvPr/>
          </p:nvSpPr>
          <p:spPr>
            <a:xfrm flipH="false" flipV="false" rot="0">
              <a:off x="0" y="0"/>
              <a:ext cx="21754337" cy="38100"/>
            </a:xfrm>
            <a:custGeom>
              <a:avLst/>
              <a:gdLst/>
              <a:ahLst/>
              <a:cxnLst/>
              <a:rect r="r" b="b" t="t" l="l"/>
              <a:pathLst>
                <a:path h="38100" w="21754337">
                  <a:moveTo>
                    <a:pt x="0" y="0"/>
                  </a:moveTo>
                  <a:lnTo>
                    <a:pt x="21754337" y="0"/>
                  </a:lnTo>
                  <a:lnTo>
                    <a:pt x="21754337" y="38100"/>
                  </a:lnTo>
                  <a:lnTo>
                    <a:pt x="0" y="38100"/>
                  </a:lnTo>
                  <a:close/>
                </a:path>
              </a:pathLst>
            </a:custGeom>
            <a:solidFill>
              <a:srgbClr val="487CFF"/>
            </a:solidFill>
          </p:spPr>
        </p:sp>
      </p:grpSp>
      <p:sp>
        <p:nvSpPr>
          <p:cNvPr name="TextBox 55" id="55"/>
          <p:cNvSpPr txBox="true"/>
          <p:nvPr/>
        </p:nvSpPr>
        <p:spPr>
          <a:xfrm rot="0">
            <a:off x="992991" y="7359082"/>
            <a:ext cx="16315715"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Choose for Long-Term Use</a:t>
            </a:r>
          </a:p>
        </p:txBody>
      </p:sp>
      <p:sp>
        <p:nvSpPr>
          <p:cNvPr name="TextBox 56" id="56"/>
          <p:cNvSpPr txBox="true"/>
          <p:nvPr/>
        </p:nvSpPr>
        <p:spPr>
          <a:xfrm rot="0">
            <a:off x="992991" y="7803347"/>
            <a:ext cx="16315715" cy="219542"/>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Instead of selecting jewellery only because it is currently trending, consider whether you will continue enjoying the design in the future.</a:t>
            </a:r>
          </a:p>
        </p:txBody>
      </p:sp>
      <p:sp>
        <p:nvSpPr>
          <p:cNvPr name="TextBox 57" id="57"/>
          <p:cNvSpPr txBox="true"/>
          <p:nvPr/>
        </p:nvSpPr>
        <p:spPr>
          <a:xfrm rot="0">
            <a:off x="992991" y="8328231"/>
            <a:ext cx="17230954" cy="219542"/>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At Arihant Jewellery, customers can take their time to explore jewellery and make a decision based on their personal requirements.</a:t>
            </a:r>
          </a:p>
        </p:txBody>
      </p:sp>
      <p:sp>
        <p:nvSpPr>
          <p:cNvPr name="Freeform 58" id="58"/>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5"/>
            <a:stretch>
              <a:fillRect l="0" t="0" r="-12784"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192940"/>
            <a:ext cx="16315868" cy="702678"/>
          </a:xfrm>
          <a:prstGeom prst="rect">
            <a:avLst/>
          </a:prstGeom>
        </p:spPr>
        <p:txBody>
          <a:bodyPr anchor="t" rtlCol="false" tIns="0" lIns="0" bIns="0" rIns="0">
            <a:spAutoFit/>
          </a:bodyPr>
          <a:lstStyle/>
          <a:p>
            <a:pPr algn="l">
              <a:lnSpc>
                <a:spcPts val="5058"/>
              </a:lnSpc>
            </a:pPr>
            <a:r>
              <a:rPr lang="en-US" b="true" sz="3903" spc="-78">
                <a:solidFill>
                  <a:srgbClr val="F2F5FA"/>
                </a:solidFill>
                <a:latin typeface="Arimo Bold"/>
                <a:ea typeface="Arimo Bold"/>
                <a:cs typeface="Arimo Bold"/>
                <a:sym typeface="Arimo Bold"/>
              </a:rPr>
              <a:t>Why Customers Look for a Trusted Jewelry Shop in Mungeli</a:t>
            </a:r>
          </a:p>
        </p:txBody>
      </p:sp>
      <p:sp>
        <p:nvSpPr>
          <p:cNvPr name="TextBox 7" id="7"/>
          <p:cNvSpPr txBox="true"/>
          <p:nvPr/>
        </p:nvSpPr>
        <p:spPr>
          <a:xfrm rot="0">
            <a:off x="992991" y="2173691"/>
            <a:ext cx="16315868" cy="1566891"/>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Trust is one of the most important factors when buying jewellery.</a:t>
            </a:r>
          </a:p>
          <a:p>
            <a:pPr algn="l">
              <a:lnSpc>
                <a:spcPts val="1657"/>
              </a:lnSpc>
            </a:pPr>
            <a:r>
              <a:rPr lang="en-US" sz="1501">
                <a:solidFill>
                  <a:srgbClr val="EBEDF0"/>
                </a:solidFill>
                <a:latin typeface="Arimo"/>
                <a:ea typeface="Arimo"/>
                <a:cs typeface="Arimo"/>
                <a:sym typeface="Arimo"/>
              </a:rPr>
              <a:t>Customers are not simply purchasing an accessory. Depending on the product, they may be making a significant financial investment or purchasing something with deep emotional importance.</a:t>
            </a:r>
          </a:p>
          <a:p>
            <a:pPr algn="l">
              <a:lnSpc>
                <a:spcPts val="1657"/>
              </a:lnSpc>
            </a:pPr>
            <a:r>
              <a:rPr lang="en-US" sz="1501">
                <a:solidFill>
                  <a:srgbClr val="EBEDF0"/>
                </a:solidFill>
                <a:latin typeface="Arimo"/>
                <a:ea typeface="Arimo"/>
                <a:cs typeface="Arimo"/>
                <a:sym typeface="Arimo"/>
              </a:rPr>
              <a:t>A reliable Jewelry shop in Mungeli should prioritize clear communication and customer confidence.</a:t>
            </a:r>
          </a:p>
          <a:p>
            <a:pPr algn="l">
              <a:lnSpc>
                <a:spcPts val="1657"/>
              </a:lnSpc>
            </a:pPr>
            <a:r>
              <a:rPr lang="en-US" sz="1501">
                <a:solidFill>
                  <a:srgbClr val="EBEDF0"/>
                </a:solidFill>
                <a:latin typeface="Arimo"/>
                <a:ea typeface="Arimo"/>
                <a:cs typeface="Arimo"/>
                <a:sym typeface="Arimo"/>
              </a:rPr>
              <a:t>Important qualities to look for include:</a:t>
            </a:r>
          </a:p>
        </p:txBody>
      </p:sp>
      <p:sp>
        <p:nvSpPr>
          <p:cNvPr name="Freeform 8" id="8" descr="preencoded.png"/>
          <p:cNvSpPr/>
          <p:nvPr/>
        </p:nvSpPr>
        <p:spPr>
          <a:xfrm flipH="false" flipV="false" rot="0">
            <a:off x="992991" y="3896982"/>
            <a:ext cx="8088373" cy="1299543"/>
          </a:xfrm>
          <a:custGeom>
            <a:avLst/>
            <a:gdLst/>
            <a:ahLst/>
            <a:cxnLst/>
            <a:rect r="r" b="b" t="t" l="l"/>
            <a:pathLst>
              <a:path h="1299543" w="8088373">
                <a:moveTo>
                  <a:pt x="0" y="0"/>
                </a:moveTo>
                <a:lnTo>
                  <a:pt x="8088373" y="0"/>
                </a:lnTo>
                <a:lnTo>
                  <a:pt x="8088373" y="1299544"/>
                </a:lnTo>
                <a:lnTo>
                  <a:pt x="0" y="1299544"/>
                </a:lnTo>
                <a:lnTo>
                  <a:pt x="0" y="0"/>
                </a:lnTo>
                <a:close/>
              </a:path>
            </a:pathLst>
          </a:custGeom>
          <a:blipFill>
            <a:blip r:embed="rId4">
              <a:extLst>
                <a:ext uri="{96DAC541-7B7A-43D3-8B79-37D633B846F1}">
                  <asvg:svgBlip xmlns:asvg="http://schemas.microsoft.com/office/drawing/2016/SVG/main" r:embed="rId5"/>
                </a:ext>
              </a:extLst>
            </a:blip>
            <a:stretch>
              <a:fillRect l="0" t="-524" r="0" b="-524"/>
            </a:stretch>
          </a:blipFill>
        </p:spPr>
      </p:sp>
      <p:sp>
        <p:nvSpPr>
          <p:cNvPr name="TextBox 9" id="9"/>
          <p:cNvSpPr txBox="true"/>
          <p:nvPr/>
        </p:nvSpPr>
        <p:spPr>
          <a:xfrm rot="0">
            <a:off x="1334510" y="4086025"/>
            <a:ext cx="7519721"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Transparency</a:t>
            </a:r>
          </a:p>
        </p:txBody>
      </p:sp>
      <p:sp>
        <p:nvSpPr>
          <p:cNvPr name="TextBox 10" id="10"/>
          <p:cNvSpPr txBox="true"/>
          <p:nvPr/>
        </p:nvSpPr>
        <p:spPr>
          <a:xfrm rot="0">
            <a:off x="1334510" y="4530300"/>
            <a:ext cx="7519721"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Customers should receive understandable information about the jewellery they are considering.</a:t>
            </a:r>
          </a:p>
        </p:txBody>
      </p:sp>
      <p:sp>
        <p:nvSpPr>
          <p:cNvPr name="Freeform 11" id="11" descr="preencoded.png"/>
          <p:cNvSpPr/>
          <p:nvPr/>
        </p:nvSpPr>
        <p:spPr>
          <a:xfrm flipH="false" flipV="false" rot="0">
            <a:off x="9220324" y="3896982"/>
            <a:ext cx="8088525" cy="1299543"/>
          </a:xfrm>
          <a:custGeom>
            <a:avLst/>
            <a:gdLst/>
            <a:ahLst/>
            <a:cxnLst/>
            <a:rect r="r" b="b" t="t" l="l"/>
            <a:pathLst>
              <a:path h="1299543" w="8088525">
                <a:moveTo>
                  <a:pt x="0" y="0"/>
                </a:moveTo>
                <a:lnTo>
                  <a:pt x="8088525" y="0"/>
                </a:lnTo>
                <a:lnTo>
                  <a:pt x="8088525" y="1299544"/>
                </a:lnTo>
                <a:lnTo>
                  <a:pt x="0" y="1299544"/>
                </a:lnTo>
                <a:lnTo>
                  <a:pt x="0" y="0"/>
                </a:lnTo>
                <a:close/>
              </a:path>
            </a:pathLst>
          </a:custGeom>
          <a:blipFill>
            <a:blip r:embed="rId4">
              <a:extLst>
                <a:ext uri="{96DAC541-7B7A-43D3-8B79-37D633B846F1}">
                  <asvg:svgBlip xmlns:asvg="http://schemas.microsoft.com/office/drawing/2016/SVG/main" r:embed="rId5"/>
                </a:ext>
              </a:extLst>
            </a:blip>
            <a:stretch>
              <a:fillRect l="0" t="-525" r="0" b="-524"/>
            </a:stretch>
          </a:blipFill>
        </p:spPr>
      </p:sp>
      <p:sp>
        <p:nvSpPr>
          <p:cNvPr name="TextBox 12" id="12"/>
          <p:cNvSpPr txBox="true"/>
          <p:nvPr/>
        </p:nvSpPr>
        <p:spPr>
          <a:xfrm rot="0">
            <a:off x="9561852" y="4086025"/>
            <a:ext cx="7519873"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Quality Focus</a:t>
            </a:r>
          </a:p>
        </p:txBody>
      </p:sp>
      <p:sp>
        <p:nvSpPr>
          <p:cNvPr name="TextBox 13" id="13"/>
          <p:cNvSpPr txBox="true"/>
          <p:nvPr/>
        </p:nvSpPr>
        <p:spPr>
          <a:xfrm rot="0">
            <a:off x="9561852" y="4530300"/>
            <a:ext cx="7519873"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Jewellery should receive appropriate attention to design, finishing, and overall workmanship.</a:t>
            </a:r>
          </a:p>
        </p:txBody>
      </p:sp>
      <p:sp>
        <p:nvSpPr>
          <p:cNvPr name="Freeform 14" id="14" descr="preencoded.png"/>
          <p:cNvSpPr/>
          <p:nvPr/>
        </p:nvSpPr>
        <p:spPr>
          <a:xfrm flipH="false" flipV="false" rot="0">
            <a:off x="992991" y="5335486"/>
            <a:ext cx="8088373" cy="1299543"/>
          </a:xfrm>
          <a:custGeom>
            <a:avLst/>
            <a:gdLst/>
            <a:ahLst/>
            <a:cxnLst/>
            <a:rect r="r" b="b" t="t" l="l"/>
            <a:pathLst>
              <a:path h="1299543" w="8088373">
                <a:moveTo>
                  <a:pt x="0" y="0"/>
                </a:moveTo>
                <a:lnTo>
                  <a:pt x="8088373" y="0"/>
                </a:lnTo>
                <a:lnTo>
                  <a:pt x="8088373" y="1299543"/>
                </a:lnTo>
                <a:lnTo>
                  <a:pt x="0" y="1299543"/>
                </a:lnTo>
                <a:lnTo>
                  <a:pt x="0" y="0"/>
                </a:lnTo>
                <a:close/>
              </a:path>
            </a:pathLst>
          </a:custGeom>
          <a:blipFill>
            <a:blip r:embed="rId4">
              <a:extLst>
                <a:ext uri="{96DAC541-7B7A-43D3-8B79-37D633B846F1}">
                  <asvg:svgBlip xmlns:asvg="http://schemas.microsoft.com/office/drawing/2016/SVG/main" r:embed="rId5"/>
                </a:ext>
              </a:extLst>
            </a:blip>
            <a:stretch>
              <a:fillRect l="0" t="-524" r="0" b="-524"/>
            </a:stretch>
          </a:blipFill>
        </p:spPr>
      </p:sp>
      <p:sp>
        <p:nvSpPr>
          <p:cNvPr name="TextBox 15" id="15"/>
          <p:cNvSpPr txBox="true"/>
          <p:nvPr/>
        </p:nvSpPr>
        <p:spPr>
          <a:xfrm rot="0">
            <a:off x="1334510" y="5524529"/>
            <a:ext cx="7519721"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Customer Assistance</a:t>
            </a:r>
          </a:p>
        </p:txBody>
      </p:sp>
      <p:sp>
        <p:nvSpPr>
          <p:cNvPr name="TextBox 16" id="16"/>
          <p:cNvSpPr txBox="true"/>
          <p:nvPr/>
        </p:nvSpPr>
        <p:spPr>
          <a:xfrm rot="0">
            <a:off x="1334510" y="5968803"/>
            <a:ext cx="7519721"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Staff should be willing to answer questions and help customers compare suitable options.</a:t>
            </a:r>
          </a:p>
        </p:txBody>
      </p:sp>
      <p:sp>
        <p:nvSpPr>
          <p:cNvPr name="Freeform 17" id="17" descr="preencoded.png"/>
          <p:cNvSpPr/>
          <p:nvPr/>
        </p:nvSpPr>
        <p:spPr>
          <a:xfrm flipH="false" flipV="false" rot="0">
            <a:off x="9220324" y="5335486"/>
            <a:ext cx="8088525" cy="1299543"/>
          </a:xfrm>
          <a:custGeom>
            <a:avLst/>
            <a:gdLst/>
            <a:ahLst/>
            <a:cxnLst/>
            <a:rect r="r" b="b" t="t" l="l"/>
            <a:pathLst>
              <a:path h="1299543" w="8088525">
                <a:moveTo>
                  <a:pt x="0" y="0"/>
                </a:moveTo>
                <a:lnTo>
                  <a:pt x="8088525" y="0"/>
                </a:lnTo>
                <a:lnTo>
                  <a:pt x="8088525" y="1299543"/>
                </a:lnTo>
                <a:lnTo>
                  <a:pt x="0" y="1299543"/>
                </a:lnTo>
                <a:lnTo>
                  <a:pt x="0" y="0"/>
                </a:lnTo>
                <a:close/>
              </a:path>
            </a:pathLst>
          </a:custGeom>
          <a:blipFill>
            <a:blip r:embed="rId4">
              <a:extLst>
                <a:ext uri="{96DAC541-7B7A-43D3-8B79-37D633B846F1}">
                  <asvg:svgBlip xmlns:asvg="http://schemas.microsoft.com/office/drawing/2016/SVG/main" r:embed="rId5"/>
                </a:ext>
              </a:extLst>
            </a:blip>
            <a:stretch>
              <a:fillRect l="0" t="-525" r="0" b="-524"/>
            </a:stretch>
          </a:blipFill>
        </p:spPr>
      </p:sp>
      <p:sp>
        <p:nvSpPr>
          <p:cNvPr name="TextBox 18" id="18"/>
          <p:cNvSpPr txBox="true"/>
          <p:nvPr/>
        </p:nvSpPr>
        <p:spPr>
          <a:xfrm rot="0">
            <a:off x="9561852" y="5524529"/>
            <a:ext cx="7519873"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Design Variety</a:t>
            </a:r>
          </a:p>
        </p:txBody>
      </p:sp>
      <p:sp>
        <p:nvSpPr>
          <p:cNvPr name="TextBox 19" id="19"/>
          <p:cNvSpPr txBox="true"/>
          <p:nvPr/>
        </p:nvSpPr>
        <p:spPr>
          <a:xfrm rot="0">
            <a:off x="9561852" y="5968803"/>
            <a:ext cx="7519873"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 useful jewellery collection should accommodate different tastes, occasions, and budgets.</a:t>
            </a:r>
          </a:p>
        </p:txBody>
      </p:sp>
      <p:sp>
        <p:nvSpPr>
          <p:cNvPr name="Freeform 20" id="20" descr="preencoded.png"/>
          <p:cNvSpPr/>
          <p:nvPr/>
        </p:nvSpPr>
        <p:spPr>
          <a:xfrm flipH="false" flipV="false" rot="0">
            <a:off x="992991" y="6773999"/>
            <a:ext cx="8088373" cy="1519085"/>
          </a:xfrm>
          <a:custGeom>
            <a:avLst/>
            <a:gdLst/>
            <a:ahLst/>
            <a:cxnLst/>
            <a:rect r="r" b="b" t="t" l="l"/>
            <a:pathLst>
              <a:path h="1519085" w="8088373">
                <a:moveTo>
                  <a:pt x="0" y="0"/>
                </a:moveTo>
                <a:lnTo>
                  <a:pt x="8088373" y="0"/>
                </a:lnTo>
                <a:lnTo>
                  <a:pt x="8088373" y="1519085"/>
                </a:lnTo>
                <a:lnTo>
                  <a:pt x="0" y="1519085"/>
                </a:lnTo>
                <a:lnTo>
                  <a:pt x="0" y="0"/>
                </a:lnTo>
                <a:close/>
              </a:path>
            </a:pathLst>
          </a:custGeom>
          <a:blipFill>
            <a:blip r:embed="rId6">
              <a:extLst>
                <a:ext uri="{96DAC541-7B7A-43D3-8B79-37D633B846F1}">
                  <asvg:svgBlip xmlns:asvg="http://schemas.microsoft.com/office/drawing/2016/SVG/main" r:embed="rId7"/>
                </a:ext>
              </a:extLst>
            </a:blip>
            <a:stretch>
              <a:fillRect l="0" t="-426" r="0" b="-425"/>
            </a:stretch>
          </a:blipFill>
        </p:spPr>
      </p:sp>
      <p:sp>
        <p:nvSpPr>
          <p:cNvPr name="TextBox 21" id="21"/>
          <p:cNvSpPr txBox="true"/>
          <p:nvPr/>
        </p:nvSpPr>
        <p:spPr>
          <a:xfrm rot="0">
            <a:off x="1334510" y="6963032"/>
            <a:ext cx="7519721"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Professional Experience</a:t>
            </a:r>
          </a:p>
        </p:txBody>
      </p:sp>
      <p:sp>
        <p:nvSpPr>
          <p:cNvPr name="TextBox 22" id="22"/>
          <p:cNvSpPr txBox="true"/>
          <p:nvPr/>
        </p:nvSpPr>
        <p:spPr>
          <a:xfrm rot="0">
            <a:off x="1334510" y="7407307"/>
            <a:ext cx="7519721" cy="439093"/>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Jewellery buying becomes easier when customers can rely on knowledgeable guidance throughout the selection process.</a:t>
            </a:r>
          </a:p>
        </p:txBody>
      </p:sp>
      <p:sp>
        <p:nvSpPr>
          <p:cNvPr name="Freeform 23" id="23" descr="preencoded.png"/>
          <p:cNvSpPr/>
          <p:nvPr/>
        </p:nvSpPr>
        <p:spPr>
          <a:xfrm flipH="false" flipV="false" rot="0">
            <a:off x="9220324" y="6773999"/>
            <a:ext cx="8088525" cy="1519085"/>
          </a:xfrm>
          <a:custGeom>
            <a:avLst/>
            <a:gdLst/>
            <a:ahLst/>
            <a:cxnLst/>
            <a:rect r="r" b="b" t="t" l="l"/>
            <a:pathLst>
              <a:path h="1519085" w="8088525">
                <a:moveTo>
                  <a:pt x="0" y="0"/>
                </a:moveTo>
                <a:lnTo>
                  <a:pt x="8088525" y="0"/>
                </a:lnTo>
                <a:lnTo>
                  <a:pt x="8088525" y="1519085"/>
                </a:lnTo>
                <a:lnTo>
                  <a:pt x="0" y="1519085"/>
                </a:lnTo>
                <a:lnTo>
                  <a:pt x="0" y="0"/>
                </a:lnTo>
                <a:close/>
              </a:path>
            </a:pathLst>
          </a:custGeom>
          <a:blipFill>
            <a:blip r:embed="rId6">
              <a:extLst>
                <a:ext uri="{96DAC541-7B7A-43D3-8B79-37D633B846F1}">
                  <asvg:svgBlip xmlns:asvg="http://schemas.microsoft.com/office/drawing/2016/SVG/main" r:embed="rId7"/>
                </a:ext>
              </a:extLst>
            </a:blip>
            <a:stretch>
              <a:fillRect l="0" t="-427" r="0" b="-427"/>
            </a:stretch>
          </a:blipFill>
        </p:spPr>
      </p:sp>
      <p:sp>
        <p:nvSpPr>
          <p:cNvPr name="TextBox 24" id="24"/>
          <p:cNvSpPr txBox="true"/>
          <p:nvPr/>
        </p:nvSpPr>
        <p:spPr>
          <a:xfrm rot="0">
            <a:off x="9561852" y="6963032"/>
            <a:ext cx="7519873"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After-Sales Support</a:t>
            </a:r>
          </a:p>
        </p:txBody>
      </p:sp>
      <p:sp>
        <p:nvSpPr>
          <p:cNvPr name="TextBox 25" id="25"/>
          <p:cNvSpPr txBox="true"/>
          <p:nvPr/>
        </p:nvSpPr>
        <p:spPr>
          <a:xfrm rot="0">
            <a:off x="9561852" y="7407307"/>
            <a:ext cx="7519873"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Customers may need assistance with jewellery care, maintenance, sizing, or other services after purchase. Understanding the store's available policies is therefore important.</a:t>
            </a:r>
          </a:p>
        </p:txBody>
      </p:sp>
      <p:sp>
        <p:nvSpPr>
          <p:cNvPr name="TextBox 26" id="26"/>
          <p:cNvSpPr txBox="true"/>
          <p:nvPr/>
        </p:nvSpPr>
        <p:spPr>
          <a:xfrm rot="0">
            <a:off x="992991" y="8449475"/>
            <a:ext cx="16315868" cy="595484"/>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Arihant Jewellery believes that a positive jewellery-shopping experience begins with listening to the customer.</a:t>
            </a:r>
          </a:p>
          <a:p>
            <a:pPr algn="l">
              <a:lnSpc>
                <a:spcPts val="1657"/>
              </a:lnSpc>
            </a:pPr>
            <a:r>
              <a:rPr lang="en-US" sz="1501">
                <a:solidFill>
                  <a:srgbClr val="EBEDF0"/>
                </a:solidFill>
                <a:latin typeface="Arimo"/>
                <a:ea typeface="Arimo"/>
                <a:cs typeface="Arimo"/>
                <a:sym typeface="Arimo"/>
              </a:rPr>
              <a:t>For anyone searching online for a Jewelry shop in Mungeli, the goal should be to find a store where quality, service, design, and customer confidence come together.</a:t>
            </a:r>
          </a:p>
        </p:txBody>
      </p:sp>
      <p:sp>
        <p:nvSpPr>
          <p:cNvPr name="Freeform 27" id="27"/>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8"/>
            <a:stretch>
              <a:fillRect l="0" t="0" r="-12784"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1243136"/>
            <a:ext cx="16315868" cy="702678"/>
          </a:xfrm>
          <a:prstGeom prst="rect">
            <a:avLst/>
          </a:prstGeom>
        </p:spPr>
        <p:txBody>
          <a:bodyPr anchor="t" rtlCol="false" tIns="0" lIns="0" bIns="0" rIns="0">
            <a:spAutoFit/>
          </a:bodyPr>
          <a:lstStyle/>
          <a:p>
            <a:pPr algn="l">
              <a:lnSpc>
                <a:spcPts val="5058"/>
              </a:lnSpc>
            </a:pPr>
            <a:r>
              <a:rPr lang="en-US" b="true" sz="3903" spc="-78">
                <a:solidFill>
                  <a:srgbClr val="F2F5FA"/>
                </a:solidFill>
                <a:latin typeface="Arimo Bold"/>
                <a:ea typeface="Arimo Bold"/>
                <a:cs typeface="Arimo Bold"/>
                <a:sym typeface="Arimo Bold"/>
              </a:rPr>
              <a:t>Arihant Jewellery: Your Local Jewellery Shopping Destination</a:t>
            </a:r>
          </a:p>
        </p:txBody>
      </p:sp>
      <p:sp>
        <p:nvSpPr>
          <p:cNvPr name="TextBox 7" id="7"/>
          <p:cNvSpPr txBox="true"/>
          <p:nvPr/>
        </p:nvSpPr>
        <p:spPr>
          <a:xfrm rot="0">
            <a:off x="992991" y="2223887"/>
            <a:ext cx="16315868" cy="815026"/>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Arihant Jewellery is presented as a jewellery destination for customers searching for a Jewelry shop in Mungeli and looking for jewellery suited to personal style and important occasions.</a:t>
            </a:r>
          </a:p>
          <a:p>
            <a:pPr algn="l">
              <a:lnSpc>
                <a:spcPts val="1657"/>
              </a:lnSpc>
            </a:pPr>
            <a:r>
              <a:rPr lang="en-US" sz="1501">
                <a:solidFill>
                  <a:srgbClr val="EBEDF0"/>
                </a:solidFill>
                <a:latin typeface="Arimo"/>
                <a:ea typeface="Arimo"/>
                <a:cs typeface="Arimo"/>
                <a:sym typeface="Arimo"/>
              </a:rPr>
              <a:t>The brand can be positioned around four important values:</a:t>
            </a:r>
          </a:p>
        </p:txBody>
      </p:sp>
      <p:grpSp>
        <p:nvGrpSpPr>
          <p:cNvPr name="Group 8" id="8"/>
          <p:cNvGrpSpPr/>
          <p:nvPr/>
        </p:nvGrpSpPr>
        <p:grpSpPr>
          <a:xfrm rot="0">
            <a:off x="983456" y="3185770"/>
            <a:ext cx="8107442" cy="2253825"/>
            <a:chOff x="0" y="0"/>
            <a:chExt cx="10809922" cy="3005099"/>
          </a:xfrm>
        </p:grpSpPr>
        <p:sp>
          <p:nvSpPr>
            <p:cNvPr name="Freeform 9" id="9"/>
            <p:cNvSpPr/>
            <p:nvPr/>
          </p:nvSpPr>
          <p:spPr>
            <a:xfrm flipH="false" flipV="false" rot="0">
              <a:off x="0" y="0"/>
              <a:ext cx="10809860" cy="3005074"/>
            </a:xfrm>
            <a:custGeom>
              <a:avLst/>
              <a:gdLst/>
              <a:ahLst/>
              <a:cxnLst/>
              <a:rect r="r" b="b" t="t" l="l"/>
              <a:pathLst>
                <a:path h="3005074" w="10809860">
                  <a:moveTo>
                    <a:pt x="0" y="112141"/>
                  </a:moveTo>
                  <a:cubicBezTo>
                    <a:pt x="0" y="50165"/>
                    <a:pt x="50165" y="0"/>
                    <a:pt x="112141" y="0"/>
                  </a:cubicBezTo>
                  <a:lnTo>
                    <a:pt x="10697718" y="0"/>
                  </a:lnTo>
                  <a:cubicBezTo>
                    <a:pt x="10759694" y="0"/>
                    <a:pt x="10809860" y="50165"/>
                    <a:pt x="10809860" y="112141"/>
                  </a:cubicBezTo>
                  <a:lnTo>
                    <a:pt x="10809860" y="2892933"/>
                  </a:lnTo>
                  <a:cubicBezTo>
                    <a:pt x="10809860" y="2954909"/>
                    <a:pt x="10759694" y="3005074"/>
                    <a:pt x="10697718" y="3005074"/>
                  </a:cubicBezTo>
                  <a:lnTo>
                    <a:pt x="112141" y="3005074"/>
                  </a:lnTo>
                  <a:cubicBezTo>
                    <a:pt x="50165" y="3005074"/>
                    <a:pt x="0" y="2954909"/>
                    <a:pt x="0" y="2892933"/>
                  </a:cubicBezTo>
                  <a:close/>
                </a:path>
              </a:pathLst>
            </a:custGeom>
            <a:solidFill>
              <a:srgbClr val="101620"/>
            </a:solidFill>
            <a:ln w="19065" cap="sq">
              <a:solidFill>
                <a:srgbClr val="002A80"/>
              </a:solidFill>
              <a:prstDash val="solid"/>
              <a:miter/>
            </a:ln>
          </p:spPr>
        </p:sp>
      </p:grpSp>
      <p:grpSp>
        <p:nvGrpSpPr>
          <p:cNvPr name="Group 10" id="10"/>
          <p:cNvGrpSpPr/>
          <p:nvPr/>
        </p:nvGrpSpPr>
        <p:grpSpPr>
          <a:xfrm rot="0">
            <a:off x="1210589" y="3412912"/>
            <a:ext cx="595760" cy="595779"/>
            <a:chOff x="0" y="0"/>
            <a:chExt cx="794347" cy="794372"/>
          </a:xfrm>
        </p:grpSpPr>
        <p:sp>
          <p:nvSpPr>
            <p:cNvPr name="Freeform 11" id="11"/>
            <p:cNvSpPr/>
            <p:nvPr/>
          </p:nvSpPr>
          <p:spPr>
            <a:xfrm flipH="false" flipV="false" rot="0">
              <a:off x="0" y="0"/>
              <a:ext cx="794385" cy="794258"/>
            </a:xfrm>
            <a:custGeom>
              <a:avLst/>
              <a:gdLst/>
              <a:ahLst/>
              <a:cxnLst/>
              <a:rect r="r" b="b" t="t" l="l"/>
              <a:pathLst>
                <a:path h="794258" w="794385">
                  <a:moveTo>
                    <a:pt x="0" y="397129"/>
                  </a:moveTo>
                  <a:cubicBezTo>
                    <a:pt x="0" y="177800"/>
                    <a:pt x="177800" y="0"/>
                    <a:pt x="397129" y="0"/>
                  </a:cubicBezTo>
                  <a:cubicBezTo>
                    <a:pt x="616458" y="0"/>
                    <a:pt x="794385" y="177800"/>
                    <a:pt x="794385" y="397129"/>
                  </a:cubicBezTo>
                  <a:cubicBezTo>
                    <a:pt x="794385" y="616458"/>
                    <a:pt x="616585" y="794258"/>
                    <a:pt x="397256" y="794258"/>
                  </a:cubicBezTo>
                  <a:cubicBezTo>
                    <a:pt x="177927" y="794258"/>
                    <a:pt x="0" y="616585"/>
                    <a:pt x="0" y="397129"/>
                  </a:cubicBezTo>
                  <a:close/>
                </a:path>
              </a:pathLst>
            </a:custGeom>
            <a:solidFill>
              <a:srgbClr val="487CFF"/>
            </a:solidFill>
          </p:spPr>
        </p:sp>
      </p:grpSp>
      <p:sp>
        <p:nvSpPr>
          <p:cNvPr name="Freeform 12" id="12" descr="preencoded.png"/>
          <p:cNvSpPr/>
          <p:nvPr/>
        </p:nvSpPr>
        <p:spPr>
          <a:xfrm flipH="false" flipV="false" rot="0">
            <a:off x="1374429" y="3576752"/>
            <a:ext cx="268091" cy="268100"/>
          </a:xfrm>
          <a:custGeom>
            <a:avLst/>
            <a:gdLst/>
            <a:ahLst/>
            <a:cxnLst/>
            <a:rect r="r" b="b" t="t" l="l"/>
            <a:pathLst>
              <a:path h="268100" w="268091">
                <a:moveTo>
                  <a:pt x="0" y="0"/>
                </a:moveTo>
                <a:lnTo>
                  <a:pt x="268091" y="0"/>
                </a:lnTo>
                <a:lnTo>
                  <a:pt x="268091" y="268100"/>
                </a:lnTo>
                <a:lnTo>
                  <a:pt x="0" y="268100"/>
                </a:lnTo>
                <a:lnTo>
                  <a:pt x="0" y="0"/>
                </a:lnTo>
                <a:close/>
              </a:path>
            </a:pathLst>
          </a:custGeom>
          <a:blipFill>
            <a:blip r:embed="rId4">
              <a:extLst>
                <a:ext uri="{96DAC541-7B7A-43D3-8B79-37D633B846F1}">
                  <asvg:svgBlip xmlns:asvg="http://schemas.microsoft.com/office/drawing/2016/SVG/main" r:embed="rId5"/>
                </a:ext>
              </a:extLst>
            </a:blip>
            <a:stretch>
              <a:fillRect l="-1" t="0" r="-2" b="0"/>
            </a:stretch>
          </a:blipFill>
        </p:spPr>
      </p:sp>
      <p:sp>
        <p:nvSpPr>
          <p:cNvPr name="TextBox 13" id="13"/>
          <p:cNvSpPr txBox="true"/>
          <p:nvPr/>
        </p:nvSpPr>
        <p:spPr>
          <a:xfrm rot="0">
            <a:off x="1210589" y="4109561"/>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Style</a:t>
            </a:r>
          </a:p>
        </p:txBody>
      </p:sp>
      <p:sp>
        <p:nvSpPr>
          <p:cNvPr name="TextBox 14" id="14"/>
          <p:cNvSpPr txBox="true"/>
          <p:nvPr/>
        </p:nvSpPr>
        <p:spPr>
          <a:xfrm rot="0">
            <a:off x="1210589" y="4553826"/>
            <a:ext cx="7653176"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Jewellery should reflect the personality of the person wearing it. From traditional inspiration to contemporary styling, customers should be able to explore designs that feel natural to their individual taste.</a:t>
            </a:r>
          </a:p>
        </p:txBody>
      </p:sp>
      <p:grpSp>
        <p:nvGrpSpPr>
          <p:cNvPr name="Group 15" id="15"/>
          <p:cNvGrpSpPr/>
          <p:nvPr/>
        </p:nvGrpSpPr>
        <p:grpSpPr>
          <a:xfrm rot="0">
            <a:off x="9210789" y="3185770"/>
            <a:ext cx="8107594" cy="2253825"/>
            <a:chOff x="0" y="0"/>
            <a:chExt cx="10810126" cy="3005099"/>
          </a:xfrm>
        </p:grpSpPr>
        <p:sp>
          <p:nvSpPr>
            <p:cNvPr name="Freeform 16" id="16"/>
            <p:cNvSpPr/>
            <p:nvPr/>
          </p:nvSpPr>
          <p:spPr>
            <a:xfrm flipH="false" flipV="false" rot="0">
              <a:off x="0" y="0"/>
              <a:ext cx="10810113" cy="3005074"/>
            </a:xfrm>
            <a:custGeom>
              <a:avLst/>
              <a:gdLst/>
              <a:ahLst/>
              <a:cxnLst/>
              <a:rect r="r" b="b" t="t" l="l"/>
              <a:pathLst>
                <a:path h="3005074" w="10810113">
                  <a:moveTo>
                    <a:pt x="0" y="112141"/>
                  </a:moveTo>
                  <a:cubicBezTo>
                    <a:pt x="0" y="50165"/>
                    <a:pt x="50165" y="0"/>
                    <a:pt x="112141" y="0"/>
                  </a:cubicBezTo>
                  <a:lnTo>
                    <a:pt x="10697972" y="0"/>
                  </a:lnTo>
                  <a:cubicBezTo>
                    <a:pt x="10759948" y="0"/>
                    <a:pt x="10810113" y="50165"/>
                    <a:pt x="10810113" y="112141"/>
                  </a:cubicBezTo>
                  <a:lnTo>
                    <a:pt x="10810113" y="2892933"/>
                  </a:lnTo>
                  <a:cubicBezTo>
                    <a:pt x="10810113" y="2954909"/>
                    <a:pt x="10759948" y="3005074"/>
                    <a:pt x="10697972" y="3005074"/>
                  </a:cubicBezTo>
                  <a:lnTo>
                    <a:pt x="112141" y="3005074"/>
                  </a:lnTo>
                  <a:cubicBezTo>
                    <a:pt x="50165" y="3005074"/>
                    <a:pt x="0" y="2954909"/>
                    <a:pt x="0" y="2892933"/>
                  </a:cubicBezTo>
                  <a:close/>
                </a:path>
              </a:pathLst>
            </a:custGeom>
            <a:solidFill>
              <a:srgbClr val="101620"/>
            </a:solidFill>
            <a:ln w="19065" cap="sq">
              <a:solidFill>
                <a:srgbClr val="002A80"/>
              </a:solidFill>
              <a:prstDash val="solid"/>
              <a:miter/>
            </a:ln>
          </p:spPr>
        </p:sp>
      </p:grpSp>
      <p:grpSp>
        <p:nvGrpSpPr>
          <p:cNvPr name="Group 17" id="17"/>
          <p:cNvGrpSpPr/>
          <p:nvPr/>
        </p:nvGrpSpPr>
        <p:grpSpPr>
          <a:xfrm rot="0">
            <a:off x="9437932" y="3412912"/>
            <a:ext cx="595760" cy="595779"/>
            <a:chOff x="0" y="0"/>
            <a:chExt cx="794347" cy="794372"/>
          </a:xfrm>
        </p:grpSpPr>
        <p:sp>
          <p:nvSpPr>
            <p:cNvPr name="Freeform 18" id="18"/>
            <p:cNvSpPr/>
            <p:nvPr/>
          </p:nvSpPr>
          <p:spPr>
            <a:xfrm flipH="false" flipV="false" rot="0">
              <a:off x="0" y="0"/>
              <a:ext cx="794385" cy="794258"/>
            </a:xfrm>
            <a:custGeom>
              <a:avLst/>
              <a:gdLst/>
              <a:ahLst/>
              <a:cxnLst/>
              <a:rect r="r" b="b" t="t" l="l"/>
              <a:pathLst>
                <a:path h="794258" w="794385">
                  <a:moveTo>
                    <a:pt x="0" y="397129"/>
                  </a:moveTo>
                  <a:cubicBezTo>
                    <a:pt x="0" y="177800"/>
                    <a:pt x="177800" y="0"/>
                    <a:pt x="397129" y="0"/>
                  </a:cubicBezTo>
                  <a:cubicBezTo>
                    <a:pt x="616458" y="0"/>
                    <a:pt x="794385" y="177800"/>
                    <a:pt x="794385" y="397129"/>
                  </a:cubicBezTo>
                  <a:cubicBezTo>
                    <a:pt x="794385" y="616458"/>
                    <a:pt x="616585" y="794258"/>
                    <a:pt x="397256" y="794258"/>
                  </a:cubicBezTo>
                  <a:cubicBezTo>
                    <a:pt x="177927" y="794258"/>
                    <a:pt x="0" y="616585"/>
                    <a:pt x="0" y="397129"/>
                  </a:cubicBezTo>
                  <a:close/>
                </a:path>
              </a:pathLst>
            </a:custGeom>
            <a:solidFill>
              <a:srgbClr val="487CFF"/>
            </a:solidFill>
          </p:spPr>
        </p:sp>
      </p:grpSp>
      <p:sp>
        <p:nvSpPr>
          <p:cNvPr name="Freeform 19" id="19" descr="preencoded.png"/>
          <p:cNvSpPr/>
          <p:nvPr/>
        </p:nvSpPr>
        <p:spPr>
          <a:xfrm flipH="false" flipV="false" rot="0">
            <a:off x="9601762" y="3576752"/>
            <a:ext cx="268091" cy="268100"/>
          </a:xfrm>
          <a:custGeom>
            <a:avLst/>
            <a:gdLst/>
            <a:ahLst/>
            <a:cxnLst/>
            <a:rect r="r" b="b" t="t" l="l"/>
            <a:pathLst>
              <a:path h="268100" w="268091">
                <a:moveTo>
                  <a:pt x="0" y="0"/>
                </a:moveTo>
                <a:lnTo>
                  <a:pt x="268091" y="0"/>
                </a:lnTo>
                <a:lnTo>
                  <a:pt x="268091" y="268100"/>
                </a:lnTo>
                <a:lnTo>
                  <a:pt x="0" y="268100"/>
                </a:lnTo>
                <a:lnTo>
                  <a:pt x="0" y="0"/>
                </a:lnTo>
                <a:close/>
              </a:path>
            </a:pathLst>
          </a:custGeom>
          <a:blipFill>
            <a:blip r:embed="rId6">
              <a:extLst>
                <a:ext uri="{96DAC541-7B7A-43D3-8B79-37D633B846F1}">
                  <asvg:svgBlip xmlns:asvg="http://schemas.microsoft.com/office/drawing/2016/SVG/main" r:embed="rId7"/>
                </a:ext>
              </a:extLst>
            </a:blip>
            <a:stretch>
              <a:fillRect l="-6899" t="0" r="-6896" b="0"/>
            </a:stretch>
          </a:blipFill>
        </p:spPr>
      </p:sp>
      <p:sp>
        <p:nvSpPr>
          <p:cNvPr name="TextBox 20" id="20"/>
          <p:cNvSpPr txBox="true"/>
          <p:nvPr/>
        </p:nvSpPr>
        <p:spPr>
          <a:xfrm rot="0">
            <a:off x="9437932" y="4109561"/>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Quality</a:t>
            </a:r>
          </a:p>
        </p:txBody>
      </p:sp>
      <p:sp>
        <p:nvSpPr>
          <p:cNvPr name="TextBox 21" id="21"/>
          <p:cNvSpPr txBox="true"/>
          <p:nvPr/>
        </p:nvSpPr>
        <p:spPr>
          <a:xfrm rot="0">
            <a:off x="9437932" y="4553826"/>
            <a:ext cx="7653318"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Quality is an essential consideration when selecting jewellery. Customers should pay attention to material details, craftsmanship, finishing, and relevant product information.</a:t>
            </a:r>
          </a:p>
        </p:txBody>
      </p:sp>
      <p:grpSp>
        <p:nvGrpSpPr>
          <p:cNvPr name="Group 22" id="22"/>
          <p:cNvGrpSpPr/>
          <p:nvPr/>
        </p:nvGrpSpPr>
        <p:grpSpPr>
          <a:xfrm rot="0">
            <a:off x="983456" y="5559504"/>
            <a:ext cx="8107442" cy="2253825"/>
            <a:chOff x="0" y="0"/>
            <a:chExt cx="10809922" cy="3005099"/>
          </a:xfrm>
        </p:grpSpPr>
        <p:sp>
          <p:nvSpPr>
            <p:cNvPr name="Freeform 23" id="23"/>
            <p:cNvSpPr/>
            <p:nvPr/>
          </p:nvSpPr>
          <p:spPr>
            <a:xfrm flipH="false" flipV="false" rot="0">
              <a:off x="0" y="0"/>
              <a:ext cx="10809860" cy="3005074"/>
            </a:xfrm>
            <a:custGeom>
              <a:avLst/>
              <a:gdLst/>
              <a:ahLst/>
              <a:cxnLst/>
              <a:rect r="r" b="b" t="t" l="l"/>
              <a:pathLst>
                <a:path h="3005074" w="10809860">
                  <a:moveTo>
                    <a:pt x="0" y="112141"/>
                  </a:moveTo>
                  <a:cubicBezTo>
                    <a:pt x="0" y="50165"/>
                    <a:pt x="50165" y="0"/>
                    <a:pt x="112141" y="0"/>
                  </a:cubicBezTo>
                  <a:lnTo>
                    <a:pt x="10697718" y="0"/>
                  </a:lnTo>
                  <a:cubicBezTo>
                    <a:pt x="10759694" y="0"/>
                    <a:pt x="10809860" y="50165"/>
                    <a:pt x="10809860" y="112141"/>
                  </a:cubicBezTo>
                  <a:lnTo>
                    <a:pt x="10809860" y="2892933"/>
                  </a:lnTo>
                  <a:cubicBezTo>
                    <a:pt x="10809860" y="2954909"/>
                    <a:pt x="10759694" y="3005074"/>
                    <a:pt x="10697718" y="3005074"/>
                  </a:cubicBezTo>
                  <a:lnTo>
                    <a:pt x="112141" y="3005074"/>
                  </a:lnTo>
                  <a:cubicBezTo>
                    <a:pt x="50165" y="3005074"/>
                    <a:pt x="0" y="2954909"/>
                    <a:pt x="0" y="2892933"/>
                  </a:cubicBezTo>
                  <a:close/>
                </a:path>
              </a:pathLst>
            </a:custGeom>
            <a:solidFill>
              <a:srgbClr val="101620"/>
            </a:solidFill>
            <a:ln w="19065" cap="sq">
              <a:solidFill>
                <a:srgbClr val="002A80"/>
              </a:solidFill>
              <a:prstDash val="solid"/>
              <a:miter/>
            </a:ln>
          </p:spPr>
        </p:sp>
      </p:grpSp>
      <p:grpSp>
        <p:nvGrpSpPr>
          <p:cNvPr name="Group 24" id="24"/>
          <p:cNvGrpSpPr/>
          <p:nvPr/>
        </p:nvGrpSpPr>
        <p:grpSpPr>
          <a:xfrm rot="0">
            <a:off x="1210589" y="5786647"/>
            <a:ext cx="595760" cy="595779"/>
            <a:chOff x="0" y="0"/>
            <a:chExt cx="794347" cy="794372"/>
          </a:xfrm>
        </p:grpSpPr>
        <p:sp>
          <p:nvSpPr>
            <p:cNvPr name="Freeform 25" id="25"/>
            <p:cNvSpPr/>
            <p:nvPr/>
          </p:nvSpPr>
          <p:spPr>
            <a:xfrm flipH="false" flipV="false" rot="0">
              <a:off x="0" y="0"/>
              <a:ext cx="794385" cy="794258"/>
            </a:xfrm>
            <a:custGeom>
              <a:avLst/>
              <a:gdLst/>
              <a:ahLst/>
              <a:cxnLst/>
              <a:rect r="r" b="b" t="t" l="l"/>
              <a:pathLst>
                <a:path h="794258" w="794385">
                  <a:moveTo>
                    <a:pt x="0" y="397129"/>
                  </a:moveTo>
                  <a:cubicBezTo>
                    <a:pt x="0" y="177800"/>
                    <a:pt x="177800" y="0"/>
                    <a:pt x="397129" y="0"/>
                  </a:cubicBezTo>
                  <a:cubicBezTo>
                    <a:pt x="616458" y="0"/>
                    <a:pt x="794385" y="177800"/>
                    <a:pt x="794385" y="397129"/>
                  </a:cubicBezTo>
                  <a:cubicBezTo>
                    <a:pt x="794385" y="616458"/>
                    <a:pt x="616585" y="794258"/>
                    <a:pt x="397256" y="794258"/>
                  </a:cubicBezTo>
                  <a:cubicBezTo>
                    <a:pt x="177927" y="794258"/>
                    <a:pt x="0" y="616585"/>
                    <a:pt x="0" y="397129"/>
                  </a:cubicBezTo>
                  <a:close/>
                </a:path>
              </a:pathLst>
            </a:custGeom>
            <a:solidFill>
              <a:srgbClr val="487CFF"/>
            </a:solidFill>
          </p:spPr>
        </p:sp>
      </p:grpSp>
      <p:sp>
        <p:nvSpPr>
          <p:cNvPr name="Freeform 26" id="26" descr="preencoded.png"/>
          <p:cNvSpPr/>
          <p:nvPr/>
        </p:nvSpPr>
        <p:spPr>
          <a:xfrm flipH="false" flipV="false" rot="0">
            <a:off x="1374429" y="5950477"/>
            <a:ext cx="268091" cy="268100"/>
          </a:xfrm>
          <a:custGeom>
            <a:avLst/>
            <a:gdLst/>
            <a:ahLst/>
            <a:cxnLst/>
            <a:rect r="r" b="b" t="t" l="l"/>
            <a:pathLst>
              <a:path h="268100" w="268091">
                <a:moveTo>
                  <a:pt x="0" y="0"/>
                </a:moveTo>
                <a:lnTo>
                  <a:pt x="268091" y="0"/>
                </a:lnTo>
                <a:lnTo>
                  <a:pt x="268091" y="268100"/>
                </a:lnTo>
                <a:lnTo>
                  <a:pt x="0" y="268100"/>
                </a:lnTo>
                <a:lnTo>
                  <a:pt x="0" y="0"/>
                </a:lnTo>
                <a:close/>
              </a:path>
            </a:pathLst>
          </a:custGeom>
          <a:blipFill>
            <a:blip r:embed="rId8">
              <a:extLst>
                <a:ext uri="{96DAC541-7B7A-43D3-8B79-37D633B846F1}">
                  <asvg:svgBlip xmlns:asvg="http://schemas.microsoft.com/office/drawing/2016/SVG/main" r:embed="rId9"/>
                </a:ext>
              </a:extLst>
            </a:blip>
            <a:stretch>
              <a:fillRect l="-1726" t="0" r="-1726" b="0"/>
            </a:stretch>
          </a:blipFill>
        </p:spPr>
      </p:sp>
      <p:sp>
        <p:nvSpPr>
          <p:cNvPr name="TextBox 27" id="27"/>
          <p:cNvSpPr txBox="true"/>
          <p:nvPr/>
        </p:nvSpPr>
        <p:spPr>
          <a:xfrm rot="0">
            <a:off x="1210589" y="6483286"/>
            <a:ext cx="7653176"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Choice</a:t>
            </a:r>
          </a:p>
        </p:txBody>
      </p:sp>
      <p:sp>
        <p:nvSpPr>
          <p:cNvPr name="TextBox 28" id="28"/>
          <p:cNvSpPr txBox="true"/>
          <p:nvPr/>
        </p:nvSpPr>
        <p:spPr>
          <a:xfrm rot="0">
            <a:off x="1210589" y="6927561"/>
            <a:ext cx="7653176"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Every customer has different requirements. A varied jewellery selection makes it easier to find something appropriate for everyday wear, gifting, celebrations, and special occasions.</a:t>
            </a:r>
          </a:p>
        </p:txBody>
      </p:sp>
      <p:grpSp>
        <p:nvGrpSpPr>
          <p:cNvPr name="Group 29" id="29"/>
          <p:cNvGrpSpPr/>
          <p:nvPr/>
        </p:nvGrpSpPr>
        <p:grpSpPr>
          <a:xfrm rot="0">
            <a:off x="9210789" y="5559504"/>
            <a:ext cx="8107594" cy="2253825"/>
            <a:chOff x="0" y="0"/>
            <a:chExt cx="10810126" cy="3005099"/>
          </a:xfrm>
        </p:grpSpPr>
        <p:sp>
          <p:nvSpPr>
            <p:cNvPr name="Freeform 30" id="30"/>
            <p:cNvSpPr/>
            <p:nvPr/>
          </p:nvSpPr>
          <p:spPr>
            <a:xfrm flipH="false" flipV="false" rot="0">
              <a:off x="0" y="0"/>
              <a:ext cx="10810113" cy="3005074"/>
            </a:xfrm>
            <a:custGeom>
              <a:avLst/>
              <a:gdLst/>
              <a:ahLst/>
              <a:cxnLst/>
              <a:rect r="r" b="b" t="t" l="l"/>
              <a:pathLst>
                <a:path h="3005074" w="10810113">
                  <a:moveTo>
                    <a:pt x="0" y="112141"/>
                  </a:moveTo>
                  <a:cubicBezTo>
                    <a:pt x="0" y="50165"/>
                    <a:pt x="50165" y="0"/>
                    <a:pt x="112141" y="0"/>
                  </a:cubicBezTo>
                  <a:lnTo>
                    <a:pt x="10697972" y="0"/>
                  </a:lnTo>
                  <a:cubicBezTo>
                    <a:pt x="10759948" y="0"/>
                    <a:pt x="10810113" y="50165"/>
                    <a:pt x="10810113" y="112141"/>
                  </a:cubicBezTo>
                  <a:lnTo>
                    <a:pt x="10810113" y="2892933"/>
                  </a:lnTo>
                  <a:cubicBezTo>
                    <a:pt x="10810113" y="2954909"/>
                    <a:pt x="10759948" y="3005074"/>
                    <a:pt x="10697972" y="3005074"/>
                  </a:cubicBezTo>
                  <a:lnTo>
                    <a:pt x="112141" y="3005074"/>
                  </a:lnTo>
                  <a:cubicBezTo>
                    <a:pt x="50165" y="3005074"/>
                    <a:pt x="0" y="2954909"/>
                    <a:pt x="0" y="2892933"/>
                  </a:cubicBezTo>
                  <a:close/>
                </a:path>
              </a:pathLst>
            </a:custGeom>
            <a:solidFill>
              <a:srgbClr val="101620"/>
            </a:solidFill>
            <a:ln w="19065" cap="sq">
              <a:solidFill>
                <a:srgbClr val="002A80"/>
              </a:solidFill>
              <a:prstDash val="solid"/>
              <a:miter/>
            </a:ln>
          </p:spPr>
        </p:sp>
      </p:grpSp>
      <p:grpSp>
        <p:nvGrpSpPr>
          <p:cNvPr name="Group 31" id="31"/>
          <p:cNvGrpSpPr/>
          <p:nvPr/>
        </p:nvGrpSpPr>
        <p:grpSpPr>
          <a:xfrm rot="0">
            <a:off x="9437932" y="5786647"/>
            <a:ext cx="595760" cy="595779"/>
            <a:chOff x="0" y="0"/>
            <a:chExt cx="794347" cy="794372"/>
          </a:xfrm>
        </p:grpSpPr>
        <p:sp>
          <p:nvSpPr>
            <p:cNvPr name="Freeform 32" id="32"/>
            <p:cNvSpPr/>
            <p:nvPr/>
          </p:nvSpPr>
          <p:spPr>
            <a:xfrm flipH="false" flipV="false" rot="0">
              <a:off x="0" y="0"/>
              <a:ext cx="794385" cy="794258"/>
            </a:xfrm>
            <a:custGeom>
              <a:avLst/>
              <a:gdLst/>
              <a:ahLst/>
              <a:cxnLst/>
              <a:rect r="r" b="b" t="t" l="l"/>
              <a:pathLst>
                <a:path h="794258" w="794385">
                  <a:moveTo>
                    <a:pt x="0" y="397129"/>
                  </a:moveTo>
                  <a:cubicBezTo>
                    <a:pt x="0" y="177800"/>
                    <a:pt x="177800" y="0"/>
                    <a:pt x="397129" y="0"/>
                  </a:cubicBezTo>
                  <a:cubicBezTo>
                    <a:pt x="616458" y="0"/>
                    <a:pt x="794385" y="177800"/>
                    <a:pt x="794385" y="397129"/>
                  </a:cubicBezTo>
                  <a:cubicBezTo>
                    <a:pt x="794385" y="616458"/>
                    <a:pt x="616585" y="794258"/>
                    <a:pt x="397256" y="794258"/>
                  </a:cubicBezTo>
                  <a:cubicBezTo>
                    <a:pt x="177927" y="794258"/>
                    <a:pt x="0" y="616585"/>
                    <a:pt x="0" y="397129"/>
                  </a:cubicBezTo>
                  <a:close/>
                </a:path>
              </a:pathLst>
            </a:custGeom>
            <a:solidFill>
              <a:srgbClr val="487CFF"/>
            </a:solidFill>
          </p:spPr>
        </p:sp>
      </p:grpSp>
      <p:sp>
        <p:nvSpPr>
          <p:cNvPr name="Freeform 33" id="33" descr="preencoded.png"/>
          <p:cNvSpPr/>
          <p:nvPr/>
        </p:nvSpPr>
        <p:spPr>
          <a:xfrm flipH="false" flipV="false" rot="0">
            <a:off x="9601762" y="5950477"/>
            <a:ext cx="268091" cy="268100"/>
          </a:xfrm>
          <a:custGeom>
            <a:avLst/>
            <a:gdLst/>
            <a:ahLst/>
            <a:cxnLst/>
            <a:rect r="r" b="b" t="t" l="l"/>
            <a:pathLst>
              <a:path h="268100" w="268091">
                <a:moveTo>
                  <a:pt x="0" y="0"/>
                </a:moveTo>
                <a:lnTo>
                  <a:pt x="268091" y="0"/>
                </a:lnTo>
                <a:lnTo>
                  <a:pt x="268091" y="268100"/>
                </a:lnTo>
                <a:lnTo>
                  <a:pt x="0" y="268100"/>
                </a:lnTo>
                <a:lnTo>
                  <a:pt x="0" y="0"/>
                </a:lnTo>
                <a:close/>
              </a:path>
            </a:pathLst>
          </a:custGeom>
          <a:blipFill>
            <a:blip r:embed="rId10">
              <a:extLst>
                <a:ext uri="{96DAC541-7B7A-43D3-8B79-37D633B846F1}">
                  <asvg:svgBlip xmlns:asvg="http://schemas.microsoft.com/office/drawing/2016/SVG/main" r:embed="rId11"/>
                </a:ext>
              </a:extLst>
            </a:blip>
            <a:stretch>
              <a:fillRect l="-12069" t="0" r="-12072" b="0"/>
            </a:stretch>
          </a:blipFill>
        </p:spPr>
      </p:sp>
      <p:sp>
        <p:nvSpPr>
          <p:cNvPr name="TextBox 34" id="34"/>
          <p:cNvSpPr txBox="true"/>
          <p:nvPr/>
        </p:nvSpPr>
        <p:spPr>
          <a:xfrm rot="0">
            <a:off x="9437932" y="6483286"/>
            <a:ext cx="7653318" cy="360864"/>
          </a:xfrm>
          <a:prstGeom prst="rect">
            <a:avLst/>
          </a:prstGeom>
        </p:spPr>
        <p:txBody>
          <a:bodyPr anchor="t" rtlCol="false" tIns="0" lIns="0" bIns="0" rIns="0">
            <a:spAutoFit/>
          </a:bodyPr>
          <a:lstStyle/>
          <a:p>
            <a:pPr algn="l">
              <a:lnSpc>
                <a:spcPts val="2529"/>
              </a:lnSpc>
            </a:pPr>
            <a:r>
              <a:rPr lang="en-US" b="true" sz="1951" spc="-39">
                <a:solidFill>
                  <a:srgbClr val="EBEDF0"/>
                </a:solidFill>
                <a:latin typeface="Arimo Bold"/>
                <a:ea typeface="Arimo Bold"/>
                <a:cs typeface="Arimo Bold"/>
                <a:sym typeface="Arimo Bold"/>
              </a:rPr>
              <a:t>Customer Experience</a:t>
            </a:r>
          </a:p>
        </p:txBody>
      </p:sp>
      <p:sp>
        <p:nvSpPr>
          <p:cNvPr name="TextBox 35" id="35"/>
          <p:cNvSpPr txBox="true"/>
          <p:nvPr/>
        </p:nvSpPr>
        <p:spPr>
          <a:xfrm rot="0">
            <a:off x="9437932" y="6927561"/>
            <a:ext cx="7653318" cy="658635"/>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A jewellery purchase should feel comfortable rather than rushed. Customers deserve the opportunity to compare options, ask questions, and understand their purchase before making a decision.</a:t>
            </a:r>
          </a:p>
        </p:txBody>
      </p:sp>
      <p:sp>
        <p:nvSpPr>
          <p:cNvPr name="TextBox 36" id="36"/>
          <p:cNvSpPr txBox="true"/>
          <p:nvPr/>
        </p:nvSpPr>
        <p:spPr>
          <a:xfrm rot="0">
            <a:off x="992991" y="7960185"/>
            <a:ext cx="16315868" cy="1034567"/>
          </a:xfrm>
          <a:prstGeom prst="rect">
            <a:avLst/>
          </a:prstGeom>
        </p:spPr>
        <p:txBody>
          <a:bodyPr anchor="t" rtlCol="false" tIns="0" lIns="0" bIns="0" rIns="0">
            <a:spAutoFit/>
          </a:bodyPr>
          <a:lstStyle/>
          <a:p>
            <a:pPr algn="l">
              <a:lnSpc>
                <a:spcPts val="1657"/>
              </a:lnSpc>
            </a:pPr>
            <a:r>
              <a:rPr lang="en-US" sz="1501">
                <a:solidFill>
                  <a:srgbClr val="EBEDF0"/>
                </a:solidFill>
                <a:latin typeface="Arimo"/>
                <a:ea typeface="Arimo"/>
                <a:cs typeface="Arimo"/>
                <a:sym typeface="Arimo"/>
              </a:rPr>
              <a:t>The broader jewellery industry also combines traditional craftsmanship with modern production techniques. Arihant Jewellery's wider online business information describes expertise across platinum, gold, silver, and brass jewellery, along with an emphasis on design, production, quality control, and customer service.</a:t>
            </a:r>
          </a:p>
          <a:p>
            <a:pPr algn="l">
              <a:lnSpc>
                <a:spcPts val="1657"/>
              </a:lnSpc>
            </a:pPr>
            <a:r>
              <a:rPr lang="en-US" sz="1501">
                <a:solidFill>
                  <a:srgbClr val="EBEDF0"/>
                </a:solidFill>
                <a:latin typeface="Arimo"/>
                <a:ea typeface="Arimo"/>
                <a:cs typeface="Arimo"/>
                <a:sym typeface="Arimo"/>
              </a:rPr>
              <a:t>For customers searching "Jewelry shop in Mungeli," Arihant Jewellery can be presented as a brand focused on combining jewellery style with a customer-oriented shopping experience.</a:t>
            </a:r>
          </a:p>
        </p:txBody>
      </p:sp>
      <p:sp>
        <p:nvSpPr>
          <p:cNvPr name="Freeform 37" id="37"/>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12"/>
            <a:stretch>
              <a:fillRect l="0" t="0" r="-12784"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descr="preencoded.png"/>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lnTo>
                    <a:pt x="0" y="0"/>
                  </a:lnTo>
                  <a:close/>
                </a:path>
              </a:pathLst>
            </a:custGeom>
            <a:blipFill>
              <a:blip r:embed="rId3"/>
              <a:stretch>
                <a:fillRect l="-1" t="0" r="-1" b="0"/>
              </a:stretch>
            </a:blip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101620">
                <a:alpha val="90196"/>
              </a:srgbClr>
            </a:solidFill>
          </p:spPr>
        </p:sp>
      </p:grpSp>
      <p:sp>
        <p:nvSpPr>
          <p:cNvPr name="TextBox 6" id="6"/>
          <p:cNvSpPr txBox="true"/>
          <p:nvPr/>
        </p:nvSpPr>
        <p:spPr>
          <a:xfrm rot="0">
            <a:off x="992991" y="833076"/>
            <a:ext cx="16315868" cy="524999"/>
          </a:xfrm>
          <a:prstGeom prst="rect">
            <a:avLst/>
          </a:prstGeom>
        </p:spPr>
        <p:txBody>
          <a:bodyPr anchor="t" rtlCol="false" tIns="0" lIns="0" bIns="0" rIns="0">
            <a:spAutoFit/>
          </a:bodyPr>
          <a:lstStyle/>
          <a:p>
            <a:pPr algn="l">
              <a:lnSpc>
                <a:spcPts val="3793"/>
              </a:lnSpc>
            </a:pPr>
            <a:r>
              <a:rPr lang="en-US" b="true" sz="2927" spc="-58">
                <a:solidFill>
                  <a:srgbClr val="F2F5FA"/>
                </a:solidFill>
                <a:latin typeface="Arimo Bold"/>
                <a:ea typeface="Arimo Bold"/>
                <a:cs typeface="Arimo Bold"/>
                <a:sym typeface="Arimo Bold"/>
              </a:rPr>
              <a:t>Find the Right Jewelry Shop in Mungeli for Your Next Occasion</a:t>
            </a:r>
          </a:p>
        </p:txBody>
      </p:sp>
      <p:sp>
        <p:nvSpPr>
          <p:cNvPr name="TextBox 7" id="7"/>
          <p:cNvSpPr txBox="true"/>
          <p:nvPr/>
        </p:nvSpPr>
        <p:spPr>
          <a:xfrm rot="0">
            <a:off x="992991" y="1525781"/>
            <a:ext cx="16315868" cy="1001211"/>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Jewellery becomes special when it connects with a moment.</a:t>
            </a:r>
          </a:p>
          <a:p>
            <a:pPr algn="l">
              <a:lnSpc>
                <a:spcPts val="1121"/>
              </a:lnSpc>
            </a:pPr>
            <a:r>
              <a:rPr lang="en-US" sz="1125">
                <a:solidFill>
                  <a:srgbClr val="EBEDF0"/>
                </a:solidFill>
                <a:latin typeface="Arimo"/>
                <a:ea typeface="Arimo"/>
                <a:cs typeface="Arimo"/>
                <a:sym typeface="Arimo"/>
              </a:rPr>
              <a:t>A wedding necklace can become part of a family memory. A ring can represent an important relationship. A pair of earrings can become a favourite everyday accessory. A thoughtful jewellery gift can mark a birthday, anniversary, festival, or personal achievement.</a:t>
            </a:r>
          </a:p>
          <a:p>
            <a:pPr algn="l">
              <a:lnSpc>
                <a:spcPts val="1121"/>
              </a:lnSpc>
            </a:pPr>
            <a:r>
              <a:rPr lang="en-US" sz="1125">
                <a:solidFill>
                  <a:srgbClr val="EBEDF0"/>
                </a:solidFill>
                <a:latin typeface="Arimo"/>
                <a:ea typeface="Arimo"/>
                <a:cs typeface="Arimo"/>
                <a:sym typeface="Arimo"/>
              </a:rPr>
              <a:t>That is why selecting the right Jewelry shop in Mungeli matters.</a:t>
            </a:r>
          </a:p>
          <a:p>
            <a:pPr algn="l">
              <a:lnSpc>
                <a:spcPts val="1121"/>
              </a:lnSpc>
            </a:pPr>
            <a:r>
              <a:rPr lang="en-US" sz="1125">
                <a:solidFill>
                  <a:srgbClr val="EBEDF0"/>
                </a:solidFill>
                <a:latin typeface="Arimo"/>
                <a:ea typeface="Arimo"/>
                <a:cs typeface="Arimo"/>
                <a:sym typeface="Arimo"/>
              </a:rPr>
              <a:t>Before making your next jewellery purchase, remember to:</a:t>
            </a:r>
          </a:p>
        </p:txBody>
      </p:sp>
      <p:sp>
        <p:nvSpPr>
          <p:cNvPr name="Freeform 8" id="8" descr="preencoded.png"/>
          <p:cNvSpPr/>
          <p:nvPr/>
        </p:nvSpPr>
        <p:spPr>
          <a:xfrm flipH="false" flipV="false" rot="0">
            <a:off x="1049141" y="2600792"/>
            <a:ext cx="224752" cy="224761"/>
          </a:xfrm>
          <a:custGeom>
            <a:avLst/>
            <a:gdLst/>
            <a:ahLst/>
            <a:cxnLst/>
            <a:rect r="r" b="b" t="t" l="l"/>
            <a:pathLst>
              <a:path h="224761" w="224752">
                <a:moveTo>
                  <a:pt x="0" y="0"/>
                </a:moveTo>
                <a:lnTo>
                  <a:pt x="224752" y="0"/>
                </a:lnTo>
                <a:lnTo>
                  <a:pt x="224752" y="224761"/>
                </a:lnTo>
                <a:lnTo>
                  <a:pt x="0" y="224761"/>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9" id="9"/>
          <p:cNvSpPr txBox="true"/>
          <p:nvPr/>
        </p:nvSpPr>
        <p:spPr>
          <a:xfrm rot="0">
            <a:off x="1479880" y="2625433"/>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Decide your purpose and occasion</a:t>
            </a:r>
          </a:p>
        </p:txBody>
      </p:sp>
      <p:sp>
        <p:nvSpPr>
          <p:cNvPr name="Freeform 10" id="10" descr="preencoded.png"/>
          <p:cNvSpPr/>
          <p:nvPr/>
        </p:nvSpPr>
        <p:spPr>
          <a:xfrm flipH="false" flipV="false" rot="0">
            <a:off x="1049141" y="3193294"/>
            <a:ext cx="224752" cy="224761"/>
          </a:xfrm>
          <a:custGeom>
            <a:avLst/>
            <a:gdLst/>
            <a:ahLst/>
            <a:cxnLst/>
            <a:rect r="r" b="b" t="t" l="l"/>
            <a:pathLst>
              <a:path h="224761" w="224752">
                <a:moveTo>
                  <a:pt x="0" y="0"/>
                </a:moveTo>
                <a:lnTo>
                  <a:pt x="224752" y="0"/>
                </a:lnTo>
                <a:lnTo>
                  <a:pt x="224752" y="224762"/>
                </a:lnTo>
                <a:lnTo>
                  <a:pt x="0" y="224762"/>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11" id="11"/>
          <p:cNvSpPr txBox="true"/>
          <p:nvPr/>
        </p:nvSpPr>
        <p:spPr>
          <a:xfrm rot="0">
            <a:off x="1479880" y="3217936"/>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Establish a comfortable budget</a:t>
            </a:r>
          </a:p>
        </p:txBody>
      </p:sp>
      <p:sp>
        <p:nvSpPr>
          <p:cNvPr name="Freeform 12" id="12" descr="preencoded.png"/>
          <p:cNvSpPr/>
          <p:nvPr/>
        </p:nvSpPr>
        <p:spPr>
          <a:xfrm flipH="false" flipV="false" rot="0">
            <a:off x="1049141" y="3785797"/>
            <a:ext cx="224752" cy="224761"/>
          </a:xfrm>
          <a:custGeom>
            <a:avLst/>
            <a:gdLst/>
            <a:ahLst/>
            <a:cxnLst/>
            <a:rect r="r" b="b" t="t" l="l"/>
            <a:pathLst>
              <a:path h="224761" w="224752">
                <a:moveTo>
                  <a:pt x="0" y="0"/>
                </a:moveTo>
                <a:lnTo>
                  <a:pt x="224752" y="0"/>
                </a:lnTo>
                <a:lnTo>
                  <a:pt x="224752" y="224761"/>
                </a:lnTo>
                <a:lnTo>
                  <a:pt x="0" y="224761"/>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13" id="13"/>
          <p:cNvSpPr txBox="true"/>
          <p:nvPr/>
        </p:nvSpPr>
        <p:spPr>
          <a:xfrm rot="0">
            <a:off x="1479880" y="3810438"/>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Compare designs carefully</a:t>
            </a:r>
          </a:p>
        </p:txBody>
      </p:sp>
      <p:sp>
        <p:nvSpPr>
          <p:cNvPr name="Freeform 14" id="14" descr="preencoded.png"/>
          <p:cNvSpPr/>
          <p:nvPr/>
        </p:nvSpPr>
        <p:spPr>
          <a:xfrm flipH="false" flipV="false" rot="0">
            <a:off x="1049141" y="4378300"/>
            <a:ext cx="224752" cy="224761"/>
          </a:xfrm>
          <a:custGeom>
            <a:avLst/>
            <a:gdLst/>
            <a:ahLst/>
            <a:cxnLst/>
            <a:rect r="r" b="b" t="t" l="l"/>
            <a:pathLst>
              <a:path h="224761" w="224752">
                <a:moveTo>
                  <a:pt x="0" y="0"/>
                </a:moveTo>
                <a:lnTo>
                  <a:pt x="224752" y="0"/>
                </a:lnTo>
                <a:lnTo>
                  <a:pt x="224752" y="224761"/>
                </a:lnTo>
                <a:lnTo>
                  <a:pt x="0" y="224761"/>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15" id="15"/>
          <p:cNvSpPr txBox="true"/>
          <p:nvPr/>
        </p:nvSpPr>
        <p:spPr>
          <a:xfrm rot="0">
            <a:off x="1479880" y="4402941"/>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Understand the material and purity information</a:t>
            </a:r>
          </a:p>
        </p:txBody>
      </p:sp>
      <p:sp>
        <p:nvSpPr>
          <p:cNvPr name="Freeform 16" id="16" descr="preencoded.png"/>
          <p:cNvSpPr/>
          <p:nvPr/>
        </p:nvSpPr>
        <p:spPr>
          <a:xfrm flipH="false" flipV="false" rot="0">
            <a:off x="1049141" y="4970802"/>
            <a:ext cx="224752" cy="224761"/>
          </a:xfrm>
          <a:custGeom>
            <a:avLst/>
            <a:gdLst/>
            <a:ahLst/>
            <a:cxnLst/>
            <a:rect r="r" b="b" t="t" l="l"/>
            <a:pathLst>
              <a:path h="224761" w="224752">
                <a:moveTo>
                  <a:pt x="0" y="0"/>
                </a:moveTo>
                <a:lnTo>
                  <a:pt x="224752" y="0"/>
                </a:lnTo>
                <a:lnTo>
                  <a:pt x="224752" y="224762"/>
                </a:lnTo>
                <a:lnTo>
                  <a:pt x="0" y="224762"/>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17" id="17"/>
          <p:cNvSpPr txBox="true"/>
          <p:nvPr/>
        </p:nvSpPr>
        <p:spPr>
          <a:xfrm rot="0">
            <a:off x="1479880" y="4995443"/>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Ask about pricing and applicable charges</a:t>
            </a:r>
          </a:p>
        </p:txBody>
      </p:sp>
      <p:sp>
        <p:nvSpPr>
          <p:cNvPr name="Freeform 18" id="18" descr="preencoded.png"/>
          <p:cNvSpPr/>
          <p:nvPr/>
        </p:nvSpPr>
        <p:spPr>
          <a:xfrm flipH="false" flipV="false" rot="0">
            <a:off x="1049141" y="5563295"/>
            <a:ext cx="224752" cy="224761"/>
          </a:xfrm>
          <a:custGeom>
            <a:avLst/>
            <a:gdLst/>
            <a:ahLst/>
            <a:cxnLst/>
            <a:rect r="r" b="b" t="t" l="l"/>
            <a:pathLst>
              <a:path h="224761" w="224752">
                <a:moveTo>
                  <a:pt x="0" y="0"/>
                </a:moveTo>
                <a:lnTo>
                  <a:pt x="224752" y="0"/>
                </a:lnTo>
                <a:lnTo>
                  <a:pt x="224752" y="224762"/>
                </a:lnTo>
                <a:lnTo>
                  <a:pt x="0" y="224762"/>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19" id="19"/>
          <p:cNvSpPr txBox="true"/>
          <p:nvPr/>
        </p:nvSpPr>
        <p:spPr>
          <a:xfrm rot="0">
            <a:off x="1479880" y="5587946"/>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Check relevant certification</a:t>
            </a:r>
          </a:p>
        </p:txBody>
      </p:sp>
      <p:sp>
        <p:nvSpPr>
          <p:cNvPr name="Freeform 20" id="20" descr="preencoded.png"/>
          <p:cNvSpPr/>
          <p:nvPr/>
        </p:nvSpPr>
        <p:spPr>
          <a:xfrm flipH="false" flipV="false" rot="0">
            <a:off x="1049141" y="6155798"/>
            <a:ext cx="224752" cy="224761"/>
          </a:xfrm>
          <a:custGeom>
            <a:avLst/>
            <a:gdLst/>
            <a:ahLst/>
            <a:cxnLst/>
            <a:rect r="r" b="b" t="t" l="l"/>
            <a:pathLst>
              <a:path h="224761" w="224752">
                <a:moveTo>
                  <a:pt x="0" y="0"/>
                </a:moveTo>
                <a:lnTo>
                  <a:pt x="224752" y="0"/>
                </a:lnTo>
                <a:lnTo>
                  <a:pt x="224752" y="224761"/>
                </a:lnTo>
                <a:lnTo>
                  <a:pt x="0" y="224761"/>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21" id="21"/>
          <p:cNvSpPr txBox="true"/>
          <p:nvPr/>
        </p:nvSpPr>
        <p:spPr>
          <a:xfrm rot="0">
            <a:off x="1479880" y="6180449"/>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Consider comfort and long-term wear</a:t>
            </a:r>
          </a:p>
        </p:txBody>
      </p:sp>
      <p:sp>
        <p:nvSpPr>
          <p:cNvPr name="Freeform 22" id="22" descr="preencoded.png"/>
          <p:cNvSpPr/>
          <p:nvPr/>
        </p:nvSpPr>
        <p:spPr>
          <a:xfrm flipH="false" flipV="false" rot="0">
            <a:off x="1049141" y="6748301"/>
            <a:ext cx="224752" cy="224761"/>
          </a:xfrm>
          <a:custGeom>
            <a:avLst/>
            <a:gdLst/>
            <a:ahLst/>
            <a:cxnLst/>
            <a:rect r="r" b="b" t="t" l="l"/>
            <a:pathLst>
              <a:path h="224761" w="224752">
                <a:moveTo>
                  <a:pt x="0" y="0"/>
                </a:moveTo>
                <a:lnTo>
                  <a:pt x="224752" y="0"/>
                </a:lnTo>
                <a:lnTo>
                  <a:pt x="224752" y="224761"/>
                </a:lnTo>
                <a:lnTo>
                  <a:pt x="0" y="224761"/>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23" id="23"/>
          <p:cNvSpPr txBox="true"/>
          <p:nvPr/>
        </p:nvSpPr>
        <p:spPr>
          <a:xfrm rot="0">
            <a:off x="1479880" y="6772942"/>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Choose a design that matches your personality</a:t>
            </a:r>
          </a:p>
        </p:txBody>
      </p:sp>
      <p:sp>
        <p:nvSpPr>
          <p:cNvPr name="Freeform 24" id="24" descr="preencoded.png"/>
          <p:cNvSpPr/>
          <p:nvPr/>
        </p:nvSpPr>
        <p:spPr>
          <a:xfrm flipH="false" flipV="false" rot="0">
            <a:off x="1049141" y="7340803"/>
            <a:ext cx="224752" cy="224761"/>
          </a:xfrm>
          <a:custGeom>
            <a:avLst/>
            <a:gdLst/>
            <a:ahLst/>
            <a:cxnLst/>
            <a:rect r="r" b="b" t="t" l="l"/>
            <a:pathLst>
              <a:path h="224761" w="224752">
                <a:moveTo>
                  <a:pt x="0" y="0"/>
                </a:moveTo>
                <a:lnTo>
                  <a:pt x="224752" y="0"/>
                </a:lnTo>
                <a:lnTo>
                  <a:pt x="224752" y="224762"/>
                </a:lnTo>
                <a:lnTo>
                  <a:pt x="0" y="224762"/>
                </a:lnTo>
                <a:lnTo>
                  <a:pt x="0" y="0"/>
                </a:lnTo>
                <a:close/>
              </a:path>
            </a:pathLst>
          </a:custGeom>
          <a:blipFill>
            <a:blip r:embed="rId4">
              <a:extLst>
                <a:ext uri="{96DAC541-7B7A-43D3-8B79-37D633B846F1}">
                  <asvg:svgBlip xmlns:asvg="http://schemas.microsoft.com/office/drawing/2016/SVG/main" r:embed="rId5"/>
                </a:ext>
              </a:extLst>
            </a:blip>
            <a:stretch>
              <a:fillRect l="-8336" t="0" r="-8331" b="0"/>
            </a:stretch>
          </a:blipFill>
        </p:spPr>
      </p:sp>
      <p:sp>
        <p:nvSpPr>
          <p:cNvPr name="TextBox 25" id="25"/>
          <p:cNvSpPr txBox="true"/>
          <p:nvPr/>
        </p:nvSpPr>
        <p:spPr>
          <a:xfrm rot="0">
            <a:off x="1479880" y="7365444"/>
            <a:ext cx="15828978" cy="139275"/>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Purchase from a store that values customer confidence</a:t>
            </a:r>
          </a:p>
        </p:txBody>
      </p:sp>
      <p:sp>
        <p:nvSpPr>
          <p:cNvPr name="TextBox 26" id="26"/>
          <p:cNvSpPr txBox="true"/>
          <p:nvPr/>
        </p:nvSpPr>
        <p:spPr>
          <a:xfrm rot="0">
            <a:off x="992991" y="7888691"/>
            <a:ext cx="16315868" cy="376990"/>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Arihant Jewellery is committed to helping customers explore jewellery choices for different styles, occasions, and personal preferences.</a:t>
            </a:r>
          </a:p>
          <a:p>
            <a:pPr algn="l">
              <a:lnSpc>
                <a:spcPts val="1121"/>
              </a:lnSpc>
            </a:pPr>
            <a:r>
              <a:rPr lang="en-US" sz="1125">
                <a:solidFill>
                  <a:srgbClr val="EBEDF0"/>
                </a:solidFill>
                <a:latin typeface="Arimo"/>
                <a:ea typeface="Arimo"/>
                <a:cs typeface="Arimo"/>
                <a:sym typeface="Arimo"/>
              </a:rPr>
              <a:t>Whether you are shopping for yourself, searching for a memorable gift, preparing for a wedding, or simply looking for something new, take the time to find jewellery that you will genuinely enjoy wearing.</a:t>
            </a:r>
          </a:p>
        </p:txBody>
      </p:sp>
      <p:grpSp>
        <p:nvGrpSpPr>
          <p:cNvPr name="Group 27" id="27"/>
          <p:cNvGrpSpPr/>
          <p:nvPr/>
        </p:nvGrpSpPr>
        <p:grpSpPr>
          <a:xfrm rot="0">
            <a:off x="992991" y="8354597"/>
            <a:ext cx="16315868" cy="593846"/>
            <a:chOff x="0" y="0"/>
            <a:chExt cx="21754490" cy="791794"/>
          </a:xfrm>
        </p:grpSpPr>
        <p:sp>
          <p:nvSpPr>
            <p:cNvPr name="Freeform 28" id="28"/>
            <p:cNvSpPr/>
            <p:nvPr/>
          </p:nvSpPr>
          <p:spPr>
            <a:xfrm flipH="false" flipV="false" rot="0">
              <a:off x="0" y="0"/>
              <a:ext cx="21754464" cy="791845"/>
            </a:xfrm>
            <a:custGeom>
              <a:avLst/>
              <a:gdLst/>
              <a:ahLst/>
              <a:cxnLst/>
              <a:rect r="r" b="b" t="t" l="l"/>
              <a:pathLst>
                <a:path h="791845" w="21754464">
                  <a:moveTo>
                    <a:pt x="0" y="83947"/>
                  </a:moveTo>
                  <a:cubicBezTo>
                    <a:pt x="0" y="37592"/>
                    <a:pt x="37592" y="0"/>
                    <a:pt x="83947" y="0"/>
                  </a:cubicBezTo>
                  <a:lnTo>
                    <a:pt x="21670518" y="0"/>
                  </a:lnTo>
                  <a:cubicBezTo>
                    <a:pt x="21716873" y="0"/>
                    <a:pt x="21754464" y="37592"/>
                    <a:pt x="21754464" y="83947"/>
                  </a:cubicBezTo>
                  <a:lnTo>
                    <a:pt x="21754464" y="707898"/>
                  </a:lnTo>
                  <a:cubicBezTo>
                    <a:pt x="21754464" y="754253"/>
                    <a:pt x="21716873" y="791845"/>
                    <a:pt x="21670518" y="791845"/>
                  </a:cubicBezTo>
                  <a:lnTo>
                    <a:pt x="83947" y="791845"/>
                  </a:lnTo>
                  <a:cubicBezTo>
                    <a:pt x="37592" y="791845"/>
                    <a:pt x="0" y="754253"/>
                    <a:pt x="0" y="707898"/>
                  </a:cubicBezTo>
                  <a:close/>
                </a:path>
              </a:pathLst>
            </a:custGeom>
            <a:solidFill>
              <a:srgbClr val="002A80"/>
            </a:solidFill>
          </p:spPr>
        </p:sp>
      </p:grpSp>
      <p:grpSp>
        <p:nvGrpSpPr>
          <p:cNvPr name="Group 29" id="29"/>
          <p:cNvGrpSpPr/>
          <p:nvPr/>
        </p:nvGrpSpPr>
        <p:grpSpPr>
          <a:xfrm rot="0">
            <a:off x="1142819" y="8471068"/>
            <a:ext cx="187223" cy="149838"/>
            <a:chOff x="0" y="0"/>
            <a:chExt cx="249631" cy="199784"/>
          </a:xfrm>
        </p:grpSpPr>
        <p:sp>
          <p:nvSpPr>
            <p:cNvPr name="Freeform 30" id="30" descr="preencoded.png"/>
            <p:cNvSpPr/>
            <p:nvPr/>
          </p:nvSpPr>
          <p:spPr>
            <a:xfrm flipH="false" flipV="false" rot="0">
              <a:off x="0" y="0"/>
              <a:ext cx="249682" cy="199771"/>
            </a:xfrm>
            <a:custGeom>
              <a:avLst/>
              <a:gdLst/>
              <a:ahLst/>
              <a:cxnLst/>
              <a:rect r="r" b="b" t="t" l="l"/>
              <a:pathLst>
                <a:path h="199771" w="249682">
                  <a:moveTo>
                    <a:pt x="0" y="0"/>
                  </a:moveTo>
                  <a:lnTo>
                    <a:pt x="249682" y="0"/>
                  </a:lnTo>
                  <a:lnTo>
                    <a:pt x="249682" y="199771"/>
                  </a:lnTo>
                  <a:lnTo>
                    <a:pt x="0" y="199771"/>
                  </a:lnTo>
                  <a:lnTo>
                    <a:pt x="0" y="0"/>
                  </a:lnTo>
                  <a:close/>
                </a:path>
              </a:pathLst>
            </a:custGeom>
            <a:blipFill>
              <a:blip r:embed="rId6"/>
              <a:stretch>
                <a:fillRect l="-20" t="0" r="0" b="-6"/>
              </a:stretch>
            </a:blipFill>
          </p:spPr>
        </p:sp>
      </p:grpSp>
      <p:sp>
        <p:nvSpPr>
          <p:cNvPr name="TextBox 31" id="31"/>
          <p:cNvSpPr txBox="true"/>
          <p:nvPr/>
        </p:nvSpPr>
        <p:spPr>
          <a:xfrm rot="0">
            <a:off x="1479880" y="8480593"/>
            <a:ext cx="15679141" cy="359264"/>
          </a:xfrm>
          <a:prstGeom prst="rect">
            <a:avLst/>
          </a:prstGeom>
        </p:spPr>
        <p:txBody>
          <a:bodyPr anchor="t" rtlCol="false" tIns="0" lIns="0" bIns="0" rIns="0">
            <a:spAutoFit/>
          </a:bodyPr>
          <a:lstStyle/>
          <a:p>
            <a:pPr algn="l">
              <a:lnSpc>
                <a:spcPts val="1121"/>
              </a:lnSpc>
            </a:pPr>
            <a:r>
              <a:rPr lang="en-US" sz="1125" b="true">
                <a:solidFill>
                  <a:srgbClr val="FFFFFF"/>
                </a:solidFill>
                <a:latin typeface="Arimo Bold"/>
                <a:ea typeface="Arimo Bold"/>
                <a:cs typeface="Arimo Bold"/>
                <a:sym typeface="Arimo Bold"/>
              </a:rPr>
              <a:t>Looking for a Jewelry shop in Mungeli?</a:t>
            </a:r>
          </a:p>
          <a:p>
            <a:pPr algn="l">
              <a:lnSpc>
                <a:spcPts val="1121"/>
              </a:lnSpc>
            </a:pPr>
            <a:r>
              <a:rPr lang="en-US" sz="1125">
                <a:solidFill>
                  <a:srgbClr val="FFFFFF"/>
                </a:solidFill>
                <a:latin typeface="Arimo"/>
                <a:ea typeface="Arimo"/>
                <a:cs typeface="Arimo"/>
                <a:sym typeface="Arimo"/>
              </a:rPr>
              <a:t>Explore Arihant Jewellery and discover jewellery that can become part of your everyday style and special memories.</a:t>
            </a:r>
          </a:p>
        </p:txBody>
      </p:sp>
      <p:sp>
        <p:nvSpPr>
          <p:cNvPr name="TextBox 32" id="32"/>
          <p:cNvSpPr txBox="true"/>
          <p:nvPr/>
        </p:nvSpPr>
        <p:spPr>
          <a:xfrm rot="0">
            <a:off x="992991" y="9046883"/>
            <a:ext cx="16315868" cy="376990"/>
          </a:xfrm>
          <a:prstGeom prst="rect">
            <a:avLst/>
          </a:prstGeom>
        </p:spPr>
        <p:txBody>
          <a:bodyPr anchor="t" rtlCol="false" tIns="0" lIns="0" bIns="0" rIns="0">
            <a:spAutoFit/>
          </a:bodyPr>
          <a:lstStyle/>
          <a:p>
            <a:pPr algn="l">
              <a:lnSpc>
                <a:spcPts val="1121"/>
              </a:lnSpc>
            </a:pPr>
            <a:r>
              <a:rPr lang="en-US" sz="1125">
                <a:solidFill>
                  <a:srgbClr val="EBEDF0"/>
                </a:solidFill>
                <a:latin typeface="Arimo"/>
                <a:ea typeface="Arimo"/>
                <a:cs typeface="Arimo"/>
                <a:sym typeface="Arimo"/>
              </a:rPr>
              <a:t>Primary SEO Keyword: Jewelry shop in Mungeli | Brand: Arihant Jewellery | GMB Focus: Local jewellery discovery, customer trust, jewellery selection, occasions, and product awareness</a:t>
            </a:r>
          </a:p>
          <a:p>
            <a:pPr algn="l">
              <a:lnSpc>
                <a:spcPts val="1121"/>
              </a:lnSpc>
            </a:pPr>
            <a:r>
              <a:rPr lang="en-US" sz="1125" b="true">
                <a:solidFill>
                  <a:srgbClr val="EBEDF0"/>
                </a:solidFill>
                <a:latin typeface="Arimo Bold"/>
                <a:ea typeface="Arimo Bold"/>
                <a:cs typeface="Arimo Bold"/>
                <a:sym typeface="Arimo Bold"/>
              </a:rPr>
              <a:t>Suggested CTA:</a:t>
            </a:r>
            <a:r>
              <a:rPr lang="en-US" sz="1125">
                <a:solidFill>
                  <a:srgbClr val="EBEDF0"/>
                </a:solidFill>
                <a:latin typeface="Arimo"/>
                <a:ea typeface="Arimo"/>
                <a:cs typeface="Arimo"/>
                <a:sym typeface="Arimo"/>
              </a:rPr>
              <a:t> Visit Arihant Jewellery today and explore jewellery designed to make every occasion more memorable.</a:t>
            </a:r>
          </a:p>
        </p:txBody>
      </p:sp>
      <p:sp>
        <p:nvSpPr>
          <p:cNvPr name="Freeform 33" id="33"/>
          <p:cNvSpPr/>
          <p:nvPr/>
        </p:nvSpPr>
        <p:spPr>
          <a:xfrm flipH="false" flipV="false" rot="0">
            <a:off x="16667261" y="38100"/>
            <a:ext cx="1587994" cy="1333500"/>
          </a:xfrm>
          <a:custGeom>
            <a:avLst/>
            <a:gdLst/>
            <a:ahLst/>
            <a:cxnLst/>
            <a:rect r="r" b="b" t="t" l="l"/>
            <a:pathLst>
              <a:path h="1333500" w="1587994">
                <a:moveTo>
                  <a:pt x="0" y="0"/>
                </a:moveTo>
                <a:lnTo>
                  <a:pt x="1587995" y="0"/>
                </a:lnTo>
                <a:lnTo>
                  <a:pt x="1587995" y="1333500"/>
                </a:lnTo>
                <a:lnTo>
                  <a:pt x="0" y="1333500"/>
                </a:lnTo>
                <a:lnTo>
                  <a:pt x="0" y="0"/>
                </a:lnTo>
                <a:close/>
              </a:path>
            </a:pathLst>
          </a:custGeom>
          <a:blipFill>
            <a:blip r:embed="rId7"/>
            <a:stretch>
              <a:fillRect l="0" t="0" r="-12784"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DAHSDxj0_1Q</dc:identifier>
  <dcterms:modified xsi:type="dcterms:W3CDTF">2011-08-01T06:04:30Z</dcterms:modified>
  <cp:revision>1</cp:revision>
  <dc:title>Jewelry Shop in Mungeli</dc:title>
</cp:coreProperties>
</file>