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64" r:id="rId4"/>
  </p:sldMasterIdLst>
  <p:notesMasterIdLst>
    <p:notesMasterId r:id="rId9"/>
  </p:notesMasterIdLst>
  <p:handoutMasterIdLst>
    <p:handoutMasterId r:id="rId10"/>
  </p:handoutMasterIdLst>
  <p:sldIdLst>
    <p:sldId id="296" r:id="rId5"/>
    <p:sldId id="285" r:id="rId6"/>
    <p:sldId id="264" r:id="rId7"/>
    <p:sldId id="29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51" autoAdjust="0"/>
    <p:restoredTop sz="91293" autoAdjust="0"/>
  </p:normalViewPr>
  <p:slideViewPr>
    <p:cSldViewPr snapToGrid="0">
      <p:cViewPr>
        <p:scale>
          <a:sx n="73" d="100"/>
          <a:sy n="73" d="100"/>
        </p:scale>
        <p:origin x="-714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8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312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A81869F-F6FC-6A0D-CE07-6B540E550E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BA6B6C1-6185-79F5-23C8-927538634E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1E86C-C6B4-424D-8295-67D3386172F0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875153B-EAEA-CF1E-30D7-16C2E6458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B72AFB7-47EE-893B-5887-BDC37DCA5F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94707-CAF6-40B0-A7EA-C5F3C63CBD6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4112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88D07-B188-44E4-ABBB-6994C1A52936}" type="datetimeFigureOut">
              <a:rPr lang="en-US" smtClean="0"/>
              <a:pPr/>
              <a:t>10/1/2025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2455A-0D23-4EAB-9AF9-2CC2B3066B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68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42455A-0D23-4EAB-9AF9-2CC2B3066B0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61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42455A-0D23-4EAB-9AF9-2CC2B3066B0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654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42455A-0D23-4EAB-9AF9-2CC2B3066B0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9516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62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72938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16214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1178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9">
            <a:extLst>
              <a:ext uri="{FF2B5EF4-FFF2-40B4-BE49-F238E27FC236}">
                <a16:creationId xmlns="" xmlns:a16="http://schemas.microsoft.com/office/drawing/2014/main" id="{8832B6D9-0469-48A5-A85E-8C5D8EF86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z="4800" dirty="0">
                <a:solidFill>
                  <a:schemeClr val="tx1"/>
                </a:solidFill>
              </a:rPr>
              <a:t>Click to add title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C8A8F00A-3EB2-4D4D-B4A7-990BB91D746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11">
            <a:extLst>
              <a:ext uri="{FF2B5EF4-FFF2-40B4-BE49-F238E27FC236}">
                <a16:creationId xmlns="" xmlns:a16="http://schemas.microsoft.com/office/drawing/2014/main" id="{4142A7E4-A56F-4FC2-A81D-36A83134A21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97280" y="2108201"/>
            <a:ext cx="10058399" cy="3760891"/>
          </a:xfrm>
        </p:spPr>
        <p:txBody>
          <a:bodyPr lIns="91440">
            <a:normAutofit/>
          </a:bodyPr>
          <a:lstStyle>
            <a:lvl1pPr marL="347472" indent="-347472">
              <a:spcBef>
                <a:spcPts val="12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3000"/>
            </a:lvl1pPr>
            <a:lvl2pPr>
              <a:spcBef>
                <a:spcPts val="1200"/>
              </a:spcBef>
              <a:spcAft>
                <a:spcPts val="200"/>
              </a:spcAft>
              <a:defRPr sz="3000"/>
            </a:lvl2pPr>
            <a:lvl3pPr>
              <a:spcBef>
                <a:spcPts val="1200"/>
              </a:spcBef>
              <a:spcAft>
                <a:spcPts val="200"/>
              </a:spcAft>
              <a:defRPr sz="3000"/>
            </a:lvl3pPr>
            <a:lvl4pPr>
              <a:spcBef>
                <a:spcPts val="1200"/>
              </a:spcBef>
              <a:spcAft>
                <a:spcPts val="200"/>
              </a:spcAft>
              <a:defRPr sz="3000"/>
            </a:lvl4pPr>
            <a:lvl5pPr>
              <a:spcBef>
                <a:spcPts val="1200"/>
              </a:spcBef>
              <a:spcAft>
                <a:spcPts val="200"/>
              </a:spcAft>
              <a:defRPr sz="3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04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Brea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7DBCCDB-B58C-45B3-9E63-49F7B081926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 bwMode="white">
          <a:xfrm>
            <a:off x="0" y="4334005"/>
            <a:ext cx="12192000" cy="252399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244128-E256-C1DC-AC6D-2BF10AC41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5212" y="4609578"/>
            <a:ext cx="10058400" cy="1295922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72A6B42-C371-4562-8E40-9EE1906C857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65212" y="5943600"/>
            <a:ext cx="10058400" cy="914400"/>
          </a:xfrm>
        </p:spPr>
        <p:txBody>
          <a:bodyPr lIns="91440"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z="1500" dirty="0">
                <a:solidFill>
                  <a:schemeClr val="bg1"/>
                </a:solidFill>
              </a:rPr>
              <a:t>Click to add subtitle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68504FFB-1664-4F66-BC31-100C8DD9834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5000" y="640080"/>
            <a:ext cx="3544888" cy="3355723"/>
          </a:xfrm>
          <a:solidFill>
            <a:schemeClr val="accent6"/>
          </a:solidFill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Picture Placeholder 12">
            <a:extLst>
              <a:ext uri="{FF2B5EF4-FFF2-40B4-BE49-F238E27FC236}">
                <a16:creationId xmlns="" xmlns:a16="http://schemas.microsoft.com/office/drawing/2014/main" id="{1B45578D-1855-4EC0-9E45-E1630D11ACA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343400" y="640080"/>
            <a:ext cx="3544888" cy="3355723"/>
          </a:xfrm>
          <a:solidFill>
            <a:schemeClr val="accent6"/>
          </a:solidFill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Picture Placeholder 12">
            <a:extLst>
              <a:ext uri="{FF2B5EF4-FFF2-40B4-BE49-F238E27FC236}">
                <a16:creationId xmlns="" xmlns:a16="http://schemas.microsoft.com/office/drawing/2014/main" id="{C93482C2-6151-4050-9F16-9952B0A017A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28432" y="640080"/>
            <a:ext cx="3544888" cy="3355723"/>
          </a:xfrm>
          <a:solidFill>
            <a:schemeClr val="accent6"/>
          </a:solidFill>
        </p:spPr>
        <p:txBody>
          <a:bodyPr>
            <a:normAutofit/>
          </a:bodyPr>
          <a:lstStyle>
            <a:lvl1pPr algn="ctr"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98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B4E322D5-1CC3-400A-A187-55543F0E8B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Title 13">
            <a:extLst>
              <a:ext uri="{FF2B5EF4-FFF2-40B4-BE49-F238E27FC236}">
                <a16:creationId xmlns="" xmlns:a16="http://schemas.microsoft.com/office/drawing/2014/main" id="{EAD2187F-4097-47C0-8330-56262D32831D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59485" y="640080"/>
            <a:ext cx="3690257" cy="2450676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10523EF1-B104-45FE-925A-5C7906FA18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942633" y="3255512"/>
            <a:ext cx="34747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FA958037-C140-4697-8EAF-21C950A0ECC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0936" y="640080"/>
            <a:ext cx="6912864" cy="5312664"/>
          </a:xfrm>
          <a:solidFill>
            <a:schemeClr val="accent6"/>
          </a:solidFill>
        </p:spPr>
        <p:txBody>
          <a:bodyPr>
            <a:normAutofit/>
          </a:bodyPr>
          <a:lstStyle>
            <a:lvl1pPr algn="ctr">
              <a:defRPr sz="18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Content Placeholder 14">
            <a:extLst>
              <a:ext uri="{FF2B5EF4-FFF2-40B4-BE49-F238E27FC236}">
                <a16:creationId xmlns="" xmlns:a16="http://schemas.microsoft.com/office/drawing/2014/main" id="{44613BB0-E0E0-4B1C-9926-EBE53B5420E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859485" y="3429000"/>
            <a:ext cx="3690257" cy="2440094"/>
          </a:xfrm>
        </p:spPr>
        <p:txBody>
          <a:bodyPr lIns="9144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16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8900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=""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4207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=""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=""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56976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=""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=""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65835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=""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=""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=""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17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20XX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6FF019D2-CB34-E24B-FDD0-FA349C59B05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365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58366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4679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=""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825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7" r:id="rId12"/>
    <p:sldLayoutId id="2147483779" r:id="rId13"/>
    <p:sldLayoutId id="2147483788" r:id="rId1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rgiamaleperformance.com/about-u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rgiamaleperformance.com/gainswave-therapy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orgiamaleperformance.com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EE44E67-57A4-9825-9E94-C2B258A68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0644" y="287384"/>
            <a:ext cx="7375244" cy="1658983"/>
          </a:xfrm>
        </p:spPr>
        <p:txBody>
          <a:bodyPr>
            <a:noAutofit/>
          </a:bodyPr>
          <a:lstStyle/>
          <a:p>
            <a:pPr algn="ctr"/>
            <a:r>
              <a:rPr lang="en-IN" sz="6000" b="1" dirty="0">
                <a:latin typeface="Bell MT" pitchFamily="18" charset="0"/>
              </a:rPr>
              <a:t>Shockwave Therapy for ED</a:t>
            </a:r>
            <a:endParaRPr lang="en-US" sz="6000" dirty="0">
              <a:latin typeface="Bell MT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6992" y="2583453"/>
            <a:ext cx="596011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>
                <a:latin typeface="Bell MT" pitchFamily="18" charset="0"/>
              </a:rPr>
              <a:t>Discover our advanced </a:t>
            </a:r>
            <a:r>
              <a:rPr lang="en-IN" sz="3200" b="1" u="sng" dirty="0">
                <a:latin typeface="Bell MT" pitchFamily="18" charset="0"/>
                <a:hlinkClick r:id="rId3"/>
              </a:rPr>
              <a:t>shockwave therapy for ED</a:t>
            </a:r>
            <a:r>
              <a:rPr lang="en-IN" sz="3200" dirty="0">
                <a:latin typeface="Bell MT" pitchFamily="18" charset="0"/>
              </a:rPr>
              <a:t>, a safe, non-invasive treatment designed to restore function, boost confidence, or improve men’s intimate health</a:t>
            </a:r>
            <a:r>
              <a:rPr lang="en-IN" sz="3200" dirty="0" smtClean="0">
                <a:latin typeface="Bell MT" pitchFamily="18" charset="0"/>
              </a:rPr>
              <a:t>.</a:t>
            </a:r>
            <a:endParaRPr lang="en-IN" sz="3200" dirty="0">
              <a:latin typeface="Bell MT" panose="02020503060305020303" pitchFamily="18" charset="0"/>
            </a:endParaRPr>
          </a:p>
        </p:txBody>
      </p:sp>
      <p:sp>
        <p:nvSpPr>
          <p:cNvPr id="3" name="AutoShape 2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6" descr="blob:chrome-extension://agionbommeaifngbhincahgmoflcikhm/070a1626-e690-425d-846f-d4335b3df90b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8" descr="blob:chrome-extension://agionbommeaifngbhincahgmoflcikhm/070a1626-e690-425d-846f-d4335b3df90b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10" descr="blob:chrome-extension://agionbommeaifngbhincahgmoflcikhm/070a1626-e690-425d-846f-d4335b3df90b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2" descr="blob:chrome-extension://agionbommeaifngbhincahgmoflcikhm/070a1626-e690-425d-846f-d4335b3df90b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61" name="Picture 13" descr="C:\Users\Palvi\OneDrive\Pictures\b37e8816-9d57-4348-9b85-7e05a802151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258" y="2140966"/>
            <a:ext cx="4421813" cy="33193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16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25EE49-D1D1-AC61-F6C4-AA6B07CA6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4" y="4445402"/>
            <a:ext cx="11573320" cy="781050"/>
          </a:xfrm>
        </p:spPr>
        <p:txBody>
          <a:bodyPr>
            <a:noAutofit/>
          </a:bodyPr>
          <a:lstStyle/>
          <a:p>
            <a:pPr algn="ctr"/>
            <a:r>
              <a:rPr lang="en-IN" sz="6000" b="1" dirty="0">
                <a:latin typeface="Bell MT" pitchFamily="18" charset="0"/>
              </a:rPr>
              <a:t>Non-Drug ED Treatment</a:t>
            </a:r>
            <a:endParaRPr lang="en-US" sz="6000" dirty="0">
              <a:latin typeface="Bell MT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21782" y="5226452"/>
            <a:ext cx="1158867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dirty="0">
                <a:solidFill>
                  <a:schemeClr val="bg1"/>
                </a:solidFill>
                <a:latin typeface="Bell MT" pitchFamily="18" charset="0"/>
              </a:rPr>
              <a:t>Explore effective non-drug ED treatment using innovative methods that enhance circulation, improve performance, or deliver long-term natural wellness solutions</a:t>
            </a:r>
            <a:r>
              <a:rPr lang="en-IN" sz="3200" dirty="0" smtClean="0">
                <a:solidFill>
                  <a:schemeClr val="bg1"/>
                </a:solidFill>
                <a:latin typeface="Bell MT" pitchFamily="18" charset="0"/>
              </a:rPr>
              <a:t>.</a:t>
            </a:r>
            <a:endParaRPr lang="en-IN" sz="3200" dirty="0">
              <a:solidFill>
                <a:schemeClr val="bg1"/>
              </a:solidFill>
              <a:latin typeface="Bell MT" panose="02020503060305020303" pitchFamily="18" charset="0"/>
            </a:endParaRPr>
          </a:p>
        </p:txBody>
      </p:sp>
      <p:sp>
        <p:nvSpPr>
          <p:cNvPr id="6" name="AutoShape 2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blob:chrome-extension://agionbommeaifngbhincahgmoflcikhm/1f967edc-8434-4d8d-8810-1e6b6635c886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45" name="Picture 21" descr="C:\Users\Palvi\OneDrive\Pictures\e52eeea1-8b3a-453f-9f65-76b39ae5a1e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0251" y="650192"/>
            <a:ext cx="4780287" cy="31836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C:\Users\Palvi\OneDrive\Pictures\1f967edc-8434-4d8d-8810-1e6b6635c886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238" y="682853"/>
            <a:ext cx="4747351" cy="316411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8956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EC8C2A-D6A8-4036-9B23-884C34482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9543" y="1084219"/>
            <a:ext cx="6662057" cy="1761420"/>
          </a:xfrm>
        </p:spPr>
        <p:txBody>
          <a:bodyPr>
            <a:noAutofit/>
          </a:bodyPr>
          <a:lstStyle/>
          <a:p>
            <a:pPr algn="ctr"/>
            <a:r>
              <a:rPr lang="en-IN" sz="6000" b="1" dirty="0">
                <a:latin typeface="Bell MT" pitchFamily="18" charset="0"/>
              </a:rPr>
              <a:t>Gainswave </a:t>
            </a:r>
            <a:r>
              <a:rPr lang="en-IN" sz="6000" b="1" dirty="0" smtClean="0">
                <a:latin typeface="Bell MT" pitchFamily="18" charset="0"/>
              </a:rPr>
              <a:t/>
            </a:r>
            <a:br>
              <a:rPr lang="en-IN" sz="6000" b="1" dirty="0" smtClean="0">
                <a:latin typeface="Bell MT" pitchFamily="18" charset="0"/>
              </a:rPr>
            </a:br>
            <a:r>
              <a:rPr lang="en-IN" sz="6000" b="1" dirty="0" smtClean="0">
                <a:latin typeface="Bell MT" pitchFamily="18" charset="0"/>
              </a:rPr>
              <a:t>Therapy</a:t>
            </a:r>
            <a:endParaRPr lang="en-US" sz="6000" dirty="0">
              <a:latin typeface="Bell MT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E155294-59B0-43EB-94D1-0BF9E1754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3876" y="3368480"/>
            <a:ext cx="6139541" cy="2647950"/>
          </a:xfrm>
        </p:spPr>
        <p:txBody>
          <a:bodyPr vert="horz" lIns="91440" tIns="45720" rIns="0" bIns="45720" rtlCol="0" anchor="t">
            <a:noAutofit/>
          </a:bodyPr>
          <a:lstStyle/>
          <a:p>
            <a:r>
              <a:rPr lang="en-IN" sz="3200" dirty="0">
                <a:latin typeface="Bell MT" pitchFamily="18" charset="0"/>
              </a:rPr>
              <a:t>Transform performance with </a:t>
            </a:r>
            <a:r>
              <a:rPr lang="en-IN" sz="3200" b="1" u="sng" dirty="0" err="1">
                <a:latin typeface="Bell MT" pitchFamily="18" charset="0"/>
                <a:hlinkClick r:id="rId3"/>
              </a:rPr>
              <a:t>gainswave</a:t>
            </a:r>
            <a:r>
              <a:rPr lang="en-IN" sz="3200" b="1" u="sng" dirty="0">
                <a:latin typeface="Bell MT" pitchFamily="18" charset="0"/>
                <a:hlinkClick r:id="rId3"/>
              </a:rPr>
              <a:t> therapy</a:t>
            </a:r>
            <a:r>
              <a:rPr lang="en-IN" sz="3200" dirty="0">
                <a:latin typeface="Bell MT" pitchFamily="18" charset="0"/>
              </a:rPr>
              <a:t>, a potent non-surgical solution that improves blood flow, restores vitality, or supports lasting intimate wellness.</a:t>
            </a:r>
            <a:endParaRPr lang="en-US" sz="3200" dirty="0">
              <a:latin typeface="Bell MT" pitchFamily="18" charset="0"/>
            </a:endParaRPr>
          </a:p>
        </p:txBody>
      </p:sp>
      <p:pic>
        <p:nvPicPr>
          <p:cNvPr id="3074" name="Picture 2" descr="C:\Users\Palvi\OneDrive\Pictures\e54fe8e4-4c27-4faa-8ef7-d453b18068ab.jpg"/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" r="299"/>
          <a:stretch>
            <a:fillRect/>
          </a:stretch>
        </p:blipFill>
        <p:spPr bwMode="auto">
          <a:xfrm>
            <a:off x="527050" y="1619250"/>
            <a:ext cx="5051425" cy="38147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74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5661" y="1777028"/>
            <a:ext cx="11527828" cy="2092877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en-US" sz="3200" b="1" dirty="0">
                <a:latin typeface="Bell MT" panose="02020503060305020303" pitchFamily="18" charset="0"/>
                <a:ea typeface="Cambria" pitchFamily="18" charset="0"/>
                <a:cs typeface="Arial" pitchFamily="34" charset="0"/>
              </a:rPr>
              <a:t>Bio: </a:t>
            </a:r>
            <a:r>
              <a:rPr lang="en-US" sz="3200" dirty="0">
                <a:latin typeface="Bell MT" panose="02020503060305020303" pitchFamily="18" charset="0"/>
                <a:ea typeface="Cambria" pitchFamily="18" charset="0"/>
                <a:cs typeface="Arial" pitchFamily="34" charset="0"/>
              </a:rPr>
              <a:t>Georgia Male Performance Clinic provides advanced, non-surgical men’s health treatments in Duluth, specializing in ED solutions, hormone therapy, GAINSWave®, &amp; personalized care to restore confidence</a:t>
            </a:r>
            <a:r>
              <a:rPr lang="en-US" sz="3200" dirty="0" smtClean="0">
                <a:latin typeface="Bell MT" panose="02020503060305020303" pitchFamily="18" charset="0"/>
                <a:ea typeface="Cambria" pitchFamily="18" charset="0"/>
                <a:cs typeface="Arial" pitchFamily="34" charset="0"/>
              </a:rPr>
              <a:t>.</a:t>
            </a:r>
            <a:endParaRPr lang="en-US" sz="3200" dirty="0">
              <a:latin typeface="Bell MT" panose="02020503060305020303" pitchFamily="18" charset="0"/>
              <a:ea typeface="Cambria" pitchFamily="18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711" y="473811"/>
            <a:ext cx="4118443" cy="1046436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en" sz="6000" b="1" dirty="0">
                <a:latin typeface="Bell MT" panose="02020503060305020303" pitchFamily="18" charset="0"/>
                <a:cs typeface="Arial" pitchFamily="34" charset="0"/>
              </a:rPr>
              <a:t>Contact Us</a:t>
            </a:r>
            <a:endParaRPr lang="en-US" sz="6000" b="1" dirty="0">
              <a:latin typeface="Bell MT" panose="02020503060305020303" pitchFamily="18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409" y="3925081"/>
            <a:ext cx="11443940" cy="1107992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r>
              <a:rPr lang="en-US" sz="3200" b="1" dirty="0">
                <a:latin typeface="Bell MT" panose="02020503060305020303" pitchFamily="18" charset="0"/>
                <a:ea typeface="Cambria" pitchFamily="18" charset="0"/>
                <a:cs typeface="Arial" pitchFamily="34" charset="0"/>
              </a:rPr>
              <a:t>Address:- </a:t>
            </a:r>
            <a:r>
              <a:rPr lang="en-US" sz="3200" dirty="0">
                <a:latin typeface="Bell MT" panose="02020503060305020303" pitchFamily="18" charset="0"/>
                <a:ea typeface="Cambria" pitchFamily="18" charset="0"/>
                <a:cs typeface="Arial" pitchFamily="34" charset="0"/>
              </a:rPr>
              <a:t>3635 Peachtree Industrial Blvd Suite 600 Duluth, GA 30096, Georgia, United States</a:t>
            </a:r>
          </a:p>
        </p:txBody>
      </p:sp>
      <p:sp>
        <p:nvSpPr>
          <p:cNvPr id="6" name="Rectangle 5"/>
          <p:cNvSpPr/>
          <p:nvPr/>
        </p:nvSpPr>
        <p:spPr>
          <a:xfrm>
            <a:off x="-169830" y="5191528"/>
            <a:ext cx="11018460" cy="615549"/>
          </a:xfrm>
          <a:prstGeom prst="rect">
            <a:avLst/>
          </a:prstGeom>
        </p:spPr>
        <p:txBody>
          <a:bodyPr wrap="square" lIns="121917" tIns="60958" rIns="121917" bIns="60958">
            <a:spAutoFit/>
          </a:bodyPr>
          <a:lstStyle/>
          <a:p>
            <a:pPr algn="ctr"/>
            <a:r>
              <a:rPr lang="en-US" sz="3200" b="1" dirty="0">
                <a:latin typeface="Bell MT" panose="02020503060305020303" pitchFamily="18" charset="0"/>
                <a:ea typeface="Cambria" pitchFamily="18" charset="0"/>
                <a:cs typeface="Arial" pitchFamily="34" charset="0"/>
              </a:rPr>
              <a:t>Website: </a:t>
            </a:r>
            <a:r>
              <a:rPr lang="en-US" sz="3200" b="1" dirty="0">
                <a:latin typeface="Bell MT" panose="02020503060305020303" pitchFamily="18" charset="0"/>
                <a:ea typeface="Cambria" pitchFamily="18" charset="0"/>
                <a:cs typeface="Arial" pitchFamily="34" charset="0"/>
                <a:hlinkClick r:id="rId3"/>
              </a:rPr>
              <a:t>https://www.georgiamaleperformance.com/</a:t>
            </a:r>
            <a:endParaRPr lang="en-US" sz="3200" b="1" dirty="0">
              <a:latin typeface="Bell MT" panose="02020503060305020303" pitchFamily="18" charset="0"/>
              <a:ea typeface="Cambria" pitchFamily="18" charset="0"/>
              <a:cs typeface="Arial" pitchFamily="34" charset="0"/>
            </a:endParaRPr>
          </a:p>
        </p:txBody>
      </p:sp>
      <p:pic>
        <p:nvPicPr>
          <p:cNvPr id="8" name="Picture 2" descr="C:\Sanjana dalhotra\Georgia Male Performance Clinic Wesite\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86"/>
            <a:ext cx="1148443" cy="1148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4126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VTI" id="{ABE3C30C-0FC0-4450-828E-52DE70F1BCCB}" vid="{A6E2497D-935A-4CFD-B9FD-6DCB15FA68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868538-B675-4989-A913-DBD0C85C8FCB}">
  <ds:schemaRefs>
    <ds:schemaRef ds:uri="http://schemas.microsoft.com/office/2006/metadata/properties"/>
    <ds:schemaRef ds:uri="16c05727-aa75-4e4a-9b5f-8a80a1165891"/>
    <ds:schemaRef ds:uri="http://purl.org/dc/terms/"/>
    <ds:schemaRef ds:uri="http://schemas.microsoft.com/office/infopath/2007/PartnerControls"/>
    <ds:schemaRef ds:uri="http://schemas.microsoft.com/office/2006/documentManagement/types"/>
    <ds:schemaRef ds:uri="71af3243-3dd4-4a8d-8c0d-dd76da1f02a5"/>
    <ds:schemaRef ds:uri="http://purl.org/dc/elements/1.1/"/>
    <ds:schemaRef ds:uri="http://schemas.openxmlformats.org/package/2006/metadata/core-properties"/>
    <ds:schemaRef ds:uri="230e9df3-be65-4c73-a93b-d1236ebd677e"/>
    <ds:schemaRef ds:uri="http://schemas.microsoft.com/sharepoint/v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1833C9-2D98-4616-B1F9-535FF9D3F4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2758B7-967A-4498-B97C-FB2DA73E53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RetrospectVTI</Template>
  <TotalTime>162</TotalTime>
  <Words>143</Words>
  <Application>Microsoft Office PowerPoint</Application>
  <PresentationFormat>Custom</PresentationFormat>
  <Paragraphs>14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RetrospectVTI</vt:lpstr>
      <vt:lpstr>Shockwave Therapy for ED</vt:lpstr>
      <vt:lpstr>Non-Drug ED Treatment</vt:lpstr>
      <vt:lpstr>Gainswave  Therapy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presentation</dc:title>
  <cp:lastModifiedBy>Palvi</cp:lastModifiedBy>
  <cp:revision>21</cp:revision>
  <dcterms:created xsi:type="dcterms:W3CDTF">2024-01-10T14:28:08Z</dcterms:created>
  <dcterms:modified xsi:type="dcterms:W3CDTF">2025-10-01T10:46:21Z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