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18288000" cy="10287000"/>
  <p:notesSz cx="6858000" cy="9144000"/>
  <p:embeddedFontLst>
    <p:embeddedFont>
      <p:font typeface="Canva Sans Bold" charset="1" panose="020B0803030501040103"/>
      <p:regular r:id="rId24"/>
    </p:embeddedFont>
    <p:embeddedFont>
      <p:font typeface="Canva Sans" charset="1" panose="020B0503030501040103"/>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fonts/font24.fntdata" Type="http://schemas.openxmlformats.org/officeDocument/2006/relationships/font"/><Relationship Id="rId25" Target="fonts/font25.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33795" t="0" r="-33795"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6591668" y="-30521"/>
            <a:ext cx="11696332" cy="1554882"/>
          </a:xfrm>
          <a:prstGeom prst="rect">
            <a:avLst/>
          </a:prstGeom>
        </p:spPr>
        <p:txBody>
          <a:bodyPr anchor="t" rtlCol="false" tIns="0" lIns="0" bIns="0" rIns="0">
            <a:spAutoFit/>
          </a:bodyPr>
          <a:lstStyle/>
          <a:p>
            <a:pPr algn="ctr">
              <a:lnSpc>
                <a:spcPts val="13077"/>
              </a:lnSpc>
              <a:spcBef>
                <a:spcPct val="0"/>
              </a:spcBef>
            </a:pPr>
            <a:r>
              <a:rPr lang="en-US" b="true" sz="8173">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8912245" y="1792013"/>
            <a:ext cx="9375755"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8912245" y="4709220"/>
            <a:ext cx="9375755"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8912245" y="5851323"/>
            <a:ext cx="937575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55098"/>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Key Output: A well-maintained website that continues to meet business goals.</a:t>
            </a:r>
          </a:p>
          <a:p>
            <a:pPr algn="ctr">
              <a:lnSpc>
                <a:spcPts val="4373"/>
              </a:lnSpc>
              <a:spcBef>
                <a:spcPct val="0"/>
              </a:spcBef>
            </a:pPr>
            <a:r>
              <a:rPr lang="en-US" sz="2733">
                <a:solidFill>
                  <a:srgbClr val="000000"/>
                </a:solidFill>
                <a:latin typeface="Canva Sans"/>
                <a:ea typeface="Canva Sans"/>
                <a:cs typeface="Canva Sans"/>
                <a:sym typeface="Canva Sans"/>
              </a:rPr>
              <a:t>Conclusion</a:t>
            </a:r>
          </a:p>
          <a:p>
            <a:pPr algn="ctr">
              <a:lnSpc>
                <a:spcPts val="4373"/>
              </a:lnSpc>
              <a:spcBef>
                <a:spcPct val="0"/>
              </a:spcBef>
            </a:pPr>
            <a:r>
              <a:rPr lang="en-US" sz="2733">
                <a:solidFill>
                  <a:srgbClr val="000000"/>
                </a:solidFill>
                <a:latin typeface="Canva Sans"/>
                <a:ea typeface="Canva Sans"/>
                <a:cs typeface="Canva Sans"/>
                <a:sym typeface="Canva Sans"/>
              </a:rPr>
              <a:t>For SMEs, a well-designed and functional website can significantly boost online visibility and customer engagement. By following this structured process, businesses can ensure a smooth transition from concept to launch, creating a platform that serves both business goals and customer needs effectively.</a:t>
            </a:r>
          </a:p>
        </p:txBody>
      </p:sp>
      <p:sp>
        <p:nvSpPr>
          <p:cNvPr name="TextBox 3" id="3"/>
          <p:cNvSpPr txBox="true"/>
          <p:nvPr/>
        </p:nvSpPr>
        <p:spPr>
          <a:xfrm rot="0">
            <a:off x="1286694" y="8221189"/>
            <a:ext cx="15714613"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From Concept to Launch: The Essential Stages of the Website Development Process Explained</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538093"/>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Creating a website is an exciting process that requires careful planning, design, and development. Whether you are building a personal blog, an e-commerce platform, or a corporate website, understanding the stages of website development will help you achieve a successful launch. Here are the essential stages of the website development process explained:</a:t>
            </a:r>
          </a:p>
          <a:p>
            <a:pPr algn="ctr">
              <a:lnSpc>
                <a:spcPts val="4373"/>
              </a:lnSpc>
              <a:spcBef>
                <a:spcPct val="0"/>
              </a:spcBef>
            </a:pPr>
            <a:r>
              <a:rPr lang="en-US" sz="2733">
                <a:solidFill>
                  <a:srgbClr val="000000"/>
                </a:solidFill>
                <a:latin typeface="Canva Sans"/>
                <a:ea typeface="Canva Sans"/>
                <a:cs typeface="Canva Sans"/>
                <a:sym typeface="Canva Sans"/>
              </a:rPr>
              <a:t>1. Planning &amp; Discovery</a:t>
            </a:r>
          </a:p>
          <a:p>
            <a:pPr algn="ctr">
              <a:lnSpc>
                <a:spcPts val="4373"/>
              </a:lnSpc>
              <a:spcBef>
                <a:spcPct val="0"/>
              </a:spcBef>
            </a:pPr>
            <a:r>
              <a:rPr lang="en-US" sz="2733">
                <a:solidFill>
                  <a:srgbClr val="000000"/>
                </a:solidFill>
                <a:latin typeface="Canva Sans"/>
                <a:ea typeface="Canva Sans"/>
                <a:cs typeface="Canva Sans"/>
                <a:sym typeface="Canva Sans"/>
              </a:rPr>
              <a:t>The first step in any successful website project is planning. This is where you define the purpose of the website, its target audience, and the goals you want to achieve. Key activities during this phase include:</a:t>
            </a:r>
          </a:p>
          <a:p>
            <a:pPr algn="ctr">
              <a:lnSpc>
                <a:spcPts val="4373"/>
              </a:lnSpc>
              <a:spcBef>
                <a:spcPct val="0"/>
              </a:spcBef>
            </a:pPr>
            <a:r>
              <a:rPr lang="en-US" sz="2733">
                <a:solidFill>
                  <a:srgbClr val="000000"/>
                </a:solidFill>
                <a:latin typeface="Canva Sans"/>
                <a:ea typeface="Canva Sans"/>
                <a:cs typeface="Canva Sans"/>
                <a:sym typeface="Canva Sans"/>
              </a:rPr>
              <a:t>Project Briefing: Clarifying the purpose, goals, and target audience.</a:t>
            </a:r>
          </a:p>
          <a:p>
            <a:pPr algn="ctr">
              <a:lnSpc>
                <a:spcPts val="4373"/>
              </a:lnSpc>
              <a:spcBef>
                <a:spcPct val="0"/>
              </a:spcBef>
            </a:pPr>
            <a:r>
              <a:rPr lang="en-US" sz="2733">
                <a:solidFill>
                  <a:srgbClr val="000000"/>
                </a:solidFill>
                <a:latin typeface="Canva Sans"/>
                <a:ea typeface="Canva Sans"/>
                <a:cs typeface="Canva Sans"/>
                <a:sym typeface="Canva Sans"/>
              </a:rPr>
              <a:t>Research: Competitor analysis and gathering inspiration.</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643331"/>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Content Planning: Identifying the types of content you need for the site.</a:t>
            </a:r>
          </a:p>
          <a:p>
            <a:pPr algn="ctr">
              <a:lnSpc>
                <a:spcPts val="4373"/>
              </a:lnSpc>
              <a:spcBef>
                <a:spcPct val="0"/>
              </a:spcBef>
            </a:pPr>
            <a:r>
              <a:rPr lang="en-US" sz="2733">
                <a:solidFill>
                  <a:srgbClr val="000000"/>
                </a:solidFill>
                <a:latin typeface="Canva Sans"/>
                <a:ea typeface="Canva Sans"/>
                <a:cs typeface="Canva Sans"/>
                <a:sym typeface="Canva Sans"/>
              </a:rPr>
              <a:t>Planning sets the foundation for the entire project and ensures everyone is on the same page.</a:t>
            </a:r>
          </a:p>
          <a:p>
            <a:pPr algn="ctr">
              <a:lnSpc>
                <a:spcPts val="4373"/>
              </a:lnSpc>
              <a:spcBef>
                <a:spcPct val="0"/>
              </a:spcBef>
            </a:pPr>
            <a:r>
              <a:rPr lang="en-US" sz="2733">
                <a:solidFill>
                  <a:srgbClr val="000000"/>
                </a:solidFill>
                <a:latin typeface="Canva Sans"/>
                <a:ea typeface="Canva Sans"/>
                <a:cs typeface="Canva Sans"/>
                <a:sym typeface="Canva Sans"/>
              </a:rPr>
              <a:t>2. Design</a:t>
            </a:r>
          </a:p>
          <a:p>
            <a:pPr algn="ctr">
              <a:lnSpc>
                <a:spcPts val="4373"/>
              </a:lnSpc>
              <a:spcBef>
                <a:spcPct val="0"/>
              </a:spcBef>
            </a:pPr>
            <a:r>
              <a:rPr lang="en-US" sz="2733">
                <a:solidFill>
                  <a:srgbClr val="000000"/>
                </a:solidFill>
                <a:latin typeface="Canva Sans"/>
                <a:ea typeface="Canva Sans"/>
                <a:cs typeface="Canva Sans"/>
                <a:sym typeface="Canva Sans"/>
              </a:rPr>
              <a:t>Once the planning phase is complete, the design phase begins. This is where creativity comes into play, as the visual aspects of the website are created.</a:t>
            </a:r>
          </a:p>
          <a:p>
            <a:pPr algn="ctr">
              <a:lnSpc>
                <a:spcPts val="4373"/>
              </a:lnSpc>
              <a:spcBef>
                <a:spcPct val="0"/>
              </a:spcBef>
            </a:pPr>
            <a:r>
              <a:rPr lang="en-US" sz="2733">
                <a:solidFill>
                  <a:srgbClr val="000000"/>
                </a:solidFill>
                <a:latin typeface="Canva Sans"/>
                <a:ea typeface="Canva Sans"/>
                <a:cs typeface="Canva Sans"/>
                <a:sym typeface="Canva Sans"/>
              </a:rPr>
              <a:t>Wireframing: Creating basic layouts to define structure and user flow.</a:t>
            </a:r>
          </a:p>
          <a:p>
            <a:pPr algn="ctr">
              <a:lnSpc>
                <a:spcPts val="4373"/>
              </a:lnSpc>
              <a:spcBef>
                <a:spcPct val="0"/>
              </a:spcBef>
            </a:pPr>
            <a:r>
              <a:rPr lang="en-US" sz="2733">
                <a:solidFill>
                  <a:srgbClr val="000000"/>
                </a:solidFill>
                <a:latin typeface="Canva Sans"/>
                <a:ea typeface="Canva Sans"/>
                <a:cs typeface="Canva Sans"/>
                <a:sym typeface="Canva Sans"/>
              </a:rPr>
              <a:t>Mockups: High-fidelity designs that show the website's visual style.</a:t>
            </a:r>
          </a:p>
          <a:p>
            <a:pPr algn="ctr">
              <a:lnSpc>
                <a:spcPts val="4373"/>
              </a:lnSpc>
              <a:spcBef>
                <a:spcPct val="0"/>
              </a:spcBef>
            </a:pPr>
            <a:r>
              <a:rPr lang="en-US" sz="2733">
                <a:solidFill>
                  <a:srgbClr val="000000"/>
                </a:solidFill>
                <a:latin typeface="Canva Sans"/>
                <a:ea typeface="Canva Sans"/>
                <a:cs typeface="Canva Sans"/>
                <a:sym typeface="Canva Sans"/>
              </a:rPr>
              <a:t>UI/UX Design: Focus on user experience (UX) and user interface (UI) to ensure the site is easy to navigate and visually appealing.</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53927"/>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This phase ensures that the website will be not only functional but also visually engaging.</a:t>
            </a:r>
          </a:p>
          <a:p>
            <a:pPr algn="ctr">
              <a:lnSpc>
                <a:spcPts val="4373"/>
              </a:lnSpc>
              <a:spcBef>
                <a:spcPct val="0"/>
              </a:spcBef>
            </a:pPr>
            <a:r>
              <a:rPr lang="en-US" sz="2733">
                <a:solidFill>
                  <a:srgbClr val="000000"/>
                </a:solidFill>
                <a:latin typeface="Canva Sans"/>
                <a:ea typeface="Canva Sans"/>
                <a:cs typeface="Canva Sans"/>
                <a:sym typeface="Canva Sans"/>
              </a:rPr>
              <a:t>3. Development</a:t>
            </a:r>
          </a:p>
          <a:p>
            <a:pPr algn="ctr">
              <a:lnSpc>
                <a:spcPts val="4373"/>
              </a:lnSpc>
              <a:spcBef>
                <a:spcPct val="0"/>
              </a:spcBef>
            </a:pPr>
            <a:r>
              <a:rPr lang="en-US" sz="2733">
                <a:solidFill>
                  <a:srgbClr val="000000"/>
                </a:solidFill>
                <a:latin typeface="Canva Sans"/>
                <a:ea typeface="Canva Sans"/>
                <a:cs typeface="Canva Sans"/>
                <a:sym typeface="Canva Sans"/>
              </a:rPr>
              <a:t>With the designs approved, it's time to bring the website to life through coding. This stage involves both front-end and back-end development.</a:t>
            </a:r>
          </a:p>
          <a:p>
            <a:pPr algn="ctr">
              <a:lnSpc>
                <a:spcPts val="4373"/>
              </a:lnSpc>
              <a:spcBef>
                <a:spcPct val="0"/>
              </a:spcBef>
            </a:pPr>
            <a:r>
              <a:rPr lang="en-US" sz="2733">
                <a:solidFill>
                  <a:srgbClr val="000000"/>
                </a:solidFill>
                <a:latin typeface="Canva Sans"/>
                <a:ea typeface="Canva Sans"/>
                <a:cs typeface="Canva Sans"/>
                <a:sym typeface="Canva Sans"/>
              </a:rPr>
              <a:t>Front-End Development: Coding the visual elements, ensuring the website looks and functions as intended on various devices.</a:t>
            </a:r>
          </a:p>
          <a:p>
            <a:pPr algn="ctr">
              <a:lnSpc>
                <a:spcPts val="4373"/>
              </a:lnSpc>
              <a:spcBef>
                <a:spcPct val="0"/>
              </a:spcBef>
            </a:pPr>
            <a:r>
              <a:rPr lang="en-US" sz="2733">
                <a:solidFill>
                  <a:srgbClr val="000000"/>
                </a:solidFill>
                <a:latin typeface="Canva Sans"/>
                <a:ea typeface="Canva Sans"/>
                <a:cs typeface="Canva Sans"/>
                <a:sym typeface="Canva Sans"/>
              </a:rPr>
              <a:t>Back-End Development: Setting up the server, databases, and other components that ensure the website operates smoothly.</a:t>
            </a:r>
          </a:p>
          <a:p>
            <a:pPr algn="ctr">
              <a:lnSpc>
                <a:spcPts val="4373"/>
              </a:lnSpc>
              <a:spcBef>
                <a:spcPct val="0"/>
              </a:spcBef>
            </a:pPr>
            <a:r>
              <a:rPr lang="en-US" sz="2733">
                <a:solidFill>
                  <a:srgbClr val="000000"/>
                </a:solidFill>
                <a:latin typeface="Canva Sans"/>
                <a:ea typeface="Canva Sans"/>
                <a:cs typeface="Canva Sans"/>
                <a:sym typeface="Canva Sans"/>
              </a:rPr>
              <a:t>This is where the bulk of the technical work happens, turning static designs into a fully functional website.</a:t>
            </a:r>
          </a:p>
          <a:p>
            <a:pPr algn="ctr">
              <a:lnSpc>
                <a:spcPts val="4373"/>
              </a:lnSpc>
              <a:spcBef>
                <a:spcPct val="0"/>
              </a:spcBef>
            </a:pPr>
            <a:r>
              <a:rPr lang="en-US" sz="2733">
                <a:solidFill>
                  <a:srgbClr val="000000"/>
                </a:solidFill>
                <a:latin typeface="Canva Sans"/>
                <a:ea typeface="Canva Sans"/>
                <a:cs typeface="Canva Sans"/>
                <a:sym typeface="Canva Sans"/>
              </a:rPr>
              <a:t>4. Testing &amp; Quality Assurance</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248689"/>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Before going live, the website needs to be thoroughly tested to ensure everything works correctly.</a:t>
            </a:r>
          </a:p>
          <a:p>
            <a:pPr algn="ctr">
              <a:lnSpc>
                <a:spcPts val="4373"/>
              </a:lnSpc>
              <a:spcBef>
                <a:spcPct val="0"/>
              </a:spcBef>
            </a:pPr>
            <a:r>
              <a:rPr lang="en-US" sz="2733">
                <a:solidFill>
                  <a:srgbClr val="000000"/>
                </a:solidFill>
                <a:latin typeface="Canva Sans"/>
                <a:ea typeface="Canva Sans"/>
                <a:cs typeface="Canva Sans"/>
                <a:sym typeface="Canva Sans"/>
              </a:rPr>
              <a:t>Browser Testing: Ensuring the website works across different web browsers.</a:t>
            </a:r>
          </a:p>
          <a:p>
            <a:pPr algn="ctr">
              <a:lnSpc>
                <a:spcPts val="4373"/>
              </a:lnSpc>
              <a:spcBef>
                <a:spcPct val="0"/>
              </a:spcBef>
            </a:pPr>
            <a:r>
              <a:rPr lang="en-US" sz="2733">
                <a:solidFill>
                  <a:srgbClr val="000000"/>
                </a:solidFill>
                <a:latin typeface="Canva Sans"/>
                <a:ea typeface="Canva Sans"/>
                <a:cs typeface="Canva Sans"/>
                <a:sym typeface="Canva Sans"/>
              </a:rPr>
              <a:t>Device Testing: Making sure the site is responsive and looks good on all screen sizes.</a:t>
            </a:r>
          </a:p>
          <a:p>
            <a:pPr algn="ctr">
              <a:lnSpc>
                <a:spcPts val="4373"/>
              </a:lnSpc>
              <a:spcBef>
                <a:spcPct val="0"/>
              </a:spcBef>
            </a:pPr>
            <a:r>
              <a:rPr lang="en-US" sz="2733">
                <a:solidFill>
                  <a:srgbClr val="000000"/>
                </a:solidFill>
                <a:latin typeface="Canva Sans"/>
                <a:ea typeface="Canva Sans"/>
                <a:cs typeface="Canva Sans"/>
                <a:sym typeface="Canva Sans"/>
              </a:rPr>
              <a:t>Performance Testing: Checking load times and fixing any performance issues.</a:t>
            </a:r>
          </a:p>
          <a:p>
            <a:pPr algn="ctr">
              <a:lnSpc>
                <a:spcPts val="4373"/>
              </a:lnSpc>
              <a:spcBef>
                <a:spcPct val="0"/>
              </a:spcBef>
            </a:pPr>
            <a:r>
              <a:rPr lang="en-US" sz="2733">
                <a:solidFill>
                  <a:srgbClr val="000000"/>
                </a:solidFill>
                <a:latin typeface="Canva Sans"/>
                <a:ea typeface="Canva Sans"/>
                <a:cs typeface="Canva Sans"/>
                <a:sym typeface="Canva Sans"/>
              </a:rPr>
              <a:t>Quality assurance ensures that the website is error-free, user-friendly, and ready for launch.</a:t>
            </a:r>
          </a:p>
          <a:p>
            <a:pPr algn="ctr">
              <a:lnSpc>
                <a:spcPts val="4373"/>
              </a:lnSpc>
              <a:spcBef>
                <a:spcPct val="0"/>
              </a:spcBef>
            </a:pPr>
            <a:r>
              <a:rPr lang="en-US" sz="2733">
                <a:solidFill>
                  <a:srgbClr val="000000"/>
                </a:solidFill>
                <a:latin typeface="Canva Sans"/>
                <a:ea typeface="Canva Sans"/>
                <a:cs typeface="Canva Sans"/>
                <a:sym typeface="Canva Sans"/>
              </a:rPr>
              <a:t>5. Launch</a:t>
            </a:r>
          </a:p>
          <a:p>
            <a:pPr algn="ctr">
              <a:lnSpc>
                <a:spcPts val="4373"/>
              </a:lnSpc>
              <a:spcBef>
                <a:spcPct val="0"/>
              </a:spcBef>
            </a:pPr>
            <a:r>
              <a:rPr lang="en-US" sz="2733">
                <a:solidFill>
                  <a:srgbClr val="000000"/>
                </a:solidFill>
                <a:latin typeface="Canva Sans"/>
                <a:ea typeface="Canva Sans"/>
                <a:cs typeface="Canva Sans"/>
                <a:sym typeface="Canva Sans"/>
              </a:rPr>
              <a:t>Once all testing is complete and you're satisfied with the website's functionality, it's time for the launch. This involves:</a:t>
            </a:r>
          </a:p>
          <a:p>
            <a:pPr algn="ctr">
              <a:lnSpc>
                <a:spcPts val="4373"/>
              </a:lnSpc>
              <a:spcBef>
                <a:spcPct val="0"/>
              </a:spcBef>
            </a:pPr>
            <a:r>
              <a:rPr lang="en-US" sz="2733">
                <a:solidFill>
                  <a:srgbClr val="000000"/>
                </a:solidFill>
                <a:latin typeface="Canva Sans"/>
                <a:ea typeface="Canva Sans"/>
                <a:cs typeface="Canva Sans"/>
                <a:sym typeface="Canva Sans"/>
              </a:rPr>
              <a:t>Finalizing Content: Ensuring all content is updated and optimized for SEO.</a:t>
            </a:r>
          </a:p>
          <a:p>
            <a:pPr algn="ctr">
              <a:lnSpc>
                <a:spcPts val="4373"/>
              </a:lnSpc>
              <a:spcBef>
                <a:spcPct val="0"/>
              </a:spcBef>
            </a:pPr>
            <a:r>
              <a:rPr lang="en-US" sz="2733">
                <a:solidFill>
                  <a:srgbClr val="000000"/>
                </a:solidFill>
                <a:latin typeface="Canva Sans"/>
                <a:ea typeface="Canva Sans"/>
                <a:cs typeface="Canva Sans"/>
                <a:sym typeface="Canva Sans"/>
              </a:rPr>
              <a:t>Deployment: Moving the website from the development server to the live environment.</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263240"/>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Announcement: Publicizing the website to the intended audience through social media, email marketing, and other channels.</a:t>
            </a:r>
          </a:p>
          <a:p>
            <a:pPr algn="ctr">
              <a:lnSpc>
                <a:spcPts val="4373"/>
              </a:lnSpc>
              <a:spcBef>
                <a:spcPct val="0"/>
              </a:spcBef>
            </a:pPr>
            <a:r>
              <a:rPr lang="en-US" sz="2733">
                <a:solidFill>
                  <a:srgbClr val="000000"/>
                </a:solidFill>
                <a:latin typeface="Canva Sans"/>
                <a:ea typeface="Canva Sans"/>
                <a:cs typeface="Canva Sans"/>
                <a:sym typeface="Canva Sans"/>
              </a:rPr>
              <a:t>Launching your website is an exciting milestone, but the work doesn't end here.</a:t>
            </a:r>
          </a:p>
          <a:p>
            <a:pPr algn="ctr">
              <a:lnSpc>
                <a:spcPts val="4373"/>
              </a:lnSpc>
              <a:spcBef>
                <a:spcPct val="0"/>
              </a:spcBef>
            </a:pPr>
            <a:r>
              <a:rPr lang="en-US" sz="2733">
                <a:solidFill>
                  <a:srgbClr val="000000"/>
                </a:solidFill>
                <a:latin typeface="Canva Sans"/>
                <a:ea typeface="Canva Sans"/>
                <a:cs typeface="Canva Sans"/>
                <a:sym typeface="Canva Sans"/>
              </a:rPr>
              <a:t>6. Post-Launch &amp; Maintenance</a:t>
            </a:r>
          </a:p>
          <a:p>
            <a:pPr algn="ctr">
              <a:lnSpc>
                <a:spcPts val="4373"/>
              </a:lnSpc>
              <a:spcBef>
                <a:spcPct val="0"/>
              </a:spcBef>
            </a:pPr>
            <a:r>
              <a:rPr lang="en-US" sz="2733">
                <a:solidFill>
                  <a:srgbClr val="000000"/>
                </a:solidFill>
                <a:latin typeface="Canva Sans"/>
                <a:ea typeface="Canva Sans"/>
                <a:cs typeface="Canva Sans"/>
                <a:sym typeface="Canva Sans"/>
              </a:rPr>
              <a:t>After the website goes live, continuous monitoring and maintenance are crucial to ensure it remains up-to-date and functional. This includes:</a:t>
            </a:r>
          </a:p>
          <a:p>
            <a:pPr algn="ctr">
              <a:lnSpc>
                <a:spcPts val="4373"/>
              </a:lnSpc>
              <a:spcBef>
                <a:spcPct val="0"/>
              </a:spcBef>
            </a:pPr>
            <a:r>
              <a:rPr lang="en-US" sz="2733">
                <a:solidFill>
                  <a:srgbClr val="000000"/>
                </a:solidFill>
                <a:latin typeface="Canva Sans"/>
                <a:ea typeface="Canva Sans"/>
                <a:cs typeface="Canva Sans"/>
                <a:sym typeface="Canva Sans"/>
              </a:rPr>
              <a:t>Fixing Bugs: Addressing any post-launch issues that arise.</a:t>
            </a:r>
          </a:p>
          <a:p>
            <a:pPr algn="ctr">
              <a:lnSpc>
                <a:spcPts val="4373"/>
              </a:lnSpc>
              <a:spcBef>
                <a:spcPct val="0"/>
              </a:spcBef>
            </a:pPr>
            <a:r>
              <a:rPr lang="en-US" sz="2733">
                <a:solidFill>
                  <a:srgbClr val="000000"/>
                </a:solidFill>
                <a:latin typeface="Canva Sans"/>
                <a:ea typeface="Canva Sans"/>
                <a:cs typeface="Canva Sans"/>
                <a:sym typeface="Canva Sans"/>
              </a:rPr>
              <a:t>Updates: Regularly updating content, plugins, and security features.</a:t>
            </a:r>
          </a:p>
          <a:p>
            <a:pPr algn="ctr">
              <a:lnSpc>
                <a:spcPts val="4373"/>
              </a:lnSpc>
              <a:spcBef>
                <a:spcPct val="0"/>
              </a:spcBef>
            </a:pPr>
            <a:r>
              <a:rPr lang="en-US" sz="2733">
                <a:solidFill>
                  <a:srgbClr val="000000"/>
                </a:solidFill>
                <a:latin typeface="Canva Sans"/>
                <a:ea typeface="Canva Sans"/>
                <a:cs typeface="Canva Sans"/>
                <a:sym typeface="Canva Sans"/>
              </a:rPr>
              <a:t>Analytics: Monitoring website performance through tools like Google Analytics to track traffic and user behavior.</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6630610"/>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Ongoing maintenance ensures that the website remains secure, fast, and relevant.</a:t>
            </a:r>
          </a:p>
          <a:p>
            <a:pPr algn="ctr">
              <a:lnSpc>
                <a:spcPts val="4373"/>
              </a:lnSpc>
              <a:spcBef>
                <a:spcPct val="0"/>
              </a:spcBef>
            </a:pPr>
            <a:r>
              <a:rPr lang="en-US" sz="2733">
                <a:solidFill>
                  <a:srgbClr val="000000"/>
                </a:solidFill>
                <a:latin typeface="Canva Sans"/>
                <a:ea typeface="Canva Sans"/>
                <a:cs typeface="Canva Sans"/>
                <a:sym typeface="Canva Sans"/>
              </a:rPr>
              <a:t>In conclusion, building a website is a structured process that involves several stages, from initial planning to post-launch maintenance. By following these steps and working closely with your design and development team, you can create a website that meets your business goals and provides a positive user experience.</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424873"/>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002057" y="6972533"/>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42122" t="0" r="-42122" b="0"/>
            </a:stretch>
          </a:blipFill>
        </p:spPr>
      </p:sp>
      <p:sp>
        <p:nvSpPr>
          <p:cNvPr name="TextBox 3" id="3"/>
          <p:cNvSpPr txBox="true"/>
          <p:nvPr/>
        </p:nvSpPr>
        <p:spPr>
          <a:xfrm rot="0">
            <a:off x="8105978" y="26205"/>
            <a:ext cx="7873640"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028700" y="704850"/>
            <a:ext cx="6722570"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404473" y="225734"/>
            <a:ext cx="13976644" cy="3595730"/>
          </a:xfrm>
          <a:custGeom>
            <a:avLst/>
            <a:gdLst/>
            <a:ahLst/>
            <a:cxnLst/>
            <a:rect r="r" b="b" t="t" l="l"/>
            <a:pathLst>
              <a:path h="3595730" w="13976644">
                <a:moveTo>
                  <a:pt x="0" y="0"/>
                </a:moveTo>
                <a:lnTo>
                  <a:pt x="13976644" y="0"/>
                </a:lnTo>
                <a:lnTo>
                  <a:pt x="13976644" y="3595730"/>
                </a:lnTo>
                <a:lnTo>
                  <a:pt x="0" y="3595730"/>
                </a:lnTo>
                <a:lnTo>
                  <a:pt x="0" y="0"/>
                </a:lnTo>
                <a:close/>
              </a:path>
            </a:pathLst>
          </a:custGeom>
          <a:blipFill>
            <a:blip r:embed="rId2"/>
            <a:stretch>
              <a:fillRect l="0" t="-27993" r="0" b="-132922"/>
            </a:stretch>
          </a:blipFill>
        </p:spPr>
      </p:sp>
      <p:sp>
        <p:nvSpPr>
          <p:cNvPr name="TextBox 3" id="3"/>
          <p:cNvSpPr txBox="true"/>
          <p:nvPr/>
        </p:nvSpPr>
        <p:spPr>
          <a:xfrm rot="0">
            <a:off x="0" y="6642618"/>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The Complete Process of Website Design and Development: From Concept to Launch for Small and Medium Enterprises (SMEs)</a:t>
            </a:r>
          </a:p>
          <a:p>
            <a:pPr algn="ctr">
              <a:lnSpc>
                <a:spcPts val="4373"/>
              </a:lnSpc>
              <a:spcBef>
                <a:spcPct val="0"/>
              </a:spcBef>
            </a:pPr>
            <a:r>
              <a:rPr lang="en-US" sz="2733">
                <a:solidFill>
                  <a:srgbClr val="000000"/>
                </a:solidFill>
                <a:latin typeface="Canva Sans"/>
                <a:ea typeface="Canva Sans"/>
                <a:cs typeface="Canva Sans"/>
                <a:sym typeface="Canva Sans"/>
              </a:rPr>
              <a:t>Creating a website for a small or medium enterprise (SME) involves a clear process that helps businesses establish their online presence.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278607" y="275966"/>
            <a:ext cx="14246751" cy="3769234"/>
          </a:xfrm>
          <a:custGeom>
            <a:avLst/>
            <a:gdLst/>
            <a:ahLst/>
            <a:cxnLst/>
            <a:rect r="r" b="b" t="t" l="l"/>
            <a:pathLst>
              <a:path h="3769234" w="14246751">
                <a:moveTo>
                  <a:pt x="0" y="0"/>
                </a:moveTo>
                <a:lnTo>
                  <a:pt x="14246750" y="0"/>
                </a:lnTo>
                <a:lnTo>
                  <a:pt x="14246750" y="3769235"/>
                </a:lnTo>
                <a:lnTo>
                  <a:pt x="0" y="3769235"/>
                </a:lnTo>
                <a:lnTo>
                  <a:pt x="0" y="0"/>
                </a:lnTo>
                <a:close/>
              </a:path>
            </a:pathLst>
          </a:custGeom>
          <a:blipFill>
            <a:blip r:embed="rId2"/>
            <a:stretch>
              <a:fillRect l="0" t="-19487" r="0" b="-90498"/>
            </a:stretch>
          </a:blipFill>
        </p:spPr>
      </p:sp>
      <p:sp>
        <p:nvSpPr>
          <p:cNvPr name="TextBox 3" id="3"/>
          <p:cNvSpPr txBox="true"/>
          <p:nvPr/>
        </p:nvSpPr>
        <p:spPr>
          <a:xfrm rot="0">
            <a:off x="0" y="7010951"/>
            <a:ext cx="18288000"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Here's a step-by-step guide that covers the essential stages of website design and development—from concept to launch.</a:t>
            </a:r>
          </a:p>
          <a:p>
            <a:pPr algn="ctr">
              <a:lnSpc>
                <a:spcPts val="4373"/>
              </a:lnSpc>
              <a:spcBef>
                <a:spcPct val="0"/>
              </a:spcBef>
            </a:pPr>
            <a:r>
              <a:rPr lang="en-US" sz="2733">
                <a:solidFill>
                  <a:srgbClr val="000000"/>
                </a:solidFill>
                <a:latin typeface="Canva Sans"/>
                <a:ea typeface="Canva Sans"/>
                <a:cs typeface="Canva Sans"/>
                <a:sym typeface="Canva Sans"/>
              </a:rPr>
              <a:t>1. Planning and Research</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479623" y="383009"/>
            <a:ext cx="13586736" cy="3651892"/>
          </a:xfrm>
          <a:custGeom>
            <a:avLst/>
            <a:gdLst/>
            <a:ahLst/>
            <a:cxnLst/>
            <a:rect r="r" b="b" t="t" l="l"/>
            <a:pathLst>
              <a:path h="3651892" w="13586736">
                <a:moveTo>
                  <a:pt x="0" y="0"/>
                </a:moveTo>
                <a:lnTo>
                  <a:pt x="13586736" y="0"/>
                </a:lnTo>
                <a:lnTo>
                  <a:pt x="13586736" y="3651892"/>
                </a:lnTo>
                <a:lnTo>
                  <a:pt x="0" y="3651892"/>
                </a:lnTo>
                <a:lnTo>
                  <a:pt x="0" y="0"/>
                </a:lnTo>
                <a:close/>
              </a:path>
            </a:pathLst>
          </a:custGeom>
          <a:blipFill>
            <a:blip r:embed="rId2"/>
            <a:stretch>
              <a:fillRect l="0" t="-10199" r="-1424" b="-87906"/>
            </a:stretch>
          </a:blipFill>
        </p:spPr>
      </p:sp>
      <p:sp>
        <p:nvSpPr>
          <p:cNvPr name="TextBox 3" id="3"/>
          <p:cNvSpPr txBox="true"/>
          <p:nvPr/>
        </p:nvSpPr>
        <p:spPr>
          <a:xfrm rot="0">
            <a:off x="0" y="6905713"/>
            <a:ext cx="18288000"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Before diving into design, planning is crucial. This phase includes:</a:t>
            </a:r>
          </a:p>
          <a:p>
            <a:pPr algn="ctr">
              <a:lnSpc>
                <a:spcPts val="4373"/>
              </a:lnSpc>
              <a:spcBef>
                <a:spcPct val="0"/>
              </a:spcBef>
            </a:pPr>
            <a:r>
              <a:rPr lang="en-US" sz="2733">
                <a:solidFill>
                  <a:srgbClr val="000000"/>
                </a:solidFill>
                <a:latin typeface="Canva Sans"/>
                <a:ea typeface="Canva Sans"/>
                <a:cs typeface="Canva Sans"/>
                <a:sym typeface="Canva Sans"/>
              </a:rPr>
              <a:t>Goal Setting: Identify the purpose of the website—whether it's to generate leads, sell products, or provide information.</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558990" y="212390"/>
            <a:ext cx="13847223" cy="3477165"/>
          </a:xfrm>
          <a:custGeom>
            <a:avLst/>
            <a:gdLst/>
            <a:ahLst/>
            <a:cxnLst/>
            <a:rect r="r" b="b" t="t" l="l"/>
            <a:pathLst>
              <a:path h="3477165" w="13847223">
                <a:moveTo>
                  <a:pt x="0" y="0"/>
                </a:moveTo>
                <a:lnTo>
                  <a:pt x="13847223" y="0"/>
                </a:lnTo>
                <a:lnTo>
                  <a:pt x="13847223" y="3477165"/>
                </a:lnTo>
                <a:lnTo>
                  <a:pt x="0" y="3477165"/>
                </a:lnTo>
                <a:lnTo>
                  <a:pt x="0" y="0"/>
                </a:lnTo>
                <a:close/>
              </a:path>
            </a:pathLst>
          </a:custGeom>
          <a:blipFill>
            <a:blip r:embed="rId2"/>
            <a:stretch>
              <a:fillRect l="0" t="-43035" r="0" b="-119083"/>
            </a:stretch>
          </a:blipFill>
        </p:spPr>
      </p:sp>
      <p:sp>
        <p:nvSpPr>
          <p:cNvPr name="TextBox 3" id="3"/>
          <p:cNvSpPr txBox="true"/>
          <p:nvPr/>
        </p:nvSpPr>
        <p:spPr>
          <a:xfrm rot="0">
            <a:off x="0" y="6379522"/>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Target Audience: Understand the audience’s needs and preferences.</a:t>
            </a:r>
          </a:p>
          <a:p>
            <a:pPr algn="ctr">
              <a:lnSpc>
                <a:spcPts val="4373"/>
              </a:lnSpc>
              <a:spcBef>
                <a:spcPct val="0"/>
              </a:spcBef>
            </a:pPr>
            <a:r>
              <a:rPr lang="en-US" sz="2733">
                <a:solidFill>
                  <a:srgbClr val="000000"/>
                </a:solidFill>
                <a:latin typeface="Canva Sans"/>
                <a:ea typeface="Canva Sans"/>
                <a:cs typeface="Canva Sans"/>
                <a:sym typeface="Canva Sans"/>
              </a:rPr>
              <a:t>Competitor Analysis: Research competitors’ websites to gather insights on design trends and functionality.</a:t>
            </a:r>
          </a:p>
          <a:p>
            <a:pPr algn="ctr">
              <a:lnSpc>
                <a:spcPts val="4373"/>
              </a:lnSpc>
              <a:spcBef>
                <a:spcPct val="0"/>
              </a:spcBef>
            </a:pPr>
            <a:r>
              <a:rPr lang="en-US" sz="2733">
                <a:solidFill>
                  <a:srgbClr val="000000"/>
                </a:solidFill>
                <a:latin typeface="Canva Sans"/>
                <a:ea typeface="Canva Sans"/>
                <a:cs typeface="Canva Sans"/>
                <a:sym typeface="Canva Sans"/>
              </a:rPr>
              <a:t>Content Strategy: Plan the type of content the website will feature—product descriptions, blogs, case studies, etc.</a:t>
            </a:r>
          </a:p>
          <a:p>
            <a:pPr algn="ctr">
              <a:lnSpc>
                <a:spcPts val="4373"/>
              </a:lnSpc>
              <a:spcBef>
                <a:spcPct val="0"/>
              </a:spcBef>
            </a:pPr>
            <a:r>
              <a:rPr lang="en-US" sz="2733">
                <a:solidFill>
                  <a:srgbClr val="000000"/>
                </a:solidFill>
                <a:latin typeface="Canva Sans"/>
                <a:ea typeface="Canva Sans"/>
                <a:cs typeface="Canva Sans"/>
                <a:sym typeface="Canva Sans"/>
              </a:rPr>
              <a:t>Key Output: A detailed blueprint of the website with content and functionality outlined.</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43450"/>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2. Wireframing and Design</a:t>
            </a:r>
          </a:p>
          <a:p>
            <a:pPr algn="ctr">
              <a:lnSpc>
                <a:spcPts val="4373"/>
              </a:lnSpc>
              <a:spcBef>
                <a:spcPct val="0"/>
              </a:spcBef>
            </a:pPr>
            <a:r>
              <a:rPr lang="en-US" sz="2733">
                <a:solidFill>
                  <a:srgbClr val="000000"/>
                </a:solidFill>
                <a:latin typeface="Canva Sans"/>
                <a:ea typeface="Canva Sans"/>
                <a:cs typeface="Canva Sans"/>
                <a:sym typeface="Canva Sans"/>
              </a:rPr>
              <a:t>In this phase, designers start bringing the vision to life:</a:t>
            </a:r>
          </a:p>
          <a:p>
            <a:pPr algn="ctr">
              <a:lnSpc>
                <a:spcPts val="4373"/>
              </a:lnSpc>
              <a:spcBef>
                <a:spcPct val="0"/>
              </a:spcBef>
            </a:pPr>
            <a:r>
              <a:rPr lang="en-US" sz="2733">
                <a:solidFill>
                  <a:srgbClr val="000000"/>
                </a:solidFill>
                <a:latin typeface="Canva Sans"/>
                <a:ea typeface="Canva Sans"/>
                <a:cs typeface="Canva Sans"/>
                <a:sym typeface="Canva Sans"/>
              </a:rPr>
              <a:t>Wireframes: These are basic sketches or blueprints of the website, showing layout, structure, and navigation.</a:t>
            </a:r>
          </a:p>
          <a:p>
            <a:pPr algn="ctr">
              <a:lnSpc>
                <a:spcPts val="4373"/>
              </a:lnSpc>
              <a:spcBef>
                <a:spcPct val="0"/>
              </a:spcBef>
            </a:pPr>
            <a:r>
              <a:rPr lang="en-US" sz="2733">
                <a:solidFill>
                  <a:srgbClr val="000000"/>
                </a:solidFill>
                <a:latin typeface="Canva Sans"/>
                <a:ea typeface="Canva Sans"/>
                <a:cs typeface="Canva Sans"/>
                <a:sym typeface="Canva Sans"/>
              </a:rPr>
              <a:t>UI/UX Design: Focus on user experience (UX) and interface design (UI) to make the site visually appealing and easy to navigate. Choose colors, fonts, and images that align with your brand.</a:t>
            </a:r>
          </a:p>
          <a:p>
            <a:pPr algn="ctr">
              <a:lnSpc>
                <a:spcPts val="4373"/>
              </a:lnSpc>
              <a:spcBef>
                <a:spcPct val="0"/>
              </a:spcBef>
            </a:pPr>
            <a:r>
              <a:rPr lang="en-US" sz="2733">
                <a:solidFill>
                  <a:srgbClr val="000000"/>
                </a:solidFill>
                <a:latin typeface="Canva Sans"/>
                <a:ea typeface="Canva Sans"/>
                <a:cs typeface="Canva Sans"/>
                <a:sym typeface="Canva Sans"/>
              </a:rPr>
              <a:t>Responsive Design: Ensure that the site works seamlessly on various devices, from desktops to smartphones.</a:t>
            </a:r>
          </a:p>
          <a:p>
            <a:pPr algn="ctr">
              <a:lnSpc>
                <a:spcPts val="4373"/>
              </a:lnSpc>
              <a:spcBef>
                <a:spcPct val="0"/>
              </a:spcBef>
            </a:pPr>
            <a:r>
              <a:rPr lang="en-US" sz="2733">
                <a:solidFill>
                  <a:srgbClr val="000000"/>
                </a:solidFill>
                <a:latin typeface="Canva Sans"/>
                <a:ea typeface="Canva Sans"/>
                <a:cs typeface="Canva Sans"/>
                <a:sym typeface="Canva Sans"/>
              </a:rPr>
              <a:t>Key Output: A visual representation of the website’s layout and user interface.</a:t>
            </a:r>
          </a:p>
          <a:p>
            <a:pPr algn="ctr">
              <a:lnSpc>
                <a:spcPts val="4373"/>
              </a:lnSpc>
              <a:spcBef>
                <a:spcPct val="0"/>
              </a:spcBef>
            </a:pPr>
            <a:r>
              <a:rPr lang="en-US" sz="2733">
                <a:solidFill>
                  <a:srgbClr val="000000"/>
                </a:solidFill>
                <a:latin typeface="Canva Sans"/>
                <a:ea typeface="Canva Sans"/>
                <a:cs typeface="Canva Sans"/>
                <a:sym typeface="Canva Sans"/>
              </a:rPr>
              <a:t>3. Development</a:t>
            </a:r>
          </a:p>
          <a:p>
            <a:pPr algn="ctr">
              <a:lnSpc>
                <a:spcPts val="4373"/>
              </a:lnSpc>
              <a:spcBef>
                <a:spcPct val="0"/>
              </a:spcBef>
            </a:pPr>
            <a:r>
              <a:rPr lang="en-US" sz="2733">
                <a:solidFill>
                  <a:srgbClr val="000000"/>
                </a:solidFill>
                <a:latin typeface="Canva Sans"/>
                <a:ea typeface="Canva Sans"/>
                <a:cs typeface="Canva Sans"/>
                <a:sym typeface="Canva Sans"/>
              </a:rPr>
              <a:t>Once the design is approved, the website moves to the development phase:</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01308"/>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Front-End Development: This involves building the visible part of the website—what users see and interact with. Technologies such as HTML, CSS, and JavaScript are employed.</a:t>
            </a:r>
          </a:p>
          <a:p>
            <a:pPr algn="ctr">
              <a:lnSpc>
                <a:spcPts val="4373"/>
              </a:lnSpc>
              <a:spcBef>
                <a:spcPct val="0"/>
              </a:spcBef>
            </a:pPr>
            <a:r>
              <a:rPr lang="en-US" sz="2733">
                <a:solidFill>
                  <a:srgbClr val="000000"/>
                </a:solidFill>
                <a:latin typeface="Canva Sans"/>
                <a:ea typeface="Canva Sans"/>
                <a:cs typeface="Canva Sans"/>
                <a:sym typeface="Canva Sans"/>
              </a:rPr>
              <a:t>Back-End Development: The behind-the-scenes infrastructure like databases and server-side operations are set up. Common technologies include PHP, Ruby, or Node.js.</a:t>
            </a:r>
          </a:p>
          <a:p>
            <a:pPr algn="ctr">
              <a:lnSpc>
                <a:spcPts val="4373"/>
              </a:lnSpc>
              <a:spcBef>
                <a:spcPct val="0"/>
              </a:spcBef>
            </a:pPr>
            <a:r>
              <a:rPr lang="en-US" sz="2733">
                <a:solidFill>
                  <a:srgbClr val="000000"/>
                </a:solidFill>
                <a:latin typeface="Canva Sans"/>
                <a:ea typeface="Canva Sans"/>
                <a:cs typeface="Canva Sans"/>
                <a:sym typeface="Canva Sans"/>
              </a:rPr>
              <a:t>CMS Integration: A Content Management System (CMS) like WordPress, Joomla, or Drupal might be integrated, enabling easy content updates without coding.</a:t>
            </a:r>
          </a:p>
          <a:p>
            <a:pPr algn="ctr">
              <a:lnSpc>
                <a:spcPts val="4373"/>
              </a:lnSpc>
              <a:spcBef>
                <a:spcPct val="0"/>
              </a:spcBef>
            </a:pPr>
            <a:r>
              <a:rPr lang="en-US" sz="2733">
                <a:solidFill>
                  <a:srgbClr val="000000"/>
                </a:solidFill>
                <a:latin typeface="Canva Sans"/>
                <a:ea typeface="Canva Sans"/>
                <a:cs typeface="Canva Sans"/>
                <a:sym typeface="Canva Sans"/>
              </a:rPr>
              <a:t>Key Output: A functional website with both front-end and back-end development completed.</a:t>
            </a:r>
          </a:p>
          <a:p>
            <a:pPr algn="ctr">
              <a:lnSpc>
                <a:spcPts val="4373"/>
              </a:lnSpc>
              <a:spcBef>
                <a:spcPct val="0"/>
              </a:spcBef>
            </a:pPr>
            <a:r>
              <a:rPr lang="en-US" sz="2733">
                <a:solidFill>
                  <a:srgbClr val="000000"/>
                </a:solidFill>
                <a:latin typeface="Canva Sans"/>
                <a:ea typeface="Canva Sans"/>
                <a:cs typeface="Canva Sans"/>
                <a:sym typeface="Canva Sans"/>
              </a:rPr>
              <a:t>4. Testing</a:t>
            </a:r>
          </a:p>
          <a:p>
            <a:pPr algn="ctr">
              <a:lnSpc>
                <a:spcPts val="4373"/>
              </a:lnSpc>
              <a:spcBef>
                <a:spcPct val="0"/>
              </a:spcBef>
            </a:pPr>
            <a:r>
              <a:rPr lang="en-US" sz="2733">
                <a:solidFill>
                  <a:srgbClr val="000000"/>
                </a:solidFill>
                <a:latin typeface="Canva Sans"/>
                <a:ea typeface="Canva Sans"/>
                <a:cs typeface="Canva Sans"/>
                <a:sym typeface="Canva Sans"/>
              </a:rPr>
              <a:t>Testing ensures that everything works properly across devices and browsers:</a:t>
            </a:r>
          </a:p>
          <a:p>
            <a:pPr algn="ctr">
              <a:lnSpc>
                <a:spcPts val="4373"/>
              </a:lnSpc>
              <a:spcBef>
                <a:spcPct val="0"/>
              </a:spcBef>
            </a:pPr>
            <a:r>
              <a:rPr lang="en-US" sz="2733">
                <a:solidFill>
                  <a:srgbClr val="000000"/>
                </a:solidFill>
                <a:latin typeface="Canva Sans"/>
                <a:ea typeface="Canva Sans"/>
                <a:cs typeface="Canva Sans"/>
                <a:sym typeface="Canva Sans"/>
              </a:rPr>
              <a:t>Cross-Browser Testing: Check compatibility on all major browsers (Chrome, Firefox, Safari, etc.).</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27617"/>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Device Testing: Test the site on different devices, including smartphones, tablets, and desktops.</a:t>
            </a:r>
          </a:p>
          <a:p>
            <a:pPr algn="ctr">
              <a:lnSpc>
                <a:spcPts val="4373"/>
              </a:lnSpc>
              <a:spcBef>
                <a:spcPct val="0"/>
              </a:spcBef>
            </a:pPr>
            <a:r>
              <a:rPr lang="en-US" sz="2733">
                <a:solidFill>
                  <a:srgbClr val="000000"/>
                </a:solidFill>
                <a:latin typeface="Canva Sans"/>
                <a:ea typeface="Canva Sans"/>
                <a:cs typeface="Canva Sans"/>
                <a:sym typeface="Canva Sans"/>
              </a:rPr>
              <a:t>Usability Testing: Ensure the site is easy to navigate and user-friendly.</a:t>
            </a:r>
          </a:p>
          <a:p>
            <a:pPr algn="ctr">
              <a:lnSpc>
                <a:spcPts val="4373"/>
              </a:lnSpc>
              <a:spcBef>
                <a:spcPct val="0"/>
              </a:spcBef>
            </a:pPr>
            <a:r>
              <a:rPr lang="en-US" sz="2733">
                <a:solidFill>
                  <a:srgbClr val="000000"/>
                </a:solidFill>
                <a:latin typeface="Canva Sans"/>
                <a:ea typeface="Canva Sans"/>
                <a:cs typeface="Canva Sans"/>
                <a:sym typeface="Canva Sans"/>
              </a:rPr>
              <a:t>Bug Fixing: Resolve any bugs or issues that arise during testing.</a:t>
            </a:r>
          </a:p>
          <a:p>
            <a:pPr algn="ctr">
              <a:lnSpc>
                <a:spcPts val="4373"/>
              </a:lnSpc>
              <a:spcBef>
                <a:spcPct val="0"/>
              </a:spcBef>
            </a:pPr>
            <a:r>
              <a:rPr lang="en-US" sz="2733">
                <a:solidFill>
                  <a:srgbClr val="000000"/>
                </a:solidFill>
                <a:latin typeface="Canva Sans"/>
                <a:ea typeface="Canva Sans"/>
                <a:cs typeface="Canva Sans"/>
                <a:sym typeface="Canva Sans"/>
              </a:rPr>
              <a:t>Key Output: A fully functional and error-free website.</a:t>
            </a:r>
          </a:p>
          <a:p>
            <a:pPr algn="ctr">
              <a:lnSpc>
                <a:spcPts val="4373"/>
              </a:lnSpc>
              <a:spcBef>
                <a:spcPct val="0"/>
              </a:spcBef>
            </a:pPr>
            <a:r>
              <a:rPr lang="en-US" sz="2733">
                <a:solidFill>
                  <a:srgbClr val="000000"/>
                </a:solidFill>
                <a:latin typeface="Canva Sans"/>
                <a:ea typeface="Canva Sans"/>
                <a:cs typeface="Canva Sans"/>
                <a:sym typeface="Canva Sans"/>
              </a:rPr>
              <a:t>5. Launch</a:t>
            </a:r>
          </a:p>
          <a:p>
            <a:pPr algn="ctr">
              <a:lnSpc>
                <a:spcPts val="4373"/>
              </a:lnSpc>
              <a:spcBef>
                <a:spcPct val="0"/>
              </a:spcBef>
            </a:pPr>
            <a:r>
              <a:rPr lang="en-US" sz="2733">
                <a:solidFill>
                  <a:srgbClr val="000000"/>
                </a:solidFill>
                <a:latin typeface="Canva Sans"/>
                <a:ea typeface="Canva Sans"/>
                <a:cs typeface="Canva Sans"/>
                <a:sym typeface="Canva Sans"/>
              </a:rPr>
              <a:t>The final phase is launching the website to the public:</a:t>
            </a:r>
          </a:p>
          <a:p>
            <a:pPr algn="ctr">
              <a:lnSpc>
                <a:spcPts val="4373"/>
              </a:lnSpc>
              <a:spcBef>
                <a:spcPct val="0"/>
              </a:spcBef>
            </a:pPr>
            <a:r>
              <a:rPr lang="en-US" sz="2733">
                <a:solidFill>
                  <a:srgbClr val="000000"/>
                </a:solidFill>
                <a:latin typeface="Canva Sans"/>
                <a:ea typeface="Canva Sans"/>
                <a:cs typeface="Canva Sans"/>
                <a:sym typeface="Canva Sans"/>
              </a:rPr>
              <a:t>Domain Name and Hosting: Set up hosting and link the website to your domain.</a:t>
            </a:r>
          </a:p>
          <a:p>
            <a:pPr algn="ctr">
              <a:lnSpc>
                <a:spcPts val="4373"/>
              </a:lnSpc>
              <a:spcBef>
                <a:spcPct val="0"/>
              </a:spcBef>
            </a:pPr>
            <a:r>
              <a:rPr lang="en-US" sz="2733">
                <a:solidFill>
                  <a:srgbClr val="000000"/>
                </a:solidFill>
                <a:latin typeface="Canva Sans"/>
                <a:ea typeface="Canva Sans"/>
                <a:cs typeface="Canva Sans"/>
                <a:sym typeface="Canva Sans"/>
              </a:rPr>
              <a:t>SEO Basics: Optimize the website for search engines with relevant keywords, meta tags, and a clean URL structure.</a:t>
            </a:r>
          </a:p>
          <a:p>
            <a:pPr algn="ctr">
              <a:lnSpc>
                <a:spcPts val="4373"/>
              </a:lnSpc>
              <a:spcBef>
                <a:spcPct val="0"/>
              </a:spcBef>
            </a:pPr>
            <a:r>
              <a:rPr lang="en-US" sz="2733">
                <a:solidFill>
                  <a:srgbClr val="000000"/>
                </a:solidFill>
                <a:latin typeface="Canva Sans"/>
                <a:ea typeface="Canva Sans"/>
                <a:cs typeface="Canva Sans"/>
                <a:sym typeface="Canva Sans"/>
              </a:rPr>
              <a:t>Go Live: Launch the site and ensure it’s accessible to users.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842050"/>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Monitor Performance: Keep an eye on site performance with tools like Google Analytics to track traffic and user engagement.</a:t>
            </a:r>
          </a:p>
          <a:p>
            <a:pPr algn="ctr">
              <a:lnSpc>
                <a:spcPts val="4373"/>
              </a:lnSpc>
              <a:spcBef>
                <a:spcPct val="0"/>
              </a:spcBef>
            </a:pPr>
            <a:r>
              <a:rPr lang="en-US" sz="2733">
                <a:solidFill>
                  <a:srgbClr val="000000"/>
                </a:solidFill>
                <a:latin typeface="Canva Sans"/>
                <a:ea typeface="Canva Sans"/>
                <a:cs typeface="Canva Sans"/>
                <a:sym typeface="Canva Sans"/>
              </a:rPr>
              <a:t>Key Output: The website is live and accessible to the target audience.</a:t>
            </a:r>
          </a:p>
          <a:p>
            <a:pPr algn="ctr">
              <a:lnSpc>
                <a:spcPts val="4373"/>
              </a:lnSpc>
              <a:spcBef>
                <a:spcPct val="0"/>
              </a:spcBef>
            </a:pPr>
            <a:r>
              <a:rPr lang="en-US" sz="2733">
                <a:solidFill>
                  <a:srgbClr val="000000"/>
                </a:solidFill>
                <a:latin typeface="Canva Sans"/>
                <a:ea typeface="Canva Sans"/>
                <a:cs typeface="Canva Sans"/>
                <a:sym typeface="Canva Sans"/>
              </a:rPr>
              <a:t>6. Post-Launch Maintenance and Updates</a:t>
            </a:r>
          </a:p>
          <a:p>
            <a:pPr algn="ctr">
              <a:lnSpc>
                <a:spcPts val="4373"/>
              </a:lnSpc>
              <a:spcBef>
                <a:spcPct val="0"/>
              </a:spcBef>
            </a:pPr>
            <a:r>
              <a:rPr lang="en-US" sz="2733">
                <a:solidFill>
                  <a:srgbClr val="000000"/>
                </a:solidFill>
                <a:latin typeface="Canva Sans"/>
                <a:ea typeface="Canva Sans"/>
                <a:cs typeface="Canva Sans"/>
                <a:sym typeface="Canva Sans"/>
              </a:rPr>
              <a:t>The work doesn’t end at launch. Regular updates and maintenance are key to keeping the website relevant and functioning smoothly:</a:t>
            </a:r>
          </a:p>
          <a:p>
            <a:pPr algn="ctr">
              <a:lnSpc>
                <a:spcPts val="4373"/>
              </a:lnSpc>
              <a:spcBef>
                <a:spcPct val="0"/>
              </a:spcBef>
            </a:pPr>
            <a:r>
              <a:rPr lang="en-US" sz="2733">
                <a:solidFill>
                  <a:srgbClr val="000000"/>
                </a:solidFill>
                <a:latin typeface="Canva Sans"/>
                <a:ea typeface="Canva Sans"/>
                <a:cs typeface="Canva Sans"/>
                <a:sym typeface="Canva Sans"/>
              </a:rPr>
              <a:t>Content Updates: Regularly add or modify content.</a:t>
            </a:r>
          </a:p>
          <a:p>
            <a:pPr algn="ctr">
              <a:lnSpc>
                <a:spcPts val="4373"/>
              </a:lnSpc>
              <a:spcBef>
                <a:spcPct val="0"/>
              </a:spcBef>
            </a:pPr>
            <a:r>
              <a:rPr lang="en-US" sz="2733">
                <a:solidFill>
                  <a:srgbClr val="000000"/>
                </a:solidFill>
                <a:latin typeface="Canva Sans"/>
                <a:ea typeface="Canva Sans"/>
                <a:cs typeface="Canva Sans"/>
                <a:sym typeface="Canva Sans"/>
              </a:rPr>
              <a:t>Security Checks: Ensure the website is secure from threats and attacks.</a:t>
            </a:r>
          </a:p>
          <a:p>
            <a:pPr algn="ctr">
              <a:lnSpc>
                <a:spcPts val="4373"/>
              </a:lnSpc>
              <a:spcBef>
                <a:spcPct val="0"/>
              </a:spcBef>
            </a:pPr>
            <a:r>
              <a:rPr lang="en-US" sz="2733">
                <a:solidFill>
                  <a:srgbClr val="000000"/>
                </a:solidFill>
                <a:latin typeface="Canva Sans"/>
                <a:ea typeface="Canva Sans"/>
                <a:cs typeface="Canva Sans"/>
                <a:sym typeface="Canva Sans"/>
              </a:rPr>
              <a:t>Performance Monitoring: Track website speed, load time, and user experience regularly.</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DAGjgNesI-w</dc:identifier>
  <dcterms:modified xsi:type="dcterms:W3CDTF">2011-08-01T06:04:30Z</dcterms:modified>
  <cp:revision>1</cp:revision>
  <dc:title>The Complete Process of Website Design and Development: From Concept to Launch for Small and Medium Enterprises</dc:title>
</cp:coreProperties>
</file>