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0"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8" d="100"/>
          <a:sy n="88" d="100"/>
        </p:scale>
        <p:origin x="494"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2E34D296-6EED-4FCD-9B07-793169F2E634}" type="datetimeFigureOut">
              <a:rPr lang="en-IN" smtClean="0"/>
              <a:t>23-01-2026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8D58644-A686-46AD-9368-410DCE19F227}" type="slidenum">
              <a:rPr lang="en-IN" smtClean="0"/>
              <a:t>‹#›</a:t>
            </a:fld>
            <a:endParaRPr lang="en-IN"/>
          </a:p>
        </p:txBody>
      </p:sp>
    </p:spTree>
    <p:extLst>
      <p:ext uri="{BB962C8B-B14F-4D97-AF65-F5344CB8AC3E}">
        <p14:creationId xmlns:p14="http://schemas.microsoft.com/office/powerpoint/2010/main" val="22545991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2E34D296-6EED-4FCD-9B07-793169F2E634}" type="datetimeFigureOut">
              <a:rPr lang="en-IN" smtClean="0"/>
              <a:t>23-01-2026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8D58644-A686-46AD-9368-410DCE19F227}" type="slidenum">
              <a:rPr lang="en-IN" smtClean="0"/>
              <a:t>‹#›</a:t>
            </a:fld>
            <a:endParaRPr lang="en-IN"/>
          </a:p>
        </p:txBody>
      </p:sp>
    </p:spTree>
    <p:extLst>
      <p:ext uri="{BB962C8B-B14F-4D97-AF65-F5344CB8AC3E}">
        <p14:creationId xmlns:p14="http://schemas.microsoft.com/office/powerpoint/2010/main" val="39463602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2E34D296-6EED-4FCD-9B07-793169F2E634}" type="datetimeFigureOut">
              <a:rPr lang="en-IN" smtClean="0"/>
              <a:t>23-01-2026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8D58644-A686-46AD-9368-410DCE19F227}" type="slidenum">
              <a:rPr lang="en-IN" smtClean="0"/>
              <a:t>‹#›</a:t>
            </a:fld>
            <a:endParaRPr lang="en-IN"/>
          </a:p>
        </p:txBody>
      </p:sp>
    </p:spTree>
    <p:extLst>
      <p:ext uri="{BB962C8B-B14F-4D97-AF65-F5344CB8AC3E}">
        <p14:creationId xmlns:p14="http://schemas.microsoft.com/office/powerpoint/2010/main" val="3329520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2E34D296-6EED-4FCD-9B07-793169F2E634}" type="datetimeFigureOut">
              <a:rPr lang="en-IN" smtClean="0"/>
              <a:t>23-01-2026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8D58644-A686-46AD-9368-410DCE19F227}" type="slidenum">
              <a:rPr lang="en-IN" smtClean="0"/>
              <a:t>‹#›</a:t>
            </a:fld>
            <a:endParaRPr lang="en-IN"/>
          </a:p>
        </p:txBody>
      </p:sp>
    </p:spTree>
    <p:extLst>
      <p:ext uri="{BB962C8B-B14F-4D97-AF65-F5344CB8AC3E}">
        <p14:creationId xmlns:p14="http://schemas.microsoft.com/office/powerpoint/2010/main" val="2208859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E34D296-6EED-4FCD-9B07-793169F2E634}" type="datetimeFigureOut">
              <a:rPr lang="en-IN" smtClean="0"/>
              <a:t>23-01-2026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8D58644-A686-46AD-9368-410DCE19F227}" type="slidenum">
              <a:rPr lang="en-IN" smtClean="0"/>
              <a:t>‹#›</a:t>
            </a:fld>
            <a:endParaRPr lang="en-IN"/>
          </a:p>
        </p:txBody>
      </p:sp>
    </p:spTree>
    <p:extLst>
      <p:ext uri="{BB962C8B-B14F-4D97-AF65-F5344CB8AC3E}">
        <p14:creationId xmlns:p14="http://schemas.microsoft.com/office/powerpoint/2010/main" val="16793625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2E34D296-6EED-4FCD-9B07-793169F2E634}" type="datetimeFigureOut">
              <a:rPr lang="en-IN" smtClean="0"/>
              <a:t>23-01-2026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8D58644-A686-46AD-9368-410DCE19F227}" type="slidenum">
              <a:rPr lang="en-IN" smtClean="0"/>
              <a:t>‹#›</a:t>
            </a:fld>
            <a:endParaRPr lang="en-IN"/>
          </a:p>
        </p:txBody>
      </p:sp>
    </p:spTree>
    <p:extLst>
      <p:ext uri="{BB962C8B-B14F-4D97-AF65-F5344CB8AC3E}">
        <p14:creationId xmlns:p14="http://schemas.microsoft.com/office/powerpoint/2010/main" val="10317366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2E34D296-6EED-4FCD-9B07-793169F2E634}" type="datetimeFigureOut">
              <a:rPr lang="en-IN" smtClean="0"/>
              <a:t>23-01-2026</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08D58644-A686-46AD-9368-410DCE19F227}" type="slidenum">
              <a:rPr lang="en-IN" smtClean="0"/>
              <a:t>‹#›</a:t>
            </a:fld>
            <a:endParaRPr lang="en-IN"/>
          </a:p>
        </p:txBody>
      </p:sp>
    </p:spTree>
    <p:extLst>
      <p:ext uri="{BB962C8B-B14F-4D97-AF65-F5344CB8AC3E}">
        <p14:creationId xmlns:p14="http://schemas.microsoft.com/office/powerpoint/2010/main" val="7894745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2E34D296-6EED-4FCD-9B07-793169F2E634}" type="datetimeFigureOut">
              <a:rPr lang="en-IN" smtClean="0"/>
              <a:t>23-01-2026</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08D58644-A686-46AD-9368-410DCE19F227}" type="slidenum">
              <a:rPr lang="en-IN" smtClean="0"/>
              <a:t>‹#›</a:t>
            </a:fld>
            <a:endParaRPr lang="en-IN"/>
          </a:p>
        </p:txBody>
      </p:sp>
    </p:spTree>
    <p:extLst>
      <p:ext uri="{BB962C8B-B14F-4D97-AF65-F5344CB8AC3E}">
        <p14:creationId xmlns:p14="http://schemas.microsoft.com/office/powerpoint/2010/main" val="28103614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34D296-6EED-4FCD-9B07-793169F2E634}" type="datetimeFigureOut">
              <a:rPr lang="en-IN" smtClean="0"/>
              <a:t>23-01-2026</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08D58644-A686-46AD-9368-410DCE19F227}" type="slidenum">
              <a:rPr lang="en-IN" smtClean="0"/>
              <a:t>‹#›</a:t>
            </a:fld>
            <a:endParaRPr lang="en-IN"/>
          </a:p>
        </p:txBody>
      </p:sp>
    </p:spTree>
    <p:extLst>
      <p:ext uri="{BB962C8B-B14F-4D97-AF65-F5344CB8AC3E}">
        <p14:creationId xmlns:p14="http://schemas.microsoft.com/office/powerpoint/2010/main" val="2867754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E34D296-6EED-4FCD-9B07-793169F2E634}" type="datetimeFigureOut">
              <a:rPr lang="en-IN" smtClean="0"/>
              <a:t>23-01-2026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8D58644-A686-46AD-9368-410DCE19F227}" type="slidenum">
              <a:rPr lang="en-IN" smtClean="0"/>
              <a:t>‹#›</a:t>
            </a:fld>
            <a:endParaRPr lang="en-IN"/>
          </a:p>
        </p:txBody>
      </p:sp>
    </p:spTree>
    <p:extLst>
      <p:ext uri="{BB962C8B-B14F-4D97-AF65-F5344CB8AC3E}">
        <p14:creationId xmlns:p14="http://schemas.microsoft.com/office/powerpoint/2010/main" val="30201363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E34D296-6EED-4FCD-9B07-793169F2E634}" type="datetimeFigureOut">
              <a:rPr lang="en-IN" smtClean="0"/>
              <a:t>23-01-2026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8D58644-A686-46AD-9368-410DCE19F227}" type="slidenum">
              <a:rPr lang="en-IN" smtClean="0"/>
              <a:t>‹#›</a:t>
            </a:fld>
            <a:endParaRPr lang="en-IN"/>
          </a:p>
        </p:txBody>
      </p:sp>
    </p:spTree>
    <p:extLst>
      <p:ext uri="{BB962C8B-B14F-4D97-AF65-F5344CB8AC3E}">
        <p14:creationId xmlns:p14="http://schemas.microsoft.com/office/powerpoint/2010/main" val="25730550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34D296-6EED-4FCD-9B07-793169F2E634}" type="datetimeFigureOut">
              <a:rPr lang="en-IN" smtClean="0"/>
              <a:t>23-01-2026</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D58644-A686-46AD-9368-410DCE19F227}" type="slidenum">
              <a:rPr lang="en-IN" smtClean="0"/>
              <a:t>‹#›</a:t>
            </a:fld>
            <a:endParaRPr lang="en-IN"/>
          </a:p>
        </p:txBody>
      </p:sp>
    </p:spTree>
    <p:extLst>
      <p:ext uri="{BB962C8B-B14F-4D97-AF65-F5344CB8AC3E}">
        <p14:creationId xmlns:p14="http://schemas.microsoft.com/office/powerpoint/2010/main" val="42207734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sposenhomes.com/home-builders-fort-myers-fl/"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mailto:hello@sposenhomes.com" TargetMode="External"/><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hyperlink" Target="https://sposenhomes.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3177" y="409302"/>
            <a:ext cx="10903131" cy="1201460"/>
          </a:xfrm>
        </p:spPr>
        <p:txBody>
          <a:bodyPr>
            <a:noAutofit/>
          </a:bodyPr>
          <a:lstStyle/>
          <a:p>
            <a:r>
              <a:rPr lang="en-US" sz="4000" b="1" dirty="0"/>
              <a:t>Why Are Home Builders Fort Myers FL, Focusing On Multi-Generational Homes</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12831" y="0"/>
            <a:ext cx="1179169" cy="1179169"/>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72344" y="1700381"/>
            <a:ext cx="8372202" cy="4713239"/>
          </a:xfrm>
          <a:prstGeom prst="rect">
            <a:avLst/>
          </a:prstGeom>
        </p:spPr>
      </p:pic>
    </p:spTree>
    <p:extLst>
      <p:ext uri="{BB962C8B-B14F-4D97-AF65-F5344CB8AC3E}">
        <p14:creationId xmlns:p14="http://schemas.microsoft.com/office/powerpoint/2010/main" val="9181709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53440" y="825532"/>
            <a:ext cx="10316146" cy="5632311"/>
          </a:xfrm>
          <a:prstGeom prst="rect">
            <a:avLst/>
          </a:prstGeom>
        </p:spPr>
        <p:txBody>
          <a:bodyPr wrap="square">
            <a:spAutoFit/>
          </a:bodyPr>
          <a:lstStyle/>
          <a:p>
            <a:r>
              <a:rPr lang="en-US" dirty="0"/>
              <a:t>A multi-generational house provides the benefits of several rooms, individual privacy, and a gradual increase in value all in one place. All generations in a family stay together, maintain their relationship, and at the same time have their own space. A larger home no longer feels like extra space; it feels like smart planning</a:t>
            </a:r>
            <a:r>
              <a:rPr lang="en-US" dirty="0" smtClean="0"/>
              <a:t>.</a:t>
            </a:r>
          </a:p>
          <a:p>
            <a:endParaRPr lang="en-US" dirty="0"/>
          </a:p>
          <a:p>
            <a:r>
              <a:rPr lang="en-US" dirty="0" err="1"/>
              <a:t>Sposen</a:t>
            </a:r>
            <a:r>
              <a:rPr lang="en-US" dirty="0"/>
              <a:t> Signature Homes creates homes to satisfy real family needs. Their team understands how Florida families live, grow, and change. They build homes that support long-term comfort and function without wasting space.</a:t>
            </a:r>
          </a:p>
          <a:p>
            <a:endParaRPr lang="en-US" b="0" i="0" dirty="0" smtClean="0">
              <a:solidFill>
                <a:srgbClr val="242424"/>
              </a:solidFill>
              <a:effectLst/>
            </a:endParaRPr>
          </a:p>
          <a:p>
            <a:r>
              <a:rPr lang="en-US" b="1" dirty="0"/>
              <a:t>Why Multi-Generational Living Continues to Grow</a:t>
            </a:r>
            <a:endParaRPr lang="en-US" dirty="0"/>
          </a:p>
          <a:p>
            <a:r>
              <a:rPr lang="en-US" dirty="0"/>
              <a:t>Many families now live together to share costs and care. Rising housing costs drive families to think smarter. Aging parents require support. Young adults can save faster when they stay closer to their families. All these needs can be accomplished with one smart move: a larger home</a:t>
            </a:r>
            <a:r>
              <a:rPr lang="en-US" dirty="0" smtClean="0"/>
              <a:t>.</a:t>
            </a:r>
          </a:p>
          <a:p>
            <a:endParaRPr lang="en-US" dirty="0"/>
          </a:p>
          <a:p>
            <a:r>
              <a:rPr lang="en-US" dirty="0"/>
              <a:t>There are several reasons families choose multi-generational homes:</a:t>
            </a:r>
          </a:p>
          <a:p>
            <a:pPr marL="285750" indent="-285750">
              <a:buFont typeface="Arial" panose="020B0604020202020204" pitchFamily="34" charset="0"/>
              <a:buChar char="•"/>
            </a:pPr>
            <a:r>
              <a:rPr lang="en-US" dirty="0"/>
              <a:t>Shared daily support.</a:t>
            </a:r>
          </a:p>
          <a:p>
            <a:pPr marL="285750" indent="-285750">
              <a:buFont typeface="Arial" panose="020B0604020202020204" pitchFamily="34" charset="0"/>
              <a:buChar char="•"/>
            </a:pPr>
            <a:r>
              <a:rPr lang="en-US" dirty="0"/>
              <a:t>Lower combined living costs.</a:t>
            </a:r>
          </a:p>
          <a:p>
            <a:pPr marL="285750" indent="-285750">
              <a:buFont typeface="Arial" panose="020B0604020202020204" pitchFamily="34" charset="0"/>
              <a:buChar char="•"/>
            </a:pPr>
            <a:r>
              <a:rPr lang="en-US" dirty="0"/>
              <a:t>Built-in childcare assistance.</a:t>
            </a:r>
          </a:p>
          <a:p>
            <a:pPr marL="285750" indent="-285750">
              <a:buFont typeface="Arial" panose="020B0604020202020204" pitchFamily="34" charset="0"/>
              <a:buChar char="•"/>
            </a:pPr>
            <a:r>
              <a:rPr lang="en-US" dirty="0"/>
              <a:t>Safe aging in place.</a:t>
            </a:r>
          </a:p>
          <a:p>
            <a:pPr marL="285750" indent="-285750">
              <a:buFont typeface="Arial" panose="020B0604020202020204" pitchFamily="34" charset="0"/>
              <a:buChar char="•"/>
            </a:pPr>
            <a:r>
              <a:rPr lang="en-US" dirty="0"/>
              <a:t>Stronger family relationships.</a:t>
            </a:r>
          </a:p>
          <a:p>
            <a:endParaRPr lang="en-US" b="0" i="0" dirty="0">
              <a:solidFill>
                <a:srgbClr val="242424"/>
              </a:solidFill>
              <a:effectLst/>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12831" y="0"/>
            <a:ext cx="1179169" cy="1179169"/>
          </a:xfrm>
          <a:prstGeom prst="rect">
            <a:avLst/>
          </a:prstGeom>
        </p:spPr>
      </p:pic>
    </p:spTree>
    <p:extLst>
      <p:ext uri="{BB962C8B-B14F-4D97-AF65-F5344CB8AC3E}">
        <p14:creationId xmlns:p14="http://schemas.microsoft.com/office/powerpoint/2010/main" val="19043232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5"/>
          <p:cNvSpPr>
            <a:spLocks noChangeArrowheads="1"/>
          </p:cNvSpPr>
          <p:nvPr/>
        </p:nvSpPr>
        <p:spPr bwMode="auto">
          <a:xfrm>
            <a:off x="801189" y="741744"/>
            <a:ext cx="10560424" cy="5539978"/>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lang="en-US" dirty="0">
                <a:latin typeface="+mn-lt"/>
              </a:rPr>
              <a:t>Florida also attracts retirees. A large home allows everyone to stay connected without losing independence</a:t>
            </a:r>
            <a:r>
              <a:rPr lang="en-US" dirty="0" smtClean="0">
                <a:latin typeface="+mn-lt"/>
              </a:rPr>
              <a:t>.</a:t>
            </a:r>
          </a:p>
          <a:p>
            <a:endParaRPr lang="en-US" dirty="0">
              <a:latin typeface="+mn-lt"/>
            </a:endParaRPr>
          </a:p>
          <a:p>
            <a:r>
              <a:rPr lang="en-US" dirty="0">
                <a:latin typeface="+mn-lt"/>
              </a:rPr>
              <a:t>There are many buyers in Southwest Florida who explore </a:t>
            </a:r>
            <a:r>
              <a:rPr lang="en-US" dirty="0" smtClean="0">
                <a:latin typeface="+mn-lt"/>
              </a:rPr>
              <a:t>options </a:t>
            </a:r>
            <a:r>
              <a:rPr lang="en-US" dirty="0">
                <a:latin typeface="+mn-lt"/>
              </a:rPr>
              <a:t>through the </a:t>
            </a:r>
            <a:r>
              <a:rPr lang="en-US" b="1" dirty="0">
                <a:latin typeface="+mn-lt"/>
                <a:hlinkClick r:id="rId2"/>
              </a:rPr>
              <a:t>home builders Fort Myers FL</a:t>
            </a:r>
            <a:r>
              <a:rPr lang="en-US" dirty="0">
                <a:latin typeface="+mn-lt"/>
              </a:rPr>
              <a:t>. These builders focus their designs on supporting modern family needs. The right builder creates layouts without cutting off connections and still gives privacy to everyone</a:t>
            </a:r>
            <a:r>
              <a:rPr lang="en-US" dirty="0" smtClean="0">
                <a:latin typeface="+mn-lt"/>
              </a:rPr>
              <a:t>.</a:t>
            </a:r>
          </a:p>
          <a:p>
            <a:endParaRPr lang="en-US" dirty="0">
              <a:latin typeface="+mn-lt"/>
            </a:endParaRPr>
          </a:p>
          <a:p>
            <a:r>
              <a:rPr lang="en-US" b="1" dirty="0">
                <a:latin typeface="+mn-lt"/>
              </a:rPr>
              <a:t>Smart Layouts That Protect Privacy</a:t>
            </a:r>
            <a:endParaRPr lang="en-US" dirty="0">
              <a:latin typeface="+mn-lt"/>
            </a:endParaRPr>
          </a:p>
          <a:p>
            <a:r>
              <a:rPr lang="en-US" dirty="0">
                <a:latin typeface="+mn-lt"/>
              </a:rPr>
              <a:t>A multi-generational home is one that must balance connection and privacy. Good design separates living spaces while keeping shared areas central. It’s in kitchens and living rooms that families enjoy time together. They still retreat to private bedrooms and suites as needed</a:t>
            </a:r>
            <a:r>
              <a:rPr lang="en-US" dirty="0" smtClean="0">
                <a:latin typeface="+mn-lt"/>
              </a:rPr>
              <a:t>.</a:t>
            </a:r>
          </a:p>
          <a:p>
            <a:endParaRPr lang="en-US" dirty="0">
              <a:latin typeface="+mn-lt"/>
            </a:endParaRPr>
          </a:p>
          <a:p>
            <a:r>
              <a:rPr lang="en-US" dirty="0">
                <a:latin typeface="+mn-lt"/>
              </a:rPr>
              <a:t>Modern large homes often include:</a:t>
            </a:r>
          </a:p>
          <a:p>
            <a:pPr marL="285750" indent="-285750">
              <a:buFont typeface="Arial" panose="020B0604020202020204" pitchFamily="34" charset="0"/>
              <a:buChar char="•"/>
            </a:pPr>
            <a:r>
              <a:rPr lang="en-US" dirty="0">
                <a:latin typeface="+mn-lt"/>
              </a:rPr>
              <a:t>Dual master bedrooms.</a:t>
            </a:r>
          </a:p>
          <a:p>
            <a:pPr marL="285750" indent="-285750">
              <a:buFont typeface="Arial" panose="020B0604020202020204" pitchFamily="34" charset="0"/>
              <a:buChar char="•"/>
            </a:pPr>
            <a:r>
              <a:rPr lang="en-US" dirty="0">
                <a:latin typeface="+mn-lt"/>
              </a:rPr>
              <a:t>Guest suites with private baths.</a:t>
            </a:r>
          </a:p>
          <a:p>
            <a:pPr marL="285750" indent="-285750">
              <a:buFont typeface="Arial" panose="020B0604020202020204" pitchFamily="34" charset="0"/>
              <a:buChar char="•"/>
            </a:pPr>
            <a:r>
              <a:rPr lang="en-US" dirty="0">
                <a:latin typeface="+mn-lt"/>
              </a:rPr>
              <a:t>In-law quarters with separate entries.</a:t>
            </a:r>
          </a:p>
          <a:p>
            <a:pPr marL="285750" indent="-285750">
              <a:buFont typeface="Arial" panose="020B0604020202020204" pitchFamily="34" charset="0"/>
              <a:buChar char="•"/>
            </a:pPr>
            <a:r>
              <a:rPr lang="en-US" dirty="0">
                <a:latin typeface="+mn-lt"/>
              </a:rPr>
              <a:t>Extra living rooms or bonus rooms</a:t>
            </a:r>
            <a:r>
              <a:rPr lang="en-US" dirty="0" smtClean="0">
                <a:latin typeface="+mn-lt"/>
              </a:rPr>
              <a:t>.</a:t>
            </a:r>
          </a:p>
          <a:p>
            <a:pPr lvl="0"/>
            <a:endParaRPr lang="en-US" dirty="0"/>
          </a:p>
          <a:p>
            <a:r>
              <a:rPr lang="en-US" dirty="0" err="1">
                <a:latin typeface="+mn-lt"/>
              </a:rPr>
              <a:t>Sposen</a:t>
            </a:r>
            <a:r>
              <a:rPr lang="en-US" dirty="0">
                <a:latin typeface="+mn-lt"/>
              </a:rPr>
              <a:t> Signature Homes designs these floor plans with a purpose: to keep families close without crowding, to give every room a clear function, and to not waste any space</a:t>
            </a:r>
            <a:r>
              <a:rPr lang="en-US" dirty="0" smtClean="0">
                <a:latin typeface="+mn-lt"/>
              </a:rPr>
              <a:t>.</a:t>
            </a:r>
            <a:endParaRPr lang="en-US" dirty="0">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dirty="0">
              <a:latin typeface="+mn-lt"/>
            </a:endParaRPr>
          </a:p>
        </p:txBody>
      </p:sp>
      <p:pic>
        <p:nvPicPr>
          <p:cNvPr id="14" name="Picture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12831" y="0"/>
            <a:ext cx="1179169" cy="1179169"/>
          </a:xfrm>
          <a:prstGeom prst="rect">
            <a:avLst/>
          </a:prstGeom>
        </p:spPr>
      </p:pic>
    </p:spTree>
    <p:extLst>
      <p:ext uri="{BB962C8B-B14F-4D97-AF65-F5344CB8AC3E}">
        <p14:creationId xmlns:p14="http://schemas.microsoft.com/office/powerpoint/2010/main" val="34828773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18309" y="1004997"/>
            <a:ext cx="10728960" cy="5078313"/>
          </a:xfrm>
          <a:prstGeom prst="rect">
            <a:avLst/>
          </a:prstGeom>
        </p:spPr>
        <p:txBody>
          <a:bodyPr wrap="square">
            <a:spAutoFit/>
          </a:bodyPr>
          <a:lstStyle/>
          <a:p>
            <a:r>
              <a:rPr lang="en-US" dirty="0"/>
              <a:t>Many families discuss home builders Fort Myers for the construction of such layouts from the beginning to avoid renovations later</a:t>
            </a:r>
            <a:r>
              <a:rPr lang="en-US" dirty="0" smtClean="0"/>
              <a:t>.</a:t>
            </a:r>
          </a:p>
          <a:p>
            <a:endParaRPr lang="en-US" dirty="0"/>
          </a:p>
          <a:p>
            <a:r>
              <a:rPr lang="en-US" b="1" dirty="0"/>
              <a:t>Financial Benefits of One Larger Home</a:t>
            </a:r>
            <a:endParaRPr lang="en-US" dirty="0"/>
          </a:p>
          <a:p>
            <a:r>
              <a:rPr lang="en-US" dirty="0"/>
              <a:t>One well-designed large home often costs less than two smaller homes. Utility bills, taxes, and maintenance costs are divided among the families. Instead of paying twice, they invest once and gain more value</a:t>
            </a:r>
            <a:r>
              <a:rPr lang="en-US" dirty="0" smtClean="0"/>
              <a:t>.</a:t>
            </a:r>
          </a:p>
          <a:p>
            <a:endParaRPr lang="en-US" dirty="0"/>
          </a:p>
          <a:p>
            <a:r>
              <a:rPr lang="en-US" dirty="0"/>
              <a:t>Multi-generational homes also add value over the long term. Buyers want flexibility in their floor plans. A home that works for multiple life stages appeals to future buyers. That home stays in demand even if the markets change</a:t>
            </a:r>
            <a:r>
              <a:rPr lang="en-US" dirty="0" smtClean="0"/>
              <a:t>.</a:t>
            </a:r>
          </a:p>
          <a:p>
            <a:endParaRPr lang="en-US" dirty="0"/>
          </a:p>
          <a:p>
            <a:r>
              <a:rPr lang="en-US" dirty="0" err="1"/>
              <a:t>Sposen</a:t>
            </a:r>
            <a:r>
              <a:rPr lang="en-US" dirty="0"/>
              <a:t> Signature Homes guides families in smart budgeting. Their professionals assist clients in choosing appropriate layouts for their present and future requirements. With experience in constructing long-term homes, families enjoy strong peace of mind</a:t>
            </a:r>
            <a:r>
              <a:rPr lang="en-US" dirty="0" smtClean="0"/>
              <a:t>.</a:t>
            </a:r>
          </a:p>
          <a:p>
            <a:endParaRPr lang="en-US" dirty="0"/>
          </a:p>
          <a:p>
            <a:r>
              <a:rPr lang="en-US" dirty="0"/>
              <a:t>Many buyers depend on Home Builders Fort Myers FL, who understand the laws regarding land use, zoning, and home design in Southwest Florida. This local knowledge protects both budget and project timelines</a:t>
            </a:r>
            <a:r>
              <a:rPr lang="en-US" dirty="0" smtClean="0"/>
              <a:t>.</a:t>
            </a:r>
          </a:p>
          <a:p>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34751" y="-95795"/>
            <a:ext cx="1179169" cy="1179169"/>
          </a:xfrm>
          <a:prstGeom prst="rect">
            <a:avLst/>
          </a:prstGeom>
        </p:spPr>
      </p:pic>
    </p:spTree>
    <p:extLst>
      <p:ext uri="{BB962C8B-B14F-4D97-AF65-F5344CB8AC3E}">
        <p14:creationId xmlns:p14="http://schemas.microsoft.com/office/powerpoint/2010/main" val="42653872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96685" y="1015115"/>
            <a:ext cx="10615748" cy="4247317"/>
          </a:xfrm>
          <a:prstGeom prst="rect">
            <a:avLst/>
          </a:prstGeom>
        </p:spPr>
        <p:txBody>
          <a:bodyPr wrap="square">
            <a:spAutoFit/>
          </a:bodyPr>
          <a:lstStyle/>
          <a:p>
            <a:r>
              <a:rPr lang="en-US" b="1" dirty="0"/>
              <a:t>Aging Parents Gain in Safety and Comfort</a:t>
            </a:r>
            <a:endParaRPr lang="en-US" dirty="0"/>
          </a:p>
          <a:p>
            <a:r>
              <a:rPr lang="en-US" dirty="0"/>
              <a:t>Aging in place matters to many families. Parents can stay close to family care without giving up dignity or independence. A large home allows seniors to enjoy comfort without isolation</a:t>
            </a:r>
            <a:r>
              <a:rPr lang="en-US" dirty="0" smtClean="0"/>
              <a:t>.</a:t>
            </a:r>
          </a:p>
          <a:p>
            <a:endParaRPr lang="en-US" dirty="0"/>
          </a:p>
          <a:p>
            <a:r>
              <a:rPr lang="en-US" dirty="0"/>
              <a:t>Features contributing toward safe aging include:</a:t>
            </a:r>
          </a:p>
          <a:p>
            <a:pPr marL="285750" indent="-285750">
              <a:buFont typeface="Arial" panose="020B0604020202020204" pitchFamily="34" charset="0"/>
              <a:buChar char="•"/>
            </a:pPr>
            <a:r>
              <a:rPr lang="en-US" dirty="0"/>
              <a:t>Wide doorways and halls.</a:t>
            </a:r>
          </a:p>
          <a:p>
            <a:pPr marL="285750" indent="-285750">
              <a:buFont typeface="Arial" panose="020B0604020202020204" pitchFamily="34" charset="0"/>
              <a:buChar char="•"/>
            </a:pPr>
            <a:r>
              <a:rPr lang="en-US" dirty="0"/>
              <a:t>Step-free showers.</a:t>
            </a:r>
          </a:p>
          <a:p>
            <a:pPr marL="285750" indent="-285750">
              <a:buFont typeface="Arial" panose="020B0604020202020204" pitchFamily="34" charset="0"/>
              <a:buChar char="•"/>
            </a:pPr>
            <a:r>
              <a:rPr lang="en-US" dirty="0"/>
              <a:t>First-floor bedrooms.</a:t>
            </a:r>
          </a:p>
          <a:p>
            <a:pPr marL="285750" indent="-285750">
              <a:buFont typeface="Arial" panose="020B0604020202020204" pitchFamily="34" charset="0"/>
              <a:buChar char="•"/>
            </a:pPr>
            <a:r>
              <a:rPr lang="en-US" dirty="0"/>
              <a:t>Handrail stairways</a:t>
            </a:r>
            <a:r>
              <a:rPr lang="en-US" dirty="0" smtClean="0"/>
              <a:t>.</a:t>
            </a:r>
          </a:p>
          <a:p>
            <a:endParaRPr lang="en-US" dirty="0"/>
          </a:p>
          <a:p>
            <a:r>
              <a:rPr lang="en-US" dirty="0" err="1"/>
              <a:t>Sposen</a:t>
            </a:r>
            <a:r>
              <a:rPr lang="en-US" dirty="0"/>
              <a:t> Signature Homes incorporates these features into home design without making the home feel medical or outdated. Their homes are warm, modern, and easy to live in at any age</a:t>
            </a:r>
            <a:r>
              <a:rPr lang="en-US" dirty="0" smtClean="0"/>
              <a:t>.</a:t>
            </a:r>
          </a:p>
          <a:p>
            <a:endParaRPr lang="en-US" dirty="0"/>
          </a:p>
          <a:p>
            <a:r>
              <a:rPr lang="en-US" dirty="0"/>
              <a:t>When working with experienced home builders Fort Myers, families are supported through the planning process and avoid expensive changes later.</a:t>
            </a: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12831" y="0"/>
            <a:ext cx="1179169" cy="1179169"/>
          </a:xfrm>
          <a:prstGeom prst="rect">
            <a:avLst/>
          </a:prstGeom>
        </p:spPr>
      </p:pic>
    </p:spTree>
    <p:extLst>
      <p:ext uri="{BB962C8B-B14F-4D97-AF65-F5344CB8AC3E}">
        <p14:creationId xmlns:p14="http://schemas.microsoft.com/office/powerpoint/2010/main" val="24640486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96685" y="1015115"/>
            <a:ext cx="10615748" cy="3139321"/>
          </a:xfrm>
          <a:prstGeom prst="rect">
            <a:avLst/>
          </a:prstGeom>
        </p:spPr>
        <p:txBody>
          <a:bodyPr wrap="square">
            <a:spAutoFit/>
          </a:bodyPr>
          <a:lstStyle/>
          <a:p>
            <a:r>
              <a:rPr lang="en-US" b="1" dirty="0"/>
              <a:t>A Long-Term Decision for Expanding Families</a:t>
            </a:r>
            <a:endParaRPr lang="en-US" dirty="0"/>
          </a:p>
          <a:p>
            <a:r>
              <a:rPr lang="en-US" dirty="0"/>
              <a:t>Living together in a multi-generational way reinforces long-term family bonding. Kids become adults, parents and grandparents stay together, and life undergoes changes. The bigger and properly designed house easily transitions with the family and requires fewer changes</a:t>
            </a:r>
            <a:r>
              <a:rPr lang="en-US" dirty="0" smtClean="0"/>
              <a:t>.</a:t>
            </a:r>
          </a:p>
          <a:p>
            <a:endParaRPr lang="en-US" dirty="0"/>
          </a:p>
          <a:p>
            <a:r>
              <a:rPr lang="en-US" dirty="0"/>
              <a:t>The families that plan ahead avoid costlier moves later. They build a strong foundation rather than hopping from home to home</a:t>
            </a:r>
            <a:r>
              <a:rPr lang="en-US" dirty="0" smtClean="0"/>
              <a:t>.</a:t>
            </a:r>
          </a:p>
          <a:p>
            <a:endParaRPr lang="en-US" dirty="0"/>
          </a:p>
          <a:p>
            <a:r>
              <a:rPr lang="en-US" dirty="0" err="1"/>
              <a:t>Sposen</a:t>
            </a:r>
            <a:r>
              <a:rPr lang="en-US" dirty="0"/>
              <a:t> Signature Homes leads this movement in Southwest Florida, building homes that adapt, protect privacy, and support real family life. Their commitment to quality construction, functional design, and personal service gives families confidence in every step.</a:t>
            </a: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12831" y="0"/>
            <a:ext cx="1179169" cy="1179169"/>
          </a:xfrm>
          <a:prstGeom prst="rect">
            <a:avLst/>
          </a:prstGeom>
        </p:spPr>
      </p:pic>
    </p:spTree>
    <p:extLst>
      <p:ext uri="{BB962C8B-B14F-4D97-AF65-F5344CB8AC3E}">
        <p14:creationId xmlns:p14="http://schemas.microsoft.com/office/powerpoint/2010/main" val="24989239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02378" y="1706880"/>
            <a:ext cx="3178628" cy="3178628"/>
          </a:xfrm>
          <a:prstGeom prst="rect">
            <a:avLst/>
          </a:prstGeom>
        </p:spPr>
      </p:pic>
      <p:sp>
        <p:nvSpPr>
          <p:cNvPr id="3" name="Rectangle 2"/>
          <p:cNvSpPr/>
          <p:nvPr/>
        </p:nvSpPr>
        <p:spPr>
          <a:xfrm>
            <a:off x="5381897" y="1571957"/>
            <a:ext cx="5608320" cy="3416320"/>
          </a:xfrm>
          <a:prstGeom prst="rect">
            <a:avLst/>
          </a:prstGeom>
        </p:spPr>
        <p:txBody>
          <a:bodyPr wrap="square">
            <a:spAutoFit/>
          </a:bodyPr>
          <a:lstStyle/>
          <a:p>
            <a:r>
              <a:rPr lang="en-US" b="1" dirty="0" smtClean="0">
                <a:ln w="0"/>
                <a:latin typeface="Cambria" panose="02040503050406030204" pitchFamily="18" charset="0"/>
                <a:ea typeface="Cambria" panose="02040503050406030204" pitchFamily="18" charset="0"/>
              </a:rPr>
              <a:t>For More Details Contact Us :</a:t>
            </a:r>
            <a:br>
              <a:rPr lang="en-US" b="1" dirty="0" smtClean="0">
                <a:ln w="0"/>
                <a:latin typeface="Cambria" panose="02040503050406030204" pitchFamily="18" charset="0"/>
                <a:ea typeface="Cambria" panose="02040503050406030204" pitchFamily="18" charset="0"/>
              </a:rPr>
            </a:br>
            <a:r>
              <a:rPr lang="en-US" b="1" dirty="0" smtClean="0">
                <a:ln w="0"/>
                <a:latin typeface="Cambria" panose="02040503050406030204" pitchFamily="18" charset="0"/>
                <a:ea typeface="Cambria" panose="02040503050406030204" pitchFamily="18" charset="0"/>
              </a:rPr>
              <a:t/>
            </a:r>
            <a:br>
              <a:rPr lang="en-US" b="1" dirty="0" smtClean="0">
                <a:ln w="0"/>
                <a:latin typeface="Cambria" panose="02040503050406030204" pitchFamily="18" charset="0"/>
                <a:ea typeface="Cambria" panose="02040503050406030204" pitchFamily="18" charset="0"/>
              </a:rPr>
            </a:br>
            <a:r>
              <a:rPr lang="en-IN" b="1" dirty="0" smtClean="0">
                <a:ln w="0"/>
                <a:latin typeface="Cambria" panose="02040503050406030204" pitchFamily="18" charset="0"/>
                <a:ea typeface="Cambria" panose="02040503050406030204" pitchFamily="18" charset="0"/>
              </a:rPr>
              <a:t>Name:  </a:t>
            </a:r>
            <a:r>
              <a:rPr lang="en-IN" dirty="0" err="1"/>
              <a:t>Sposen</a:t>
            </a:r>
            <a:r>
              <a:rPr lang="en-IN" dirty="0"/>
              <a:t> Signature Homes</a:t>
            </a:r>
            <a:r>
              <a:rPr lang="en-US" b="1" dirty="0" smtClean="0">
                <a:ln w="0"/>
                <a:latin typeface="Cambria" panose="02040503050406030204" pitchFamily="18" charset="0"/>
                <a:ea typeface="Cambria" panose="02040503050406030204" pitchFamily="18" charset="0"/>
              </a:rPr>
              <a:t/>
            </a:r>
            <a:br>
              <a:rPr lang="en-US" b="1" dirty="0" smtClean="0">
                <a:ln w="0"/>
                <a:latin typeface="Cambria" panose="02040503050406030204" pitchFamily="18" charset="0"/>
                <a:ea typeface="Cambria" panose="02040503050406030204" pitchFamily="18" charset="0"/>
              </a:rPr>
            </a:br>
            <a:r>
              <a:rPr lang="en-IN" b="1" dirty="0" smtClean="0">
                <a:ln w="0"/>
                <a:latin typeface="Cambria" panose="02040503050406030204" pitchFamily="18" charset="0"/>
                <a:ea typeface="Cambria" panose="02040503050406030204" pitchFamily="18" charset="0"/>
              </a:rPr>
              <a:t/>
            </a:r>
            <a:br>
              <a:rPr lang="en-IN" b="1" dirty="0" smtClean="0">
                <a:ln w="0"/>
                <a:latin typeface="Cambria" panose="02040503050406030204" pitchFamily="18" charset="0"/>
                <a:ea typeface="Cambria" panose="02040503050406030204" pitchFamily="18" charset="0"/>
              </a:rPr>
            </a:br>
            <a:r>
              <a:rPr lang="en-IN" b="1" dirty="0" smtClean="0">
                <a:ln w="0"/>
                <a:latin typeface="Cambria" panose="02040503050406030204" pitchFamily="18" charset="0"/>
                <a:ea typeface="Cambria" panose="02040503050406030204" pitchFamily="18" charset="0"/>
              </a:rPr>
              <a:t>Address: </a:t>
            </a:r>
            <a:r>
              <a:rPr lang="en-IN" dirty="0"/>
              <a:t>2311 Santa Barbara Blvd, Suite 112, 33991 Cape Coral, Florida, USA</a:t>
            </a:r>
            <a:endParaRPr lang="en-IN" dirty="0" smtClean="0">
              <a:ln w="0"/>
              <a:latin typeface="Cambria" panose="02040503050406030204" pitchFamily="18" charset="0"/>
              <a:ea typeface="Cambria" panose="02040503050406030204" pitchFamily="18" charset="0"/>
            </a:endParaRPr>
          </a:p>
          <a:p>
            <a:r>
              <a:rPr lang="en-IN" b="1" dirty="0" smtClean="0">
                <a:ln w="0"/>
                <a:latin typeface="Cambria" panose="02040503050406030204" pitchFamily="18" charset="0"/>
                <a:ea typeface="Cambria" panose="02040503050406030204" pitchFamily="18" charset="0"/>
              </a:rPr>
              <a:t/>
            </a:r>
            <a:br>
              <a:rPr lang="en-IN" b="1" dirty="0" smtClean="0">
                <a:ln w="0"/>
                <a:latin typeface="Cambria" panose="02040503050406030204" pitchFamily="18" charset="0"/>
                <a:ea typeface="Cambria" panose="02040503050406030204" pitchFamily="18" charset="0"/>
              </a:rPr>
            </a:br>
            <a:r>
              <a:rPr lang="en-IN" b="1" dirty="0" smtClean="0">
                <a:ln w="0"/>
                <a:latin typeface="Cambria" panose="02040503050406030204" pitchFamily="18" charset="0"/>
                <a:ea typeface="Cambria" panose="02040503050406030204" pitchFamily="18" charset="0"/>
              </a:rPr>
              <a:t>Telephone: </a:t>
            </a:r>
            <a:r>
              <a:rPr lang="en-IN" dirty="0"/>
              <a:t>239-244-8886</a:t>
            </a:r>
            <a:endParaRPr lang="en-IN" dirty="0" smtClean="0">
              <a:ln w="0"/>
              <a:latin typeface="Cambria" panose="02040503050406030204" pitchFamily="18" charset="0"/>
              <a:ea typeface="Cambria" panose="02040503050406030204" pitchFamily="18" charset="0"/>
            </a:endParaRPr>
          </a:p>
          <a:p>
            <a:endParaRPr lang="en-IN" b="1" dirty="0" smtClean="0">
              <a:ln w="0"/>
              <a:solidFill>
                <a:schemeClr val="bg2">
                  <a:lumMod val="10000"/>
                </a:schemeClr>
              </a:solidFill>
              <a:latin typeface="Cambria" panose="02040503050406030204" pitchFamily="18" charset="0"/>
              <a:ea typeface="Cambria" panose="02040503050406030204" pitchFamily="18" charset="0"/>
            </a:endParaRPr>
          </a:p>
          <a:p>
            <a:r>
              <a:rPr lang="en-IN" b="1" dirty="0" smtClean="0">
                <a:ln w="0"/>
                <a:solidFill>
                  <a:schemeClr val="bg2">
                    <a:lumMod val="10000"/>
                  </a:schemeClr>
                </a:solidFill>
                <a:latin typeface="Cambria" panose="02040503050406030204" pitchFamily="18" charset="0"/>
                <a:ea typeface="Cambria" panose="02040503050406030204" pitchFamily="18" charset="0"/>
              </a:rPr>
              <a:t>Email id: </a:t>
            </a:r>
            <a:r>
              <a:rPr lang="en-IN" b="1" u="sng" dirty="0">
                <a:hlinkClick r:id="rId3"/>
              </a:rPr>
              <a:t>hello@sposenhomes.com</a:t>
            </a:r>
            <a:r>
              <a:rPr lang="en-IN" b="1" dirty="0" smtClean="0">
                <a:ln w="0"/>
                <a:solidFill>
                  <a:schemeClr val="bg2">
                    <a:lumMod val="10000"/>
                  </a:schemeClr>
                </a:solidFill>
                <a:latin typeface="Cambria" panose="02040503050406030204" pitchFamily="18" charset="0"/>
                <a:ea typeface="Cambria" panose="02040503050406030204" pitchFamily="18" charset="0"/>
              </a:rPr>
              <a:t/>
            </a:r>
            <a:br>
              <a:rPr lang="en-IN" b="1" dirty="0" smtClean="0">
                <a:ln w="0"/>
                <a:solidFill>
                  <a:schemeClr val="bg2">
                    <a:lumMod val="10000"/>
                  </a:schemeClr>
                </a:solidFill>
                <a:latin typeface="Cambria" panose="02040503050406030204" pitchFamily="18" charset="0"/>
                <a:ea typeface="Cambria" panose="02040503050406030204" pitchFamily="18" charset="0"/>
              </a:rPr>
            </a:br>
            <a:r>
              <a:rPr lang="en-IN" b="1" dirty="0" smtClean="0">
                <a:ln w="0"/>
                <a:latin typeface="Cambria" panose="02040503050406030204" pitchFamily="18" charset="0"/>
                <a:ea typeface="Cambria" panose="02040503050406030204" pitchFamily="18" charset="0"/>
              </a:rPr>
              <a:t/>
            </a:r>
            <a:br>
              <a:rPr lang="en-IN" b="1" dirty="0" smtClean="0">
                <a:ln w="0"/>
                <a:latin typeface="Cambria" panose="02040503050406030204" pitchFamily="18" charset="0"/>
                <a:ea typeface="Cambria" panose="02040503050406030204" pitchFamily="18" charset="0"/>
              </a:rPr>
            </a:br>
            <a:r>
              <a:rPr lang="en-IN" b="1" dirty="0" smtClean="0">
                <a:ln w="0"/>
                <a:latin typeface="Cambria" panose="02040503050406030204" pitchFamily="18" charset="0"/>
                <a:ea typeface="Cambria" panose="02040503050406030204" pitchFamily="18" charset="0"/>
              </a:rPr>
              <a:t>Website: </a:t>
            </a:r>
            <a:r>
              <a:rPr lang="en-IN" b="1" u="sng" dirty="0">
                <a:hlinkClick r:id="rId4"/>
              </a:rPr>
              <a:t>https://sposenhomes.com</a:t>
            </a:r>
            <a:endParaRPr lang="en-IN" b="1" dirty="0" smtClean="0">
              <a:ln w="0"/>
              <a:solidFill>
                <a:schemeClr val="bg2">
                  <a:lumMod val="10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598081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TotalTime>
  <Words>650</Words>
  <Application>Microsoft Office PowerPoint</Application>
  <PresentationFormat>Widescreen</PresentationFormat>
  <Paragraphs>60</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Cambria</vt:lpstr>
      <vt:lpstr>Office Theme</vt:lpstr>
      <vt:lpstr>Why Are Home Builders Fort Myers FL, Focusing On Multi-Generational Homes</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Home Builders in Cape Coral FL Bring Your Vision to Life</dc:title>
  <dc:creator>Microsoft account</dc:creator>
  <cp:lastModifiedBy>Microsoft account</cp:lastModifiedBy>
  <cp:revision>7</cp:revision>
  <dcterms:created xsi:type="dcterms:W3CDTF">2025-10-25T11:36:34Z</dcterms:created>
  <dcterms:modified xsi:type="dcterms:W3CDTF">2026-01-23T05:34:04Z</dcterms:modified>
</cp:coreProperties>
</file>