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0" r:id="rId2"/>
    <p:sldId id="261" r:id="rId3"/>
    <p:sldId id="262" r:id="rId4"/>
    <p:sldId id="26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88772" autoAdjust="0"/>
  </p:normalViewPr>
  <p:slideViewPr>
    <p:cSldViewPr snapToGrid="0" showGuides="1">
      <p:cViewPr varScale="1">
        <p:scale>
          <a:sx n="80" d="100"/>
          <a:sy n="80" d="100"/>
        </p:scale>
        <p:origin x="120" y="7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639E94-926F-4681-A72F-ACDC6378124E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3364B-EC2E-4947-A677-4F4E473B24C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743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xels.com/photo/photo-of-people-looking-on-laptop-3182812/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xels.com/photo/photo-of-people-looking-on-laptop-3182812/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xels.com/photo/photo-of-people-looking-on-laptop-3182812/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xels.com/photo/photo-of-people-looking-on-laptop-3182812/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Links:</a:t>
            </a:r>
          </a:p>
          <a:p>
            <a:endParaRPr lang="en-US" dirty="0"/>
          </a:p>
          <a:p>
            <a:r>
              <a:rPr lang="en-US" dirty="0">
                <a:hlinkClick r:id="rId3"/>
              </a:rPr>
              <a:t>https://www.pexels.com/photo/photo-of-people-looking-on-laptop-3182812/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13364B-EC2E-4947-A677-4F4E473B24CF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3008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Links:</a:t>
            </a:r>
          </a:p>
          <a:p>
            <a:endParaRPr lang="en-US" dirty="0"/>
          </a:p>
          <a:p>
            <a:r>
              <a:rPr lang="en-US" dirty="0">
                <a:hlinkClick r:id="rId3"/>
              </a:rPr>
              <a:t>https://www.pexels.com/photo/photo-of-people-looking-on-laptop-3182812/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13364B-EC2E-4947-A677-4F4E473B24C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0506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Links:</a:t>
            </a:r>
          </a:p>
          <a:p>
            <a:endParaRPr lang="en-US" dirty="0"/>
          </a:p>
          <a:p>
            <a:r>
              <a:rPr lang="en-US" dirty="0">
                <a:hlinkClick r:id="rId3"/>
              </a:rPr>
              <a:t>https://www.pexels.com/photo/photo-of-people-looking-on-laptop-3182812/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13364B-EC2E-4947-A677-4F4E473B24C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9614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Links:</a:t>
            </a:r>
          </a:p>
          <a:p>
            <a:endParaRPr lang="en-US" dirty="0"/>
          </a:p>
          <a:p>
            <a:r>
              <a:rPr lang="en-US" dirty="0">
                <a:hlinkClick r:id="rId3"/>
              </a:rPr>
              <a:t>https://www.pexels.com/photo/photo-of-people-looking-on-laptop-3182812/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13364B-EC2E-4947-A677-4F4E473B24C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39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9759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orient="horz" pos="216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75D12F-951A-491A-82AD-D005DEDF7FF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270750" y="854075"/>
            <a:ext cx="3857625" cy="2447925"/>
          </a:xfrm>
          <a:prstGeom prst="roundRect">
            <a:avLst>
              <a:gd name="adj" fmla="val 5253"/>
            </a:avLst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083480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free-power-point-templates.com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38E001-78FE-4044-A3ED-ABFE232206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EA03C7-501E-4308-8ABF-1F1F358127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1058B6-2636-4C01-B60E-7BC56E2CD9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29A4C7-59E9-4386-A743-CD7DD21902F7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DCC362-953B-40CB-BDA5-04E896DE17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9A8268-FA3B-4C26-870F-E481E61692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95169-E986-404D-90DB-D7F8E555ED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60B6FDF-0A9C-DA84-5BBA-70E71608EBA0}"/>
              </a:ext>
            </a:extLst>
          </p:cNvPr>
          <p:cNvSpPr txBox="1"/>
          <p:nvPr userDrawn="1"/>
        </p:nvSpPr>
        <p:spPr>
          <a:xfrm>
            <a:off x="-46180" y="6889888"/>
            <a:ext cx="6096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>
                <a:solidFill>
                  <a:schemeClr val="bg1">
                    <a:lumMod val="65000"/>
                  </a:schemeClr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https://www.free-power-point-templates.com/</a:t>
            </a:r>
            <a:endParaRPr lang="en-US" sz="120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71DA45F-F222-DDCF-B41E-BBCA238D203C}"/>
              </a:ext>
            </a:extLst>
          </p:cNvPr>
          <p:cNvSpPr txBox="1"/>
          <p:nvPr userDrawn="1"/>
        </p:nvSpPr>
        <p:spPr>
          <a:xfrm>
            <a:off x="11042213" y="6889887"/>
            <a:ext cx="120606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200">
                <a:solidFill>
                  <a:schemeClr val="bg1">
                    <a:lumMod val="65000"/>
                  </a:schemeClr>
                </a:solidFill>
              </a:rPr>
              <a:t>FPPT.com</a:t>
            </a:r>
          </a:p>
        </p:txBody>
      </p:sp>
    </p:spTree>
    <p:extLst>
      <p:ext uri="{BB962C8B-B14F-4D97-AF65-F5344CB8AC3E}">
        <p14:creationId xmlns:p14="http://schemas.microsoft.com/office/powerpoint/2010/main" val="1999531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viridismaterials.com/products/high-purity-salts/silver-tungstate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viridismaterials.com/products/high-purity-salts/silver-acetate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viridismaterials.com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77351E81-BFCF-4143-B5D3-EBB790BC6B45}"/>
              </a:ext>
            </a:extLst>
          </p:cNvPr>
          <p:cNvSpPr/>
          <p:nvPr/>
        </p:nvSpPr>
        <p:spPr>
          <a:xfrm>
            <a:off x="0" y="798232"/>
            <a:ext cx="12192000" cy="6059769"/>
          </a:xfrm>
          <a:custGeom>
            <a:avLst/>
            <a:gdLst>
              <a:gd name="connsiteX0" fmla="*/ 12192000 w 12192000"/>
              <a:gd name="connsiteY0" fmla="*/ 0 h 6059769"/>
              <a:gd name="connsiteX1" fmla="*/ 12192000 w 12192000"/>
              <a:gd name="connsiteY1" fmla="*/ 6059769 h 6059769"/>
              <a:gd name="connsiteX2" fmla="*/ 0 w 12192000"/>
              <a:gd name="connsiteY2" fmla="*/ 6059769 h 6059769"/>
              <a:gd name="connsiteX3" fmla="*/ 0 w 12192000"/>
              <a:gd name="connsiteY3" fmla="*/ 5056888 h 6059769"/>
              <a:gd name="connsiteX4" fmla="*/ 55449 w 12192000"/>
              <a:gd name="connsiteY4" fmla="*/ 5029003 h 6059769"/>
              <a:gd name="connsiteX5" fmla="*/ 2383397 w 12192000"/>
              <a:gd name="connsiteY5" fmla="*/ 3532727 h 6059769"/>
              <a:gd name="connsiteX6" fmla="*/ 6636619 w 12192000"/>
              <a:gd name="connsiteY6" fmla="*/ 1666294 h 6059769"/>
              <a:gd name="connsiteX7" fmla="*/ 11981263 w 12192000"/>
              <a:gd name="connsiteY7" fmla="*/ 137348 h 6059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059769">
                <a:moveTo>
                  <a:pt x="12192000" y="0"/>
                </a:moveTo>
                <a:lnTo>
                  <a:pt x="12192000" y="6059769"/>
                </a:lnTo>
                <a:lnTo>
                  <a:pt x="0" y="6059769"/>
                </a:lnTo>
                <a:lnTo>
                  <a:pt x="0" y="5056888"/>
                </a:lnTo>
                <a:lnTo>
                  <a:pt x="55449" y="5029003"/>
                </a:lnTo>
                <a:cubicBezTo>
                  <a:pt x="488118" y="4809521"/>
                  <a:pt x="1705459" y="4164963"/>
                  <a:pt x="2383397" y="3532727"/>
                </a:cubicBezTo>
                <a:cubicBezTo>
                  <a:pt x="3217783" y="2754589"/>
                  <a:pt x="5013150" y="1678836"/>
                  <a:pt x="6636619" y="1666294"/>
                </a:cubicBezTo>
                <a:cubicBezTo>
                  <a:pt x="8260089" y="1653752"/>
                  <a:pt x="9578576" y="1781158"/>
                  <a:pt x="11981263" y="13734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3D22A93E-2CBB-4725-974E-323B6330F5A9}"/>
              </a:ext>
            </a:extLst>
          </p:cNvPr>
          <p:cNvSpPr/>
          <p:nvPr/>
        </p:nvSpPr>
        <p:spPr>
          <a:xfrm>
            <a:off x="348163" y="553453"/>
            <a:ext cx="11559357" cy="5708083"/>
          </a:xfrm>
          <a:prstGeom prst="roundRect">
            <a:avLst>
              <a:gd name="adj" fmla="val 4215"/>
            </a:avLst>
          </a:prstGeom>
          <a:solidFill>
            <a:schemeClr val="accent1"/>
          </a:solidFill>
          <a:ln>
            <a:noFill/>
          </a:ln>
          <a:effectLst>
            <a:outerShdw blurRad="127000" dist="38100" dir="8100000" algn="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 dirty="0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F342D72E-A42D-4F3B-ADA1-59440E9E1B34}"/>
              </a:ext>
            </a:extLst>
          </p:cNvPr>
          <p:cNvSpPr/>
          <p:nvPr/>
        </p:nvSpPr>
        <p:spPr>
          <a:xfrm>
            <a:off x="0" y="0"/>
            <a:ext cx="4430316" cy="1798712"/>
          </a:xfrm>
          <a:custGeom>
            <a:avLst/>
            <a:gdLst>
              <a:gd name="connsiteX0" fmla="*/ 0 w 4430316"/>
              <a:gd name="connsiteY0" fmla="*/ 0 h 1798712"/>
              <a:gd name="connsiteX1" fmla="*/ 4430316 w 4430316"/>
              <a:gd name="connsiteY1" fmla="*/ 0 h 1798712"/>
              <a:gd name="connsiteX2" fmla="*/ 4397259 w 4430316"/>
              <a:gd name="connsiteY2" fmla="*/ 70226 h 1798712"/>
              <a:gd name="connsiteX3" fmla="*/ 3737602 w 4430316"/>
              <a:gd name="connsiteY3" fmla="*/ 777089 h 1798712"/>
              <a:gd name="connsiteX4" fmla="*/ 906233 w 4430316"/>
              <a:gd name="connsiteY4" fmla="*/ 1161839 h 1798712"/>
              <a:gd name="connsiteX5" fmla="*/ 1629 w 4430316"/>
              <a:gd name="connsiteY5" fmla="*/ 1798442 h 1798712"/>
              <a:gd name="connsiteX6" fmla="*/ 0 w 4430316"/>
              <a:gd name="connsiteY6" fmla="*/ 1798712 h 1798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30316" h="1798712">
                <a:moveTo>
                  <a:pt x="0" y="0"/>
                </a:moveTo>
                <a:lnTo>
                  <a:pt x="4430316" y="0"/>
                </a:lnTo>
                <a:lnTo>
                  <a:pt x="4397259" y="70226"/>
                </a:lnTo>
                <a:cubicBezTo>
                  <a:pt x="4247094" y="358115"/>
                  <a:pt x="4013489" y="607612"/>
                  <a:pt x="3737602" y="777089"/>
                </a:cubicBezTo>
                <a:cubicBezTo>
                  <a:pt x="2885385" y="1296619"/>
                  <a:pt x="1743773" y="517864"/>
                  <a:pt x="906233" y="1161839"/>
                </a:cubicBezTo>
                <a:cubicBezTo>
                  <a:pt x="571287" y="1425628"/>
                  <a:pt x="319112" y="1723778"/>
                  <a:pt x="1629" y="1798442"/>
                </a:cubicBezTo>
                <a:lnTo>
                  <a:pt x="0" y="179871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E065798-1288-42BF-B050-8075A37EC5E8}"/>
              </a:ext>
            </a:extLst>
          </p:cNvPr>
          <p:cNvSpPr txBox="1"/>
          <p:nvPr/>
        </p:nvSpPr>
        <p:spPr>
          <a:xfrm>
            <a:off x="3140241" y="738074"/>
            <a:ext cx="642486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>
                <a:latin typeface="Gabriola" panose="04040605051002020D02" pitchFamily="82" charset="0"/>
              </a:rPr>
              <a:t>Silver Tungstate</a:t>
            </a:r>
            <a:endParaRPr lang="en-IN" sz="8800" dirty="0">
              <a:latin typeface="Gabriola" panose="04040605051002020D02" pitchFamily="82" charset="0"/>
            </a:endParaRP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61A53DF7-2F57-492B-8A37-A52F7AA9BC1F}"/>
              </a:ext>
            </a:extLst>
          </p:cNvPr>
          <p:cNvSpPr>
            <a:spLocks noChangeAspect="1"/>
          </p:cNvSpPr>
          <p:nvPr/>
        </p:nvSpPr>
        <p:spPr>
          <a:xfrm>
            <a:off x="11358880" y="6059768"/>
            <a:ext cx="548640" cy="548640"/>
          </a:xfrm>
          <a:prstGeom prst="roundRect">
            <a:avLst>
              <a:gd name="adj" fmla="val 8260"/>
            </a:avLst>
          </a:prstGeom>
          <a:solidFill>
            <a:schemeClr val="bg1"/>
          </a:solidFill>
          <a:ln>
            <a:noFill/>
          </a:ln>
          <a:effectLst>
            <a:outerShdw blurRad="241300" dist="2286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E065798-1288-42BF-B050-8075A37EC5E8}"/>
              </a:ext>
            </a:extLst>
          </p:cNvPr>
          <p:cNvSpPr txBox="1"/>
          <p:nvPr/>
        </p:nvSpPr>
        <p:spPr>
          <a:xfrm>
            <a:off x="755741" y="2366722"/>
            <a:ext cx="10744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5400" dirty="0" smtClean="0">
                <a:latin typeface="Gabriola" panose="04040605051002020D02" pitchFamily="82" charset="0"/>
              </a:rPr>
              <a:t>Visit us to order</a:t>
            </a:r>
            <a:r>
              <a:rPr lang="en-IN" sz="5400" b="1" dirty="0" smtClean="0">
                <a:latin typeface="Gabriola" panose="04040605051002020D02" pitchFamily="82" charset="0"/>
              </a:rPr>
              <a:t> </a:t>
            </a:r>
            <a:r>
              <a:rPr lang="en-IN" sz="5400" b="1" u="sng" dirty="0" smtClean="0">
                <a:latin typeface="Gabriola" panose="04040605051002020D02" pitchFamily="82" charset="0"/>
                <a:hlinkClick r:id="rId3"/>
              </a:rPr>
              <a:t>silver tungstate</a:t>
            </a:r>
            <a:r>
              <a:rPr lang="en-IN" sz="5400" b="1" dirty="0" smtClean="0">
                <a:latin typeface="Gabriola" panose="04040605051002020D02" pitchFamily="82" charset="0"/>
              </a:rPr>
              <a:t> </a:t>
            </a:r>
            <a:r>
              <a:rPr lang="en-IN" sz="5400" dirty="0" smtClean="0">
                <a:latin typeface="Gabriola" panose="04040605051002020D02" pitchFamily="82" charset="0"/>
              </a:rPr>
              <a:t>for high-tech research and industrial use. Viridis Materials offers top-quality, government-grade chemicals worldwide.</a:t>
            </a:r>
            <a:endParaRPr lang="en-IN" sz="5400" dirty="0"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0218048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77351E81-BFCF-4143-B5D3-EBB790BC6B45}"/>
              </a:ext>
            </a:extLst>
          </p:cNvPr>
          <p:cNvSpPr/>
          <p:nvPr/>
        </p:nvSpPr>
        <p:spPr>
          <a:xfrm>
            <a:off x="0" y="798232"/>
            <a:ext cx="12192000" cy="6059769"/>
          </a:xfrm>
          <a:custGeom>
            <a:avLst/>
            <a:gdLst>
              <a:gd name="connsiteX0" fmla="*/ 12192000 w 12192000"/>
              <a:gd name="connsiteY0" fmla="*/ 0 h 6059769"/>
              <a:gd name="connsiteX1" fmla="*/ 12192000 w 12192000"/>
              <a:gd name="connsiteY1" fmla="*/ 6059769 h 6059769"/>
              <a:gd name="connsiteX2" fmla="*/ 0 w 12192000"/>
              <a:gd name="connsiteY2" fmla="*/ 6059769 h 6059769"/>
              <a:gd name="connsiteX3" fmla="*/ 0 w 12192000"/>
              <a:gd name="connsiteY3" fmla="*/ 5056888 h 6059769"/>
              <a:gd name="connsiteX4" fmla="*/ 55449 w 12192000"/>
              <a:gd name="connsiteY4" fmla="*/ 5029003 h 6059769"/>
              <a:gd name="connsiteX5" fmla="*/ 2383397 w 12192000"/>
              <a:gd name="connsiteY5" fmla="*/ 3532727 h 6059769"/>
              <a:gd name="connsiteX6" fmla="*/ 6636619 w 12192000"/>
              <a:gd name="connsiteY6" fmla="*/ 1666294 h 6059769"/>
              <a:gd name="connsiteX7" fmla="*/ 11981263 w 12192000"/>
              <a:gd name="connsiteY7" fmla="*/ 137348 h 6059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059769">
                <a:moveTo>
                  <a:pt x="12192000" y="0"/>
                </a:moveTo>
                <a:lnTo>
                  <a:pt x="12192000" y="6059769"/>
                </a:lnTo>
                <a:lnTo>
                  <a:pt x="0" y="6059769"/>
                </a:lnTo>
                <a:lnTo>
                  <a:pt x="0" y="5056888"/>
                </a:lnTo>
                <a:lnTo>
                  <a:pt x="55449" y="5029003"/>
                </a:lnTo>
                <a:cubicBezTo>
                  <a:pt x="488118" y="4809521"/>
                  <a:pt x="1705459" y="4164963"/>
                  <a:pt x="2383397" y="3532727"/>
                </a:cubicBezTo>
                <a:cubicBezTo>
                  <a:pt x="3217783" y="2754589"/>
                  <a:pt x="5013150" y="1678836"/>
                  <a:pt x="6636619" y="1666294"/>
                </a:cubicBezTo>
                <a:cubicBezTo>
                  <a:pt x="8260089" y="1653752"/>
                  <a:pt x="9578576" y="1781158"/>
                  <a:pt x="11981263" y="13734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3D22A93E-2CBB-4725-974E-323B6330F5A9}"/>
              </a:ext>
            </a:extLst>
          </p:cNvPr>
          <p:cNvSpPr/>
          <p:nvPr/>
        </p:nvSpPr>
        <p:spPr>
          <a:xfrm>
            <a:off x="348163" y="553453"/>
            <a:ext cx="11559357" cy="5708083"/>
          </a:xfrm>
          <a:prstGeom prst="roundRect">
            <a:avLst>
              <a:gd name="adj" fmla="val 4215"/>
            </a:avLst>
          </a:prstGeom>
          <a:solidFill>
            <a:schemeClr val="accent1"/>
          </a:solidFill>
          <a:ln>
            <a:noFill/>
          </a:ln>
          <a:effectLst>
            <a:outerShdw blurRad="127000" dist="38100" dir="8100000" algn="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 dirty="0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F342D72E-A42D-4F3B-ADA1-59440E9E1B34}"/>
              </a:ext>
            </a:extLst>
          </p:cNvPr>
          <p:cNvSpPr/>
          <p:nvPr/>
        </p:nvSpPr>
        <p:spPr>
          <a:xfrm>
            <a:off x="0" y="0"/>
            <a:ext cx="4430316" cy="1798712"/>
          </a:xfrm>
          <a:custGeom>
            <a:avLst/>
            <a:gdLst>
              <a:gd name="connsiteX0" fmla="*/ 0 w 4430316"/>
              <a:gd name="connsiteY0" fmla="*/ 0 h 1798712"/>
              <a:gd name="connsiteX1" fmla="*/ 4430316 w 4430316"/>
              <a:gd name="connsiteY1" fmla="*/ 0 h 1798712"/>
              <a:gd name="connsiteX2" fmla="*/ 4397259 w 4430316"/>
              <a:gd name="connsiteY2" fmla="*/ 70226 h 1798712"/>
              <a:gd name="connsiteX3" fmla="*/ 3737602 w 4430316"/>
              <a:gd name="connsiteY3" fmla="*/ 777089 h 1798712"/>
              <a:gd name="connsiteX4" fmla="*/ 906233 w 4430316"/>
              <a:gd name="connsiteY4" fmla="*/ 1161839 h 1798712"/>
              <a:gd name="connsiteX5" fmla="*/ 1629 w 4430316"/>
              <a:gd name="connsiteY5" fmla="*/ 1798442 h 1798712"/>
              <a:gd name="connsiteX6" fmla="*/ 0 w 4430316"/>
              <a:gd name="connsiteY6" fmla="*/ 1798712 h 1798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30316" h="1798712">
                <a:moveTo>
                  <a:pt x="0" y="0"/>
                </a:moveTo>
                <a:lnTo>
                  <a:pt x="4430316" y="0"/>
                </a:lnTo>
                <a:lnTo>
                  <a:pt x="4397259" y="70226"/>
                </a:lnTo>
                <a:cubicBezTo>
                  <a:pt x="4247094" y="358115"/>
                  <a:pt x="4013489" y="607612"/>
                  <a:pt x="3737602" y="777089"/>
                </a:cubicBezTo>
                <a:cubicBezTo>
                  <a:pt x="2885385" y="1296619"/>
                  <a:pt x="1743773" y="517864"/>
                  <a:pt x="906233" y="1161839"/>
                </a:cubicBezTo>
                <a:cubicBezTo>
                  <a:pt x="571287" y="1425628"/>
                  <a:pt x="319112" y="1723778"/>
                  <a:pt x="1629" y="1798442"/>
                </a:cubicBezTo>
                <a:lnTo>
                  <a:pt x="0" y="179871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E065798-1288-42BF-B050-8075A37EC5E8}"/>
              </a:ext>
            </a:extLst>
          </p:cNvPr>
          <p:cNvSpPr txBox="1"/>
          <p:nvPr/>
        </p:nvSpPr>
        <p:spPr>
          <a:xfrm>
            <a:off x="3140241" y="738074"/>
            <a:ext cx="642486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>
                <a:latin typeface="Gabriola" panose="04040605051002020D02" pitchFamily="82" charset="0"/>
              </a:rPr>
              <a:t>Copper Metal</a:t>
            </a:r>
            <a:endParaRPr lang="en-IN" sz="8800" dirty="0">
              <a:latin typeface="Gabriola" panose="04040605051002020D02" pitchFamily="82" charset="0"/>
            </a:endParaRP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61A53DF7-2F57-492B-8A37-A52F7AA9BC1F}"/>
              </a:ext>
            </a:extLst>
          </p:cNvPr>
          <p:cNvSpPr>
            <a:spLocks noChangeAspect="1"/>
          </p:cNvSpPr>
          <p:nvPr/>
        </p:nvSpPr>
        <p:spPr>
          <a:xfrm>
            <a:off x="11358880" y="6059768"/>
            <a:ext cx="548640" cy="548640"/>
          </a:xfrm>
          <a:prstGeom prst="roundRect">
            <a:avLst>
              <a:gd name="adj" fmla="val 8260"/>
            </a:avLst>
          </a:prstGeom>
          <a:solidFill>
            <a:schemeClr val="bg1"/>
          </a:solidFill>
          <a:ln>
            <a:noFill/>
          </a:ln>
          <a:effectLst>
            <a:outerShdw blurRad="241300" dist="2286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E065798-1288-42BF-B050-8075A37EC5E8}"/>
              </a:ext>
            </a:extLst>
          </p:cNvPr>
          <p:cNvSpPr txBox="1"/>
          <p:nvPr/>
        </p:nvSpPr>
        <p:spPr>
          <a:xfrm>
            <a:off x="755741" y="2366722"/>
            <a:ext cx="10744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latin typeface="Gabriola" panose="04040605051002020D02" pitchFamily="82" charset="0"/>
              </a:rPr>
              <a:t>Buy high-purity copper metal from Viridis Materials for research, industrial applications, and advanced projects with reliable quality and global delivery.</a:t>
            </a:r>
            <a:endParaRPr lang="en-IN" sz="5400" dirty="0"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762747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77351E81-BFCF-4143-B5D3-EBB790BC6B45}"/>
              </a:ext>
            </a:extLst>
          </p:cNvPr>
          <p:cNvSpPr/>
          <p:nvPr/>
        </p:nvSpPr>
        <p:spPr>
          <a:xfrm>
            <a:off x="0" y="798232"/>
            <a:ext cx="12192000" cy="6059769"/>
          </a:xfrm>
          <a:custGeom>
            <a:avLst/>
            <a:gdLst>
              <a:gd name="connsiteX0" fmla="*/ 12192000 w 12192000"/>
              <a:gd name="connsiteY0" fmla="*/ 0 h 6059769"/>
              <a:gd name="connsiteX1" fmla="*/ 12192000 w 12192000"/>
              <a:gd name="connsiteY1" fmla="*/ 6059769 h 6059769"/>
              <a:gd name="connsiteX2" fmla="*/ 0 w 12192000"/>
              <a:gd name="connsiteY2" fmla="*/ 6059769 h 6059769"/>
              <a:gd name="connsiteX3" fmla="*/ 0 w 12192000"/>
              <a:gd name="connsiteY3" fmla="*/ 5056888 h 6059769"/>
              <a:gd name="connsiteX4" fmla="*/ 55449 w 12192000"/>
              <a:gd name="connsiteY4" fmla="*/ 5029003 h 6059769"/>
              <a:gd name="connsiteX5" fmla="*/ 2383397 w 12192000"/>
              <a:gd name="connsiteY5" fmla="*/ 3532727 h 6059769"/>
              <a:gd name="connsiteX6" fmla="*/ 6636619 w 12192000"/>
              <a:gd name="connsiteY6" fmla="*/ 1666294 h 6059769"/>
              <a:gd name="connsiteX7" fmla="*/ 11981263 w 12192000"/>
              <a:gd name="connsiteY7" fmla="*/ 137348 h 6059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059769">
                <a:moveTo>
                  <a:pt x="12192000" y="0"/>
                </a:moveTo>
                <a:lnTo>
                  <a:pt x="12192000" y="6059769"/>
                </a:lnTo>
                <a:lnTo>
                  <a:pt x="0" y="6059769"/>
                </a:lnTo>
                <a:lnTo>
                  <a:pt x="0" y="5056888"/>
                </a:lnTo>
                <a:lnTo>
                  <a:pt x="55449" y="5029003"/>
                </a:lnTo>
                <a:cubicBezTo>
                  <a:pt x="488118" y="4809521"/>
                  <a:pt x="1705459" y="4164963"/>
                  <a:pt x="2383397" y="3532727"/>
                </a:cubicBezTo>
                <a:cubicBezTo>
                  <a:pt x="3217783" y="2754589"/>
                  <a:pt x="5013150" y="1678836"/>
                  <a:pt x="6636619" y="1666294"/>
                </a:cubicBezTo>
                <a:cubicBezTo>
                  <a:pt x="8260089" y="1653752"/>
                  <a:pt x="9578576" y="1781158"/>
                  <a:pt x="11981263" y="13734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3D22A93E-2CBB-4725-974E-323B6330F5A9}"/>
              </a:ext>
            </a:extLst>
          </p:cNvPr>
          <p:cNvSpPr/>
          <p:nvPr/>
        </p:nvSpPr>
        <p:spPr>
          <a:xfrm>
            <a:off x="348163" y="553453"/>
            <a:ext cx="11559357" cy="5708083"/>
          </a:xfrm>
          <a:prstGeom prst="roundRect">
            <a:avLst>
              <a:gd name="adj" fmla="val 4215"/>
            </a:avLst>
          </a:prstGeom>
          <a:solidFill>
            <a:schemeClr val="accent1"/>
          </a:solidFill>
          <a:ln>
            <a:noFill/>
          </a:ln>
          <a:effectLst>
            <a:outerShdw blurRad="127000" dist="38100" dir="8100000" algn="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 dirty="0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F342D72E-A42D-4F3B-ADA1-59440E9E1B34}"/>
              </a:ext>
            </a:extLst>
          </p:cNvPr>
          <p:cNvSpPr/>
          <p:nvPr/>
        </p:nvSpPr>
        <p:spPr>
          <a:xfrm>
            <a:off x="0" y="0"/>
            <a:ext cx="4430316" cy="1798712"/>
          </a:xfrm>
          <a:custGeom>
            <a:avLst/>
            <a:gdLst>
              <a:gd name="connsiteX0" fmla="*/ 0 w 4430316"/>
              <a:gd name="connsiteY0" fmla="*/ 0 h 1798712"/>
              <a:gd name="connsiteX1" fmla="*/ 4430316 w 4430316"/>
              <a:gd name="connsiteY1" fmla="*/ 0 h 1798712"/>
              <a:gd name="connsiteX2" fmla="*/ 4397259 w 4430316"/>
              <a:gd name="connsiteY2" fmla="*/ 70226 h 1798712"/>
              <a:gd name="connsiteX3" fmla="*/ 3737602 w 4430316"/>
              <a:gd name="connsiteY3" fmla="*/ 777089 h 1798712"/>
              <a:gd name="connsiteX4" fmla="*/ 906233 w 4430316"/>
              <a:gd name="connsiteY4" fmla="*/ 1161839 h 1798712"/>
              <a:gd name="connsiteX5" fmla="*/ 1629 w 4430316"/>
              <a:gd name="connsiteY5" fmla="*/ 1798442 h 1798712"/>
              <a:gd name="connsiteX6" fmla="*/ 0 w 4430316"/>
              <a:gd name="connsiteY6" fmla="*/ 1798712 h 1798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30316" h="1798712">
                <a:moveTo>
                  <a:pt x="0" y="0"/>
                </a:moveTo>
                <a:lnTo>
                  <a:pt x="4430316" y="0"/>
                </a:lnTo>
                <a:lnTo>
                  <a:pt x="4397259" y="70226"/>
                </a:lnTo>
                <a:cubicBezTo>
                  <a:pt x="4247094" y="358115"/>
                  <a:pt x="4013489" y="607612"/>
                  <a:pt x="3737602" y="777089"/>
                </a:cubicBezTo>
                <a:cubicBezTo>
                  <a:pt x="2885385" y="1296619"/>
                  <a:pt x="1743773" y="517864"/>
                  <a:pt x="906233" y="1161839"/>
                </a:cubicBezTo>
                <a:cubicBezTo>
                  <a:pt x="571287" y="1425628"/>
                  <a:pt x="319112" y="1723778"/>
                  <a:pt x="1629" y="1798442"/>
                </a:cubicBezTo>
                <a:lnTo>
                  <a:pt x="0" y="179871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E065798-1288-42BF-B050-8075A37EC5E8}"/>
              </a:ext>
            </a:extLst>
          </p:cNvPr>
          <p:cNvSpPr txBox="1"/>
          <p:nvPr/>
        </p:nvSpPr>
        <p:spPr>
          <a:xfrm>
            <a:off x="3140241" y="738074"/>
            <a:ext cx="642486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>
                <a:latin typeface="Gabriola" panose="04040605051002020D02" pitchFamily="82" charset="0"/>
              </a:rPr>
              <a:t>Silver Acetate</a:t>
            </a:r>
            <a:endParaRPr lang="en-IN" sz="8800" dirty="0">
              <a:latin typeface="Gabriola" panose="04040605051002020D02" pitchFamily="82" charset="0"/>
            </a:endParaRP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61A53DF7-2F57-492B-8A37-A52F7AA9BC1F}"/>
              </a:ext>
            </a:extLst>
          </p:cNvPr>
          <p:cNvSpPr>
            <a:spLocks noChangeAspect="1"/>
          </p:cNvSpPr>
          <p:nvPr/>
        </p:nvSpPr>
        <p:spPr>
          <a:xfrm>
            <a:off x="11358880" y="6059768"/>
            <a:ext cx="548640" cy="548640"/>
          </a:xfrm>
          <a:prstGeom prst="roundRect">
            <a:avLst>
              <a:gd name="adj" fmla="val 8260"/>
            </a:avLst>
          </a:prstGeom>
          <a:solidFill>
            <a:schemeClr val="bg1"/>
          </a:solidFill>
          <a:ln>
            <a:noFill/>
          </a:ln>
          <a:effectLst>
            <a:outerShdw blurRad="241300" dist="2286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E065798-1288-42BF-B050-8075A37EC5E8}"/>
              </a:ext>
            </a:extLst>
          </p:cNvPr>
          <p:cNvSpPr txBox="1"/>
          <p:nvPr/>
        </p:nvSpPr>
        <p:spPr>
          <a:xfrm>
            <a:off x="755741" y="2366722"/>
            <a:ext cx="10744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5400" dirty="0">
                <a:latin typeface="Gabriola" panose="04040605051002020D02" pitchFamily="82" charset="0"/>
              </a:rPr>
              <a:t>At Viridis Materials, you can get high-purity </a:t>
            </a:r>
            <a:r>
              <a:rPr lang="en-IN" sz="5400" b="1" u="sng" dirty="0">
                <a:latin typeface="Gabriola" panose="04040605051002020D02" pitchFamily="82" charset="0"/>
                <a:hlinkClick r:id="rId3"/>
              </a:rPr>
              <a:t>silver acetate</a:t>
            </a:r>
            <a:r>
              <a:rPr lang="en-IN" sz="5400" b="1" dirty="0">
                <a:latin typeface="Gabriola" panose="04040605051002020D02" pitchFamily="82" charset="0"/>
              </a:rPr>
              <a:t> </a:t>
            </a:r>
            <a:r>
              <a:rPr lang="en-IN" sz="5400" dirty="0">
                <a:latin typeface="Gabriola" panose="04040605051002020D02" pitchFamily="82" charset="0"/>
              </a:rPr>
              <a:t>for laboratory and production needs. We ensure quality, safety &amp; eco-friendly sourcing globally. </a:t>
            </a:r>
          </a:p>
        </p:txBody>
      </p:sp>
    </p:spTree>
    <p:extLst>
      <p:ext uri="{BB962C8B-B14F-4D97-AF65-F5344CB8AC3E}">
        <p14:creationId xmlns:p14="http://schemas.microsoft.com/office/powerpoint/2010/main" val="1828080361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77351E81-BFCF-4143-B5D3-EBB790BC6B45}"/>
              </a:ext>
            </a:extLst>
          </p:cNvPr>
          <p:cNvSpPr/>
          <p:nvPr/>
        </p:nvSpPr>
        <p:spPr>
          <a:xfrm>
            <a:off x="0" y="798232"/>
            <a:ext cx="12192000" cy="6059769"/>
          </a:xfrm>
          <a:custGeom>
            <a:avLst/>
            <a:gdLst>
              <a:gd name="connsiteX0" fmla="*/ 12192000 w 12192000"/>
              <a:gd name="connsiteY0" fmla="*/ 0 h 6059769"/>
              <a:gd name="connsiteX1" fmla="*/ 12192000 w 12192000"/>
              <a:gd name="connsiteY1" fmla="*/ 6059769 h 6059769"/>
              <a:gd name="connsiteX2" fmla="*/ 0 w 12192000"/>
              <a:gd name="connsiteY2" fmla="*/ 6059769 h 6059769"/>
              <a:gd name="connsiteX3" fmla="*/ 0 w 12192000"/>
              <a:gd name="connsiteY3" fmla="*/ 5056888 h 6059769"/>
              <a:gd name="connsiteX4" fmla="*/ 55449 w 12192000"/>
              <a:gd name="connsiteY4" fmla="*/ 5029003 h 6059769"/>
              <a:gd name="connsiteX5" fmla="*/ 2383397 w 12192000"/>
              <a:gd name="connsiteY5" fmla="*/ 3532727 h 6059769"/>
              <a:gd name="connsiteX6" fmla="*/ 6636619 w 12192000"/>
              <a:gd name="connsiteY6" fmla="*/ 1666294 h 6059769"/>
              <a:gd name="connsiteX7" fmla="*/ 11981263 w 12192000"/>
              <a:gd name="connsiteY7" fmla="*/ 137348 h 6059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059769">
                <a:moveTo>
                  <a:pt x="12192000" y="0"/>
                </a:moveTo>
                <a:lnTo>
                  <a:pt x="12192000" y="6059769"/>
                </a:lnTo>
                <a:lnTo>
                  <a:pt x="0" y="6059769"/>
                </a:lnTo>
                <a:lnTo>
                  <a:pt x="0" y="5056888"/>
                </a:lnTo>
                <a:lnTo>
                  <a:pt x="55449" y="5029003"/>
                </a:lnTo>
                <a:cubicBezTo>
                  <a:pt x="488118" y="4809521"/>
                  <a:pt x="1705459" y="4164963"/>
                  <a:pt x="2383397" y="3532727"/>
                </a:cubicBezTo>
                <a:cubicBezTo>
                  <a:pt x="3217783" y="2754589"/>
                  <a:pt x="5013150" y="1678836"/>
                  <a:pt x="6636619" y="1666294"/>
                </a:cubicBezTo>
                <a:cubicBezTo>
                  <a:pt x="8260089" y="1653752"/>
                  <a:pt x="9578576" y="1781158"/>
                  <a:pt x="11981263" y="13734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3D22A93E-2CBB-4725-974E-323B6330F5A9}"/>
              </a:ext>
            </a:extLst>
          </p:cNvPr>
          <p:cNvSpPr/>
          <p:nvPr/>
        </p:nvSpPr>
        <p:spPr>
          <a:xfrm>
            <a:off x="348163" y="553453"/>
            <a:ext cx="11559357" cy="5708083"/>
          </a:xfrm>
          <a:prstGeom prst="roundRect">
            <a:avLst>
              <a:gd name="adj" fmla="val 4215"/>
            </a:avLst>
          </a:prstGeom>
          <a:solidFill>
            <a:schemeClr val="accent1"/>
          </a:solidFill>
          <a:ln>
            <a:noFill/>
          </a:ln>
          <a:effectLst>
            <a:outerShdw blurRad="127000" dist="38100" dir="8100000" algn="tr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 dirty="0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F342D72E-A42D-4F3B-ADA1-59440E9E1B34}"/>
              </a:ext>
            </a:extLst>
          </p:cNvPr>
          <p:cNvSpPr/>
          <p:nvPr/>
        </p:nvSpPr>
        <p:spPr>
          <a:xfrm>
            <a:off x="0" y="0"/>
            <a:ext cx="4430316" cy="1798712"/>
          </a:xfrm>
          <a:custGeom>
            <a:avLst/>
            <a:gdLst>
              <a:gd name="connsiteX0" fmla="*/ 0 w 4430316"/>
              <a:gd name="connsiteY0" fmla="*/ 0 h 1798712"/>
              <a:gd name="connsiteX1" fmla="*/ 4430316 w 4430316"/>
              <a:gd name="connsiteY1" fmla="*/ 0 h 1798712"/>
              <a:gd name="connsiteX2" fmla="*/ 4397259 w 4430316"/>
              <a:gd name="connsiteY2" fmla="*/ 70226 h 1798712"/>
              <a:gd name="connsiteX3" fmla="*/ 3737602 w 4430316"/>
              <a:gd name="connsiteY3" fmla="*/ 777089 h 1798712"/>
              <a:gd name="connsiteX4" fmla="*/ 906233 w 4430316"/>
              <a:gd name="connsiteY4" fmla="*/ 1161839 h 1798712"/>
              <a:gd name="connsiteX5" fmla="*/ 1629 w 4430316"/>
              <a:gd name="connsiteY5" fmla="*/ 1798442 h 1798712"/>
              <a:gd name="connsiteX6" fmla="*/ 0 w 4430316"/>
              <a:gd name="connsiteY6" fmla="*/ 1798712 h 1798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30316" h="1798712">
                <a:moveTo>
                  <a:pt x="0" y="0"/>
                </a:moveTo>
                <a:lnTo>
                  <a:pt x="4430316" y="0"/>
                </a:lnTo>
                <a:lnTo>
                  <a:pt x="4397259" y="70226"/>
                </a:lnTo>
                <a:cubicBezTo>
                  <a:pt x="4247094" y="358115"/>
                  <a:pt x="4013489" y="607612"/>
                  <a:pt x="3737602" y="777089"/>
                </a:cubicBezTo>
                <a:cubicBezTo>
                  <a:pt x="2885385" y="1296619"/>
                  <a:pt x="1743773" y="517864"/>
                  <a:pt x="906233" y="1161839"/>
                </a:cubicBezTo>
                <a:cubicBezTo>
                  <a:pt x="571287" y="1425628"/>
                  <a:pt x="319112" y="1723778"/>
                  <a:pt x="1629" y="1798442"/>
                </a:cubicBezTo>
                <a:lnTo>
                  <a:pt x="0" y="179871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ID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E065798-1288-42BF-B050-8075A37EC5E8}"/>
              </a:ext>
            </a:extLst>
          </p:cNvPr>
          <p:cNvSpPr txBox="1"/>
          <p:nvPr/>
        </p:nvSpPr>
        <p:spPr>
          <a:xfrm>
            <a:off x="4214405" y="519008"/>
            <a:ext cx="376319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 smtClean="0">
                <a:latin typeface="Gabriola" panose="04040605051002020D02" pitchFamily="82" charset="0"/>
              </a:rPr>
              <a:t>Contact Us</a:t>
            </a:r>
            <a:endParaRPr lang="en-IN" sz="8000" dirty="0">
              <a:latin typeface="Gabriola" panose="04040605051002020D02" pitchFamily="82" charset="0"/>
            </a:endParaRP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61A53DF7-2F57-492B-8A37-A52F7AA9BC1F}"/>
              </a:ext>
            </a:extLst>
          </p:cNvPr>
          <p:cNvSpPr>
            <a:spLocks noChangeAspect="1"/>
          </p:cNvSpPr>
          <p:nvPr/>
        </p:nvSpPr>
        <p:spPr>
          <a:xfrm>
            <a:off x="11358880" y="6059768"/>
            <a:ext cx="548640" cy="548640"/>
          </a:xfrm>
          <a:prstGeom prst="roundRect">
            <a:avLst>
              <a:gd name="adj" fmla="val 8260"/>
            </a:avLst>
          </a:prstGeom>
          <a:solidFill>
            <a:schemeClr val="bg1"/>
          </a:solidFill>
          <a:ln>
            <a:noFill/>
          </a:ln>
          <a:effectLst>
            <a:outerShdw blurRad="241300" dist="228600" dir="5400000" algn="t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E065798-1288-42BF-B050-8075A37EC5E8}"/>
              </a:ext>
            </a:extLst>
          </p:cNvPr>
          <p:cNvSpPr txBox="1"/>
          <p:nvPr/>
        </p:nvSpPr>
        <p:spPr>
          <a:xfrm>
            <a:off x="457200" y="1806056"/>
            <a:ext cx="1145032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latin typeface="Gabriola" panose="04040605051002020D02" pitchFamily="82" charset="0"/>
              </a:rPr>
              <a:t>About: </a:t>
            </a:r>
            <a:r>
              <a:rPr lang="en-GB" sz="3200" dirty="0">
                <a:latin typeface="Gabriola" panose="04040605051002020D02" pitchFamily="82" charset="0"/>
              </a:rPr>
              <a:t>Viridis Materials provides high-quality metals, alloys, ceramics, and high-purity compounds for research and industry delivering trusted, eco-conscious materials with global reach and expert service</a:t>
            </a:r>
            <a:r>
              <a:rPr lang="en-GB" sz="3200" dirty="0" smtClean="0">
                <a:latin typeface="Gabriola" panose="04040605051002020D02" pitchFamily="82" charset="0"/>
              </a:rPr>
              <a:t>.</a:t>
            </a:r>
          </a:p>
          <a:p>
            <a:pPr algn="ctr"/>
            <a:endParaRPr lang="en-GB" sz="3200" dirty="0">
              <a:latin typeface="Gabriola" panose="04040605051002020D02" pitchFamily="82" charset="0"/>
            </a:endParaRPr>
          </a:p>
          <a:p>
            <a:pPr algn="ctr"/>
            <a:r>
              <a:rPr lang="en-GB" sz="3200" b="1" dirty="0">
                <a:latin typeface="Gabriola" panose="04040605051002020D02" pitchFamily="82" charset="0"/>
              </a:rPr>
              <a:t>Address:</a:t>
            </a:r>
            <a:r>
              <a:rPr lang="en-GB" sz="3200" dirty="0">
                <a:latin typeface="Gabriola" panose="04040605051002020D02" pitchFamily="82" charset="0"/>
              </a:rPr>
              <a:t> 8549 Wilshire Blvd Ste 2037 Beverly Hills, CA </a:t>
            </a:r>
            <a:r>
              <a:rPr lang="en-GB" sz="3200" dirty="0" smtClean="0">
                <a:latin typeface="Gabriola" panose="04040605051002020D02" pitchFamily="82" charset="0"/>
              </a:rPr>
              <a:t>90211</a:t>
            </a:r>
          </a:p>
          <a:p>
            <a:pPr algn="ctr"/>
            <a:endParaRPr lang="en-GB" sz="3200" dirty="0">
              <a:latin typeface="Gabriola" panose="04040605051002020D02" pitchFamily="82" charset="0"/>
            </a:endParaRPr>
          </a:p>
          <a:p>
            <a:pPr algn="ctr"/>
            <a:r>
              <a:rPr lang="en-GB" sz="3200" b="1" dirty="0">
                <a:latin typeface="Gabriola" panose="04040605051002020D02" pitchFamily="82" charset="0"/>
              </a:rPr>
              <a:t>Phone No: </a:t>
            </a:r>
            <a:r>
              <a:rPr lang="en-GB" sz="3200" dirty="0">
                <a:latin typeface="Gabriola" panose="04040605051002020D02" pitchFamily="82" charset="0"/>
              </a:rPr>
              <a:t>+1 (323) </a:t>
            </a:r>
            <a:r>
              <a:rPr lang="en-GB" sz="3200" dirty="0" smtClean="0">
                <a:latin typeface="Gabriola" panose="04040605051002020D02" pitchFamily="82" charset="0"/>
              </a:rPr>
              <a:t>794-0820</a:t>
            </a:r>
          </a:p>
          <a:p>
            <a:pPr algn="ctr"/>
            <a:endParaRPr lang="en-GB" sz="3200" dirty="0">
              <a:latin typeface="Gabriola" panose="04040605051002020D02" pitchFamily="82" charset="0"/>
            </a:endParaRPr>
          </a:p>
          <a:p>
            <a:pPr algn="ctr"/>
            <a:r>
              <a:rPr lang="en-IN" sz="3200" b="1" dirty="0">
                <a:latin typeface="Gabriola" panose="04040605051002020D02" pitchFamily="82" charset="0"/>
              </a:rPr>
              <a:t>Website: </a:t>
            </a:r>
            <a:r>
              <a:rPr lang="en-IN" sz="3200" b="1" dirty="0">
                <a:latin typeface="Gabriola" panose="04040605051002020D02" pitchFamily="82" charset="0"/>
                <a:hlinkClick r:id="rId3"/>
              </a:rPr>
              <a:t>https://viridismaterials.com/</a:t>
            </a:r>
            <a:endParaRPr lang="en-IN" sz="3200" b="1" dirty="0">
              <a:latin typeface="Gabriola" panose="04040605051002020D02" pitchFamily="8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050" y="303120"/>
            <a:ext cx="1434101" cy="1434101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114805970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30128-influencer-marketing-pitch-deck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165</Words>
  <Application>Microsoft Office PowerPoint</Application>
  <PresentationFormat>Widescreen</PresentationFormat>
  <Paragraphs>30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Gabriola</vt:lpstr>
      <vt:lpstr>30128-influencer-marketing-pitch-deck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30128-influencer-marketing-pitch-deck</dc:title>
  <dc:creator>MKR</dc:creator>
  <cp:lastModifiedBy>SYS</cp:lastModifiedBy>
  <cp:revision>55</cp:revision>
  <dcterms:created xsi:type="dcterms:W3CDTF">2020-08-15T08:37:58Z</dcterms:created>
  <dcterms:modified xsi:type="dcterms:W3CDTF">2026-01-27T03:45:56Z</dcterms:modified>
</cp:coreProperties>
</file>