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x="18288000" cy="10287000"/>
  <p:notesSz cx="6858000" cy="9144000"/>
  <p:embeddedFontLst>
    <p:embeddedFont>
      <p:font typeface="Canva Sans Bold" charset="1" panose="020B0803030501040103"/>
      <p:regular r:id="rId24"/>
    </p:embeddedFont>
    <p:embeddedFont>
      <p:font typeface="Canva Sans" charset="1" panose="020B0503030501040103"/>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fonts/font24.fntdata" Type="http://schemas.openxmlformats.org/officeDocument/2006/relationships/font"/><Relationship Id="rId25" Target="fonts/font25.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magento-website-development-company-in-bangalore" TargetMode="External" Type="http://schemas.openxmlformats.org/officeDocument/2006/relationships/hyperlink"/><Relationship Id="rId11" Target="https://www.quorawebsolution.com/website-development-company-in-bangalore" TargetMode="External" Type="http://schemas.openxmlformats.org/officeDocument/2006/relationships/hyperlink"/><Relationship Id="rId12" Target="https://www.quorawebsolution.com/joomla-development-company-in-bangalore" TargetMode="External" Type="http://schemas.openxmlformats.org/officeDocument/2006/relationships/hyperlink"/><Relationship Id="rId13" Target="https://www.quorawebsolution.com/small-business-web-design-and-development-company-in-bangalore" TargetMode="External" Type="http://schemas.openxmlformats.org/officeDocument/2006/relationships/hyperlink"/><Relationship Id="rId14" Target="https://www.quorawebsolution.com/cheap-website-development-company-in-bangalore" TargetMode="External" Type="http://schemas.openxmlformats.org/officeDocument/2006/relationships/hyperlink"/><Relationship Id="rId15" Target="https://www.quorawebsolution.com/static-website-development-company-in-bangalore" TargetMode="External" Type="http://schemas.openxmlformats.org/officeDocument/2006/relationships/hyperlink"/><Relationship Id="rId16" Target="https://www.quorawebsolution.com/dynamic-website-development-company-in-bangalore" TargetMode="External" Type="http://schemas.openxmlformats.org/officeDocument/2006/relationships/hyperlink"/><Relationship Id="rId17" Target="https://www.quorawebsolution.com/website-design-company-in-bangalore" TargetMode="External" Type="http://schemas.openxmlformats.org/officeDocument/2006/relationships/hyperlink"/><Relationship Id="rId18" Target="https://www.quorawebsolution.com/tour-and-travel-website-development-company-in-bangalore" TargetMode="External" Type="http://schemas.openxmlformats.org/officeDocument/2006/relationships/hyperlink"/><Relationship Id="rId2" Target="../media/image7.png" Type="http://schemas.openxmlformats.org/officeDocument/2006/relationships/image"/><Relationship Id="rId3" Target="https://www.quorawebsolution.com/wordpress-website-development-company-in-bangalore" TargetMode="External" Type="http://schemas.openxmlformats.org/officeDocument/2006/relationships/hyperlink"/><Relationship Id="rId4" Target="https://www.quorawebsolution.com/ecommerce-website-development-company-in-bangalore" TargetMode="External" Type="http://schemas.openxmlformats.org/officeDocument/2006/relationships/hyperlink"/><Relationship Id="rId5" Target="https://www.quorawebsolution.com/php-website-development-company-in-bangalore" TargetMode="External" Type="http://schemas.openxmlformats.org/officeDocument/2006/relationships/hyperlink"/><Relationship Id="rId6" Target="https://www.quorawebsolution.com/cms-website-development-company-in-bangalore" TargetMode="External" Type="http://schemas.openxmlformats.org/officeDocument/2006/relationships/hyperlink"/><Relationship Id="rId7" Target="https://www.quorawebsolution.com/drupal-development-company-in-bangalore" TargetMode="External" Type="http://schemas.openxmlformats.org/officeDocument/2006/relationships/hyperlink"/><Relationship Id="rId8" Target="https://www.quorawebsolution.com/website-maintenance-services-in-bangalore" TargetMode="External" Type="http://schemas.openxmlformats.org/officeDocument/2006/relationships/hyperlink"/><Relationship Id="rId9" Target="https://www.quorawebsolution.com/web-portal-development-company-in-bangalore"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0" y="2384415"/>
            <a:ext cx="8912245" cy="7902585"/>
          </a:xfrm>
          <a:custGeom>
            <a:avLst/>
            <a:gdLst/>
            <a:ahLst/>
            <a:cxnLst/>
            <a:rect r="r" b="b" t="t" l="l"/>
            <a:pathLst>
              <a:path h="7902585" w="8912245">
                <a:moveTo>
                  <a:pt x="0" y="0"/>
                </a:moveTo>
                <a:lnTo>
                  <a:pt x="8912245" y="0"/>
                </a:lnTo>
                <a:lnTo>
                  <a:pt x="8912245" y="7902585"/>
                </a:lnTo>
                <a:lnTo>
                  <a:pt x="0" y="7902585"/>
                </a:lnTo>
                <a:lnTo>
                  <a:pt x="0" y="0"/>
                </a:lnTo>
                <a:close/>
              </a:path>
            </a:pathLst>
          </a:custGeom>
          <a:blipFill>
            <a:blip r:embed="rId2"/>
            <a:stretch>
              <a:fillRect l="0" t="-6388" r="0" b="-6388"/>
            </a:stretch>
          </a:blipFill>
        </p:spPr>
      </p:sp>
      <p:grpSp>
        <p:nvGrpSpPr>
          <p:cNvPr name="Group 3" id="3"/>
          <p:cNvGrpSpPr/>
          <p:nvPr/>
        </p:nvGrpSpPr>
        <p:grpSpPr>
          <a:xfrm rot="0">
            <a:off x="784992" y="154163"/>
            <a:ext cx="5645056" cy="1975769"/>
            <a:chOff x="0" y="0"/>
            <a:chExt cx="5902100" cy="2065735"/>
          </a:xfrm>
        </p:grpSpPr>
        <p:sp>
          <p:nvSpPr>
            <p:cNvPr name="Freeform 4" id="4"/>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3"/>
              <a:stretch>
                <a:fillRect l="0" t="0" r="0" b="2"/>
              </a:stretch>
            </a:blipFill>
          </p:spPr>
        </p:sp>
      </p:grpSp>
      <p:sp>
        <p:nvSpPr>
          <p:cNvPr name="TextBox 5" id="5"/>
          <p:cNvSpPr txBox="true"/>
          <p:nvPr/>
        </p:nvSpPr>
        <p:spPr>
          <a:xfrm rot="0">
            <a:off x="6591668" y="-30521"/>
            <a:ext cx="11696332" cy="1554882"/>
          </a:xfrm>
          <a:prstGeom prst="rect">
            <a:avLst/>
          </a:prstGeom>
        </p:spPr>
        <p:txBody>
          <a:bodyPr anchor="t" rtlCol="false" tIns="0" lIns="0" bIns="0" rIns="0">
            <a:spAutoFit/>
          </a:bodyPr>
          <a:lstStyle/>
          <a:p>
            <a:pPr algn="ctr">
              <a:lnSpc>
                <a:spcPts val="13077"/>
              </a:lnSpc>
              <a:spcBef>
                <a:spcPct val="0"/>
              </a:spcBef>
            </a:pPr>
            <a:r>
              <a:rPr lang="en-US" b="true" sz="8173">
                <a:solidFill>
                  <a:srgbClr val="FF5757"/>
                </a:solidFill>
                <a:latin typeface="Canva Sans Bold"/>
                <a:ea typeface="Canva Sans Bold"/>
                <a:cs typeface="Canva Sans Bold"/>
                <a:sym typeface="Canva Sans Bold"/>
              </a:rPr>
              <a:t>Quora Web Solution</a:t>
            </a:r>
          </a:p>
        </p:txBody>
      </p:sp>
      <p:sp>
        <p:nvSpPr>
          <p:cNvPr name="TextBox 6" id="6"/>
          <p:cNvSpPr txBox="true"/>
          <p:nvPr/>
        </p:nvSpPr>
        <p:spPr>
          <a:xfrm rot="0">
            <a:off x="8912245" y="1792013"/>
            <a:ext cx="9375755" cy="2583832"/>
          </a:xfrm>
          <a:prstGeom prst="rect">
            <a:avLst/>
          </a:prstGeom>
        </p:spPr>
        <p:txBody>
          <a:bodyPr anchor="t" rtlCol="false" tIns="0" lIns="0" bIns="0" rIns="0">
            <a:spAutoFit/>
          </a:bodyPr>
          <a:lstStyle/>
          <a:p>
            <a:pPr algn="ctr">
              <a:lnSpc>
                <a:spcPts val="6971"/>
              </a:lnSpc>
            </a:pPr>
            <a:r>
              <a:rPr lang="en-US" sz="4357">
                <a:solidFill>
                  <a:srgbClr val="000000"/>
                </a:solidFill>
                <a:latin typeface="Canva Sans"/>
                <a:ea typeface="Canva Sans"/>
                <a:cs typeface="Canva Sans"/>
                <a:sym typeface="Canva Sans"/>
              </a:rPr>
              <a:t>Website Design and</a:t>
            </a:r>
            <a:r>
              <a:rPr lang="en-US" sz="4357">
                <a:solidFill>
                  <a:srgbClr val="000000"/>
                </a:solidFill>
                <a:latin typeface="Canva Sans"/>
                <a:ea typeface="Canva Sans"/>
                <a:cs typeface="Canva Sans"/>
                <a:sym typeface="Canva Sans"/>
              </a:rPr>
              <a:t> </a:t>
            </a:r>
          </a:p>
          <a:p>
            <a:pPr algn="ctr">
              <a:lnSpc>
                <a:spcPts val="6971"/>
              </a:lnSpc>
            </a:pPr>
            <a:r>
              <a:rPr lang="en-US" sz="4357">
                <a:solidFill>
                  <a:srgbClr val="000000"/>
                </a:solidFill>
                <a:latin typeface="Canva Sans"/>
                <a:ea typeface="Canva Sans"/>
                <a:cs typeface="Canva Sans"/>
                <a:sym typeface="Canva Sans"/>
              </a:rPr>
              <a:t>Development </a:t>
            </a:r>
          </a:p>
          <a:p>
            <a:pPr algn="ctr">
              <a:lnSpc>
                <a:spcPts val="6971"/>
              </a:lnSpc>
              <a:spcBef>
                <a:spcPct val="0"/>
              </a:spcBef>
            </a:pPr>
            <a:r>
              <a:rPr lang="en-US" sz="4357">
                <a:solidFill>
                  <a:srgbClr val="000000"/>
                </a:solidFill>
                <a:latin typeface="Canva Sans"/>
                <a:ea typeface="Canva Sans"/>
                <a:cs typeface="Canva Sans"/>
                <a:sym typeface="Canva Sans"/>
              </a:rPr>
              <a:t>Company</a:t>
            </a:r>
          </a:p>
        </p:txBody>
      </p:sp>
      <p:sp>
        <p:nvSpPr>
          <p:cNvPr name="TextBox 7" id="7"/>
          <p:cNvSpPr txBox="true"/>
          <p:nvPr/>
        </p:nvSpPr>
        <p:spPr>
          <a:xfrm rot="0">
            <a:off x="8912245" y="4709220"/>
            <a:ext cx="9375755" cy="1088127"/>
          </a:xfrm>
          <a:prstGeom prst="rect">
            <a:avLst/>
          </a:prstGeom>
        </p:spPr>
        <p:txBody>
          <a:bodyPr anchor="t" rtlCol="false" tIns="0" lIns="0" bIns="0" rIns="0">
            <a:spAutoFit/>
          </a:bodyPr>
          <a:lstStyle/>
          <a:p>
            <a:pPr algn="ctr">
              <a:lnSpc>
                <a:spcPts val="4428"/>
              </a:lnSpc>
            </a:pPr>
            <a:r>
              <a:rPr lang="en-US" sz="2767">
                <a:solidFill>
                  <a:srgbClr val="000000"/>
                </a:solidFill>
                <a:latin typeface="Canva Sans"/>
                <a:ea typeface="Canva Sans"/>
                <a:cs typeface="Canva Sans"/>
                <a:sym typeface="Canva Sans"/>
              </a:rPr>
              <a:t> </a:t>
            </a:r>
            <a:r>
              <a:rPr lang="en-US" sz="2767">
                <a:solidFill>
                  <a:srgbClr val="000000"/>
                </a:solidFill>
                <a:latin typeface="Canva Sans"/>
                <a:ea typeface="Canva Sans"/>
                <a:cs typeface="Canva Sans"/>
                <a:sym typeface="Canva Sans"/>
              </a:rPr>
              <a:t>Web Design &amp; Web Development </a:t>
            </a:r>
          </a:p>
          <a:p>
            <a:pPr algn="ctr">
              <a:lnSpc>
                <a:spcPts val="4428"/>
              </a:lnSpc>
              <a:spcBef>
                <a:spcPct val="0"/>
              </a:spcBef>
            </a:pPr>
            <a:r>
              <a:rPr lang="en-US" sz="2767">
                <a:solidFill>
                  <a:srgbClr val="000000"/>
                </a:solidFill>
                <a:latin typeface="Canva Sans"/>
                <a:ea typeface="Canva Sans"/>
                <a:cs typeface="Canva Sans"/>
                <a:sym typeface="Canva Sans"/>
              </a:rPr>
              <a:t>Company in Bangalore, India</a:t>
            </a:r>
          </a:p>
        </p:txBody>
      </p:sp>
      <p:sp>
        <p:nvSpPr>
          <p:cNvPr name="TextBox 8" id="8"/>
          <p:cNvSpPr txBox="true"/>
          <p:nvPr/>
        </p:nvSpPr>
        <p:spPr>
          <a:xfrm rot="0">
            <a:off x="8912245" y="5851323"/>
            <a:ext cx="9375755"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www.quorawebsolution.com</a:t>
            </a:r>
          </a:p>
          <a:p>
            <a:pPr algn="ctr">
              <a:lnSpc>
                <a:spcPts val="4373"/>
              </a:lnSpc>
            </a:pPr>
            <a:r>
              <a:rPr lang="en-US" sz="2733">
                <a:solidFill>
                  <a:srgbClr val="000000"/>
                </a:solidFill>
                <a:latin typeface="Canva Sans"/>
                <a:ea typeface="Canva Sans"/>
                <a:cs typeface="Canva Sans"/>
                <a:sym typeface="Canva Sans"/>
              </a:rPr>
              <a:t>+91 9986 056 909</a:t>
            </a:r>
          </a:p>
          <a:p>
            <a:pPr algn="ctr">
              <a:lnSpc>
                <a:spcPts val="4373"/>
              </a:lnSpc>
              <a:spcBef>
                <a:spcPct val="0"/>
              </a:spcBef>
            </a:pPr>
            <a:r>
              <a:rPr lang="en-US" sz="2733">
                <a:solidFill>
                  <a:srgbClr val="000000"/>
                </a:solidFill>
                <a:latin typeface="Canva Sans"/>
                <a:ea typeface="Canva Sans"/>
                <a:cs typeface="Canva Sans"/>
                <a:sym typeface="Canva Sans"/>
              </a:rPr>
              <a:t>info@quorawebsolutions.com</a:t>
            </a:r>
          </a:p>
        </p:txBody>
      </p:sp>
      <p:sp>
        <p:nvSpPr>
          <p:cNvPr name="TextBox 9" id="9"/>
          <p:cNvSpPr txBox="true"/>
          <p:nvPr/>
        </p:nvSpPr>
        <p:spPr>
          <a:xfrm rot="0">
            <a:off x="10713595" y="7860093"/>
            <a:ext cx="5813822" cy="2246524"/>
          </a:xfrm>
          <a:prstGeom prst="rect">
            <a:avLst/>
          </a:prstGeom>
        </p:spPr>
        <p:txBody>
          <a:bodyPr anchor="t" rtlCol="false" tIns="0" lIns="0" bIns="0" rIns="0">
            <a:spAutoFit/>
          </a:bodyPr>
          <a:lstStyle/>
          <a:p>
            <a:pPr algn="ctr">
              <a:lnSpc>
                <a:spcPts val="4543"/>
              </a:lnSpc>
            </a:pPr>
            <a:r>
              <a:rPr lang="en-US" sz="2839">
                <a:solidFill>
                  <a:srgbClr val="000000"/>
                </a:solidFill>
                <a:latin typeface="Canva Sans"/>
                <a:ea typeface="Canva Sans"/>
                <a:cs typeface="Canva Sans"/>
                <a:sym typeface="Canva Sans"/>
              </a:rPr>
              <a:t>24A, 1st Main Rd, Chandra Reddy</a:t>
            </a:r>
            <a:r>
              <a:rPr lang="en-US" sz="2839">
                <a:solidFill>
                  <a:srgbClr val="000000"/>
                </a:solidFill>
                <a:latin typeface="Canva Sans"/>
                <a:ea typeface="Canva Sans"/>
                <a:cs typeface="Canva Sans"/>
                <a:sym typeface="Canva Sans"/>
              </a:rPr>
              <a:t> </a:t>
            </a:r>
          </a:p>
          <a:p>
            <a:pPr algn="ctr">
              <a:lnSpc>
                <a:spcPts val="4543"/>
              </a:lnSpc>
            </a:pPr>
            <a:r>
              <a:rPr lang="en-US" sz="2839">
                <a:solidFill>
                  <a:srgbClr val="000000"/>
                </a:solidFill>
                <a:latin typeface="Canva Sans"/>
                <a:ea typeface="Canva Sans"/>
                <a:cs typeface="Canva Sans"/>
                <a:sym typeface="Canva Sans"/>
              </a:rPr>
              <a:t>Layout, Koramangala 4th Block, </a:t>
            </a:r>
          </a:p>
          <a:p>
            <a:pPr algn="ctr">
              <a:lnSpc>
                <a:spcPts val="4543"/>
              </a:lnSpc>
            </a:pPr>
            <a:r>
              <a:rPr lang="en-US" sz="2839">
                <a:solidFill>
                  <a:srgbClr val="000000"/>
                </a:solidFill>
                <a:latin typeface="Canva Sans"/>
                <a:ea typeface="Canva Sans"/>
                <a:cs typeface="Canva Sans"/>
                <a:sym typeface="Canva Sans"/>
              </a:rPr>
              <a:t>Koramangala, Bengaluru, </a:t>
            </a:r>
          </a:p>
          <a:p>
            <a:pPr algn="ctr">
              <a:lnSpc>
                <a:spcPts val="4543"/>
              </a:lnSpc>
              <a:spcBef>
                <a:spcPct val="0"/>
              </a:spcBef>
            </a:pPr>
            <a:r>
              <a:rPr lang="en-US" sz="2839">
                <a:solidFill>
                  <a:srgbClr val="000000"/>
                </a:solidFill>
                <a:latin typeface="Canva Sans"/>
                <a:ea typeface="Canva Sans"/>
                <a:cs typeface="Canva Sans"/>
                <a:sym typeface="Canva Sans"/>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328739"/>
            <a:ext cx="18288000" cy="21661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Monthly or annual maintenance plans</a:t>
            </a:r>
          </a:p>
          <a:p>
            <a:pPr algn="ctr">
              <a:lnSpc>
                <a:spcPts val="4373"/>
              </a:lnSpc>
              <a:spcBef>
                <a:spcPct val="0"/>
              </a:spcBef>
            </a:pPr>
            <a:r>
              <a:rPr lang="en-US" sz="2733">
                <a:solidFill>
                  <a:srgbClr val="000000"/>
                </a:solidFill>
                <a:latin typeface="Canva Sans"/>
                <a:ea typeface="Canva Sans"/>
                <a:cs typeface="Canva Sans"/>
                <a:sym typeface="Canva Sans"/>
              </a:rPr>
              <a:t>Bug fixing and performance monitoring</a:t>
            </a:r>
          </a:p>
          <a:p>
            <a:pPr algn="ctr">
              <a:lnSpc>
                <a:spcPts val="4373"/>
              </a:lnSpc>
              <a:spcBef>
                <a:spcPct val="0"/>
              </a:spcBef>
            </a:pPr>
            <a:r>
              <a:rPr lang="en-US" sz="2733">
                <a:solidFill>
                  <a:srgbClr val="000000"/>
                </a:solidFill>
                <a:latin typeface="Canva Sans"/>
                <a:ea typeface="Canva Sans"/>
                <a:cs typeface="Canva Sans"/>
                <a:sym typeface="Canva Sans"/>
              </a:rPr>
              <a:t>Website backups and recovery services</a:t>
            </a:r>
          </a:p>
          <a:p>
            <a:pPr algn="ctr">
              <a:lnSpc>
                <a:spcPts val="4373"/>
              </a:lnSpc>
              <a:spcBef>
                <a:spcPct val="0"/>
              </a:spcBef>
            </a:pPr>
            <a:r>
              <a:rPr lang="en-US" sz="2733">
                <a:solidFill>
                  <a:srgbClr val="000000"/>
                </a:solidFill>
                <a:latin typeface="Canva Sans"/>
                <a:ea typeface="Canva Sans"/>
                <a:cs typeface="Canva Sans"/>
                <a:sym typeface="Canva Sans"/>
              </a:rPr>
              <a:t>This ensures your site stays secure, functional, and optimized long after launch.</a:t>
            </a:r>
          </a:p>
        </p:txBody>
      </p:sp>
      <p:sp>
        <p:nvSpPr>
          <p:cNvPr name="TextBox 3" id="3"/>
          <p:cNvSpPr txBox="true"/>
          <p:nvPr/>
        </p:nvSpPr>
        <p:spPr>
          <a:xfrm rot="0">
            <a:off x="54099" y="5399666"/>
            <a:ext cx="18179802" cy="32710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9. Read Reviews and Request References</a:t>
            </a:r>
          </a:p>
          <a:p>
            <a:pPr algn="ctr">
              <a:lnSpc>
                <a:spcPts val="4373"/>
              </a:lnSpc>
              <a:spcBef>
                <a:spcPct val="0"/>
              </a:spcBef>
            </a:pPr>
            <a:r>
              <a:rPr lang="en-US" sz="2733">
                <a:solidFill>
                  <a:srgbClr val="000000"/>
                </a:solidFill>
                <a:latin typeface="Canva Sans"/>
                <a:ea typeface="Canva Sans"/>
                <a:cs typeface="Canva Sans"/>
                <a:sym typeface="Canva Sans"/>
              </a:rPr>
              <a:t>Check Google, Clutch, Upwork, or other review platforms for unbiased feedback. Additionally:</a:t>
            </a:r>
          </a:p>
          <a:p>
            <a:pPr algn="ctr">
              <a:lnSpc>
                <a:spcPts val="4373"/>
              </a:lnSpc>
              <a:spcBef>
                <a:spcPct val="0"/>
              </a:spcBef>
            </a:pPr>
            <a:r>
              <a:rPr lang="en-US" sz="2733">
                <a:solidFill>
                  <a:srgbClr val="000000"/>
                </a:solidFill>
                <a:latin typeface="Canva Sans"/>
                <a:ea typeface="Canva Sans"/>
                <a:cs typeface="Canva Sans"/>
                <a:sym typeface="Canva Sans"/>
              </a:rPr>
              <a:t>Request client references</a:t>
            </a:r>
          </a:p>
          <a:p>
            <a:pPr algn="ctr">
              <a:lnSpc>
                <a:spcPts val="4373"/>
              </a:lnSpc>
              <a:spcBef>
                <a:spcPct val="0"/>
              </a:spcBef>
            </a:pPr>
            <a:r>
              <a:rPr lang="en-US" sz="2733">
                <a:solidFill>
                  <a:srgbClr val="000000"/>
                </a:solidFill>
                <a:latin typeface="Canva Sans"/>
                <a:ea typeface="Canva Sans"/>
                <a:cs typeface="Canva Sans"/>
                <a:sym typeface="Canva Sans"/>
              </a:rPr>
              <a:t>Ask about their satisfaction, challenges, and final outcomes</a:t>
            </a:r>
          </a:p>
          <a:p>
            <a:pPr algn="ctr">
              <a:lnSpc>
                <a:spcPts val="4373"/>
              </a:lnSpc>
              <a:spcBef>
                <a:spcPct val="0"/>
              </a:spcBef>
            </a:pPr>
            <a:r>
              <a:rPr lang="en-US" sz="2733">
                <a:solidFill>
                  <a:srgbClr val="000000"/>
                </a:solidFill>
                <a:latin typeface="Canva Sans"/>
                <a:ea typeface="Canva Sans"/>
                <a:cs typeface="Canva Sans"/>
                <a:sym typeface="Canva Sans"/>
              </a:rPr>
              <a:t>Hearing directly from previous clients gives valuable insight into what working with the company is really like.</a:t>
            </a:r>
          </a:p>
          <a:p>
            <a:pPr algn="ctr">
              <a:lnSpc>
                <a:spcPts val="4373"/>
              </a:lnSpc>
              <a:spcBef>
                <a:spcPct val="0"/>
              </a:spcBef>
            </a:pPr>
            <a:r>
              <a:rPr lang="en-US" sz="2733">
                <a:solidFill>
                  <a:srgbClr val="000000"/>
                </a:solidFill>
                <a:latin typeface="Canva Sans"/>
                <a:ea typeface="Canva Sans"/>
                <a:cs typeface="Canva Sans"/>
                <a:sym typeface="Canva Sans"/>
              </a:rPr>
              <a:t>10. Ensure Scalability and Future Readiness</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228567"/>
            <a:ext cx="18288000" cy="47503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Your website should grow with your business. Make sure the agency:</a:t>
            </a:r>
          </a:p>
          <a:p>
            <a:pPr algn="ctr">
              <a:lnSpc>
                <a:spcPts val="3821"/>
              </a:lnSpc>
              <a:spcBef>
                <a:spcPct val="0"/>
              </a:spcBef>
            </a:pPr>
            <a:r>
              <a:rPr lang="en-US" sz="2729">
                <a:solidFill>
                  <a:srgbClr val="000000"/>
                </a:solidFill>
                <a:latin typeface="Canva Sans"/>
                <a:ea typeface="Canva Sans"/>
                <a:cs typeface="Canva Sans"/>
                <a:sym typeface="Canva Sans"/>
              </a:rPr>
              <a:t>Builds scalable and modular code</a:t>
            </a:r>
          </a:p>
          <a:p>
            <a:pPr algn="ctr">
              <a:lnSpc>
                <a:spcPts val="3821"/>
              </a:lnSpc>
              <a:spcBef>
                <a:spcPct val="0"/>
              </a:spcBef>
            </a:pPr>
            <a:r>
              <a:rPr lang="en-US" sz="2729">
                <a:solidFill>
                  <a:srgbClr val="000000"/>
                </a:solidFill>
                <a:latin typeface="Canva Sans"/>
                <a:ea typeface="Canva Sans"/>
                <a:cs typeface="Canva Sans"/>
                <a:sym typeface="Canva Sans"/>
              </a:rPr>
              <a:t>Provides documentation and training (especially if you’re using a CMS)</a:t>
            </a:r>
          </a:p>
          <a:p>
            <a:pPr algn="ctr">
              <a:lnSpc>
                <a:spcPts val="3821"/>
              </a:lnSpc>
              <a:spcBef>
                <a:spcPct val="0"/>
              </a:spcBef>
            </a:pPr>
            <a:r>
              <a:rPr lang="en-US" sz="2729">
                <a:solidFill>
                  <a:srgbClr val="000000"/>
                </a:solidFill>
                <a:latin typeface="Canva Sans"/>
                <a:ea typeface="Canva Sans"/>
                <a:cs typeface="Canva Sans"/>
                <a:sym typeface="Canva Sans"/>
              </a:rPr>
              <a:t>Designs with flexibility for future features</a:t>
            </a:r>
          </a:p>
          <a:p>
            <a:pPr algn="ctr">
              <a:lnSpc>
                <a:spcPts val="3821"/>
              </a:lnSpc>
              <a:spcBef>
                <a:spcPct val="0"/>
              </a:spcBef>
            </a:pPr>
            <a:r>
              <a:rPr lang="en-US" sz="2729">
                <a:solidFill>
                  <a:srgbClr val="000000"/>
                </a:solidFill>
                <a:latin typeface="Canva Sans"/>
                <a:ea typeface="Canva Sans"/>
                <a:cs typeface="Canva Sans"/>
                <a:sym typeface="Canva Sans"/>
              </a:rPr>
              <a:t>A future-ready website saves you from costly redesigns.</a:t>
            </a:r>
          </a:p>
          <a:p>
            <a:pPr algn="ctr">
              <a:lnSpc>
                <a:spcPts val="3821"/>
              </a:lnSpc>
              <a:spcBef>
                <a:spcPct val="0"/>
              </a:spcBef>
            </a:pPr>
            <a:r>
              <a:rPr lang="en-US" sz="2729">
                <a:solidFill>
                  <a:srgbClr val="000000"/>
                </a:solidFill>
                <a:latin typeface="Canva Sans"/>
                <a:ea typeface="Canva Sans"/>
                <a:cs typeface="Canva Sans"/>
                <a:sym typeface="Canva Sans"/>
              </a:rPr>
              <a:t>Conclusion</a:t>
            </a:r>
          </a:p>
          <a:p>
            <a:pPr algn="ctr">
              <a:lnSpc>
                <a:spcPts val="3821"/>
              </a:lnSpc>
              <a:spcBef>
                <a:spcPct val="0"/>
              </a:spcBef>
            </a:pPr>
            <a:r>
              <a:rPr lang="en-US" sz="2729">
                <a:solidFill>
                  <a:srgbClr val="000000"/>
                </a:solidFill>
                <a:latin typeface="Canva Sans"/>
                <a:ea typeface="Canva Sans"/>
                <a:cs typeface="Canva Sans"/>
                <a:sym typeface="Canva Sans"/>
              </a:rPr>
              <a:t>Choosing the right website design and development company can make or break your online success. By considering experience, design quality, technical skills, communication, and ongoing support, you’ll be well-equipped to find a partner that truly elevates your digital presence. Invest wisely—not just in a website, but in a long-term digital foundation for your brand.</a:t>
            </a:r>
          </a:p>
        </p:txBody>
      </p:sp>
      <p:sp>
        <p:nvSpPr>
          <p:cNvPr name="TextBox 3" id="3"/>
          <p:cNvSpPr txBox="true"/>
          <p:nvPr/>
        </p:nvSpPr>
        <p:spPr>
          <a:xfrm rot="0">
            <a:off x="1028700" y="8110194"/>
            <a:ext cx="16240869" cy="4640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Why Every Business Needs a Custom Website in 2025: Insights from Leading Web Design Agencies</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971074"/>
            <a:ext cx="18288000" cy="57028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In 2025, a digital presence is no longer optional—it's the core of any business’s marketing, branding, and customer experience strategy. With online competition intensifying across every industry, businesses must go beyond basic templates or cookie-cutter solutions. The demand for custom websites has surged, and leading web design agencies agree: a tailored digital experience can define whether your business thrives or gets lost in the noise.</a:t>
            </a:r>
          </a:p>
          <a:p>
            <a:pPr algn="ctr">
              <a:lnSpc>
                <a:spcPts val="3821"/>
              </a:lnSpc>
              <a:spcBef>
                <a:spcPct val="0"/>
              </a:spcBef>
            </a:pPr>
            <a:r>
              <a:rPr lang="en-US" sz="2729">
                <a:solidFill>
                  <a:srgbClr val="000000"/>
                </a:solidFill>
                <a:latin typeface="Canva Sans"/>
                <a:ea typeface="Canva Sans"/>
                <a:cs typeface="Canva Sans"/>
                <a:sym typeface="Canva Sans"/>
              </a:rPr>
              <a:t>In this article, we explore the top reasons why a custom website is essential for businesses in 2025, with insights from experienced web design professionals.</a:t>
            </a:r>
          </a:p>
          <a:p>
            <a:pPr algn="ctr">
              <a:lnSpc>
                <a:spcPts val="3821"/>
              </a:lnSpc>
              <a:spcBef>
                <a:spcPct val="0"/>
              </a:spcBef>
            </a:pPr>
            <a:r>
              <a:rPr lang="en-US" sz="2729">
                <a:solidFill>
                  <a:srgbClr val="000000"/>
                </a:solidFill>
                <a:latin typeface="Canva Sans"/>
                <a:ea typeface="Canva Sans"/>
                <a:cs typeface="Canva Sans"/>
                <a:sym typeface="Canva Sans"/>
              </a:rPr>
              <a:t>1. Template Sites Are Obsolete in Competitive Markets</a:t>
            </a:r>
          </a:p>
          <a:p>
            <a:pPr algn="ctr">
              <a:lnSpc>
                <a:spcPts val="3821"/>
              </a:lnSpc>
              <a:spcBef>
                <a:spcPct val="0"/>
              </a:spcBef>
            </a:pPr>
            <a:r>
              <a:rPr lang="en-US" sz="2729">
                <a:solidFill>
                  <a:srgbClr val="000000"/>
                </a:solidFill>
                <a:latin typeface="Canva Sans"/>
                <a:ea typeface="Canva Sans"/>
                <a:cs typeface="Canva Sans"/>
                <a:sym typeface="Canva Sans"/>
              </a:rPr>
              <a:t>Generic website builders like Wix or Squarespace are fast and easy, but they come with major limitations—especially in scalability, performance, and brand identity.</a:t>
            </a:r>
          </a:p>
          <a:p>
            <a:pPr algn="ctr">
              <a:lnSpc>
                <a:spcPts val="3821"/>
              </a:lnSpc>
              <a:spcBef>
                <a:spcPct val="0"/>
              </a:spcBef>
            </a:pPr>
            <a:r>
              <a:rPr lang="en-US" sz="2729">
                <a:solidFill>
                  <a:srgbClr val="000000"/>
                </a:solidFill>
                <a:latin typeface="Canva Sans"/>
                <a:ea typeface="Canva Sans"/>
                <a:cs typeface="Canva Sans"/>
                <a:sym typeface="Canva Sans"/>
              </a:rPr>
              <a:t>“Templates restrict creativity and SEO flexibility,” says Riya Sharma, UX strategist at Delhi-based PixelForge Studio. “In 2025, users expect a unique experience, and templates just can’t deliver that.”</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944765"/>
            <a:ext cx="18288000" cy="57028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Custom websites are designed from the ground up to reflect your brand’s identity, communicate your value proposition clearly, and stand out from competitors.</a:t>
            </a:r>
          </a:p>
          <a:p>
            <a:pPr algn="ctr">
              <a:lnSpc>
                <a:spcPts val="3821"/>
              </a:lnSpc>
              <a:spcBef>
                <a:spcPct val="0"/>
              </a:spcBef>
            </a:pPr>
            <a:r>
              <a:rPr lang="en-US" sz="2729">
                <a:solidFill>
                  <a:srgbClr val="000000"/>
                </a:solidFill>
                <a:latin typeface="Canva Sans"/>
                <a:ea typeface="Canva Sans"/>
                <a:cs typeface="Canva Sans"/>
                <a:sym typeface="Canva Sans"/>
              </a:rPr>
              <a:t>2. Custom Web Design Drives Better User Experience (UX)</a:t>
            </a:r>
          </a:p>
          <a:p>
            <a:pPr algn="ctr">
              <a:lnSpc>
                <a:spcPts val="3821"/>
              </a:lnSpc>
              <a:spcBef>
                <a:spcPct val="0"/>
              </a:spcBef>
            </a:pPr>
            <a:r>
              <a:rPr lang="en-US" sz="2729">
                <a:solidFill>
                  <a:srgbClr val="000000"/>
                </a:solidFill>
                <a:latin typeface="Canva Sans"/>
                <a:ea typeface="Canva Sans"/>
                <a:cs typeface="Canva Sans"/>
                <a:sym typeface="Canva Sans"/>
              </a:rPr>
              <a:t>Modern customers judge a business within seconds of visiting their website. Navigation, loading speed, layout, and mobile responsiveness all impact a visitor’s perception—and their likelihood to convert.</a:t>
            </a:r>
          </a:p>
          <a:p>
            <a:pPr algn="ctr">
              <a:lnSpc>
                <a:spcPts val="3821"/>
              </a:lnSpc>
              <a:spcBef>
                <a:spcPct val="0"/>
              </a:spcBef>
            </a:pPr>
            <a:r>
              <a:rPr lang="en-US" sz="2729">
                <a:solidFill>
                  <a:srgbClr val="000000"/>
                </a:solidFill>
                <a:latin typeface="Canva Sans"/>
                <a:ea typeface="Canva Sans"/>
                <a:cs typeface="Canva Sans"/>
                <a:sym typeface="Canva Sans"/>
              </a:rPr>
              <a:t>“Every business has different user needs. A bakery’s customers don’t interact the same way as an IT firm’s clients,” says Jordan Liu, Lead Developer at CloudRoot Agency. “A custom UX approach guarantees that the website is easy to navigate and specifically designed to meet the unique behaviors and expectations of its target audience.”</a:t>
            </a:r>
          </a:p>
          <a:p>
            <a:pPr algn="ctr">
              <a:lnSpc>
                <a:spcPts val="3821"/>
              </a:lnSpc>
              <a:spcBef>
                <a:spcPct val="0"/>
              </a:spcBef>
            </a:pPr>
            <a:r>
              <a:rPr lang="en-US" sz="2729">
                <a:solidFill>
                  <a:srgbClr val="000000"/>
                </a:solidFill>
                <a:latin typeface="Canva Sans"/>
                <a:ea typeface="Canva Sans"/>
                <a:cs typeface="Canva Sans"/>
                <a:sym typeface="Canva Sans"/>
              </a:rPr>
              <a:t>Custom websites allow for data-driven UX design, ensuring that every interaction is optimized for engagement and conversion.</a:t>
            </a:r>
          </a:p>
          <a:p>
            <a:pPr algn="ctr">
              <a:lnSpc>
                <a:spcPts val="3821"/>
              </a:lnSpc>
              <a:spcBef>
                <a:spcPct val="0"/>
              </a:spcBef>
            </a:pPr>
            <a:r>
              <a:rPr lang="en-US" sz="2729">
                <a:solidFill>
                  <a:srgbClr val="000000"/>
                </a:solidFill>
                <a:latin typeface="Canva Sans"/>
                <a:ea typeface="Canva Sans"/>
                <a:cs typeface="Canva Sans"/>
                <a:sym typeface="Canva Sans"/>
              </a:rPr>
              <a:t>3. Enhanced SEO and Performance Optimization</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971074"/>
            <a:ext cx="18288000" cy="52265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In 2025, Google's algorithm continues to prioritize speed, mobile usability, and structured data. Template-based websites are frequently burdened with excessive, non-optimized code and lack the advanced SEO capabilities needed for high search engine performance. A custom-built site can be optimized at the code level for lightning-fast performance and top-tier search visibility.</a:t>
            </a:r>
          </a:p>
          <a:p>
            <a:pPr algn="ctr">
              <a:lnSpc>
                <a:spcPts val="3821"/>
              </a:lnSpc>
              <a:spcBef>
                <a:spcPct val="0"/>
              </a:spcBef>
            </a:pPr>
            <a:r>
              <a:rPr lang="en-US" sz="2729">
                <a:solidFill>
                  <a:srgbClr val="000000"/>
                </a:solidFill>
                <a:latin typeface="Canva Sans"/>
                <a:ea typeface="Canva Sans"/>
                <a:cs typeface="Canva Sans"/>
                <a:sym typeface="Canva Sans"/>
              </a:rPr>
              <a:t>“You simply can't compete for organic search rankings with a drag-and-drop builder,” warns SEO expert Anjali Mehta. “Custom websites allow us to implement technical SEO properly—from schema markup to server-side rendering.”</a:t>
            </a:r>
          </a:p>
          <a:p>
            <a:pPr algn="ctr">
              <a:lnSpc>
                <a:spcPts val="3821"/>
              </a:lnSpc>
              <a:spcBef>
                <a:spcPct val="0"/>
              </a:spcBef>
            </a:pPr>
            <a:r>
              <a:rPr lang="en-US" sz="2729">
                <a:solidFill>
                  <a:srgbClr val="000000"/>
                </a:solidFill>
                <a:latin typeface="Canva Sans"/>
                <a:ea typeface="Canva Sans"/>
                <a:cs typeface="Canva Sans"/>
                <a:sym typeface="Canva Sans"/>
              </a:rPr>
              <a:t>4. Scalability for the Future</a:t>
            </a:r>
          </a:p>
          <a:p>
            <a:pPr algn="ctr">
              <a:lnSpc>
                <a:spcPts val="3821"/>
              </a:lnSpc>
              <a:spcBef>
                <a:spcPct val="0"/>
              </a:spcBef>
            </a:pPr>
            <a:r>
              <a:rPr lang="en-US" sz="2729">
                <a:solidFill>
                  <a:srgbClr val="000000"/>
                </a:solidFill>
                <a:latin typeface="Canva Sans"/>
                <a:ea typeface="Canva Sans"/>
                <a:cs typeface="Canva Sans"/>
                <a:sym typeface="Canva Sans"/>
              </a:rPr>
              <a:t>A business may start small, but growth means new needs—advanced eCommerce, CRM integrations, membership areas, APIs, or multilingual support. With a custom development approach, your website grows alongside your business.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523812"/>
            <a:ext cx="18288000" cy="61790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“When you build custom, you’re building a foundation for the long term,” explains Mark Rivera, CTO at NexaCraft Studios. “You can integrate new technologies without having to rebuild the site from scratch.”</a:t>
            </a:r>
          </a:p>
          <a:p>
            <a:pPr algn="ctr">
              <a:lnSpc>
                <a:spcPts val="3821"/>
              </a:lnSpc>
              <a:spcBef>
                <a:spcPct val="0"/>
              </a:spcBef>
            </a:pPr>
            <a:r>
              <a:rPr lang="en-US" sz="2729">
                <a:solidFill>
                  <a:srgbClr val="000000"/>
                </a:solidFill>
                <a:latin typeface="Canva Sans"/>
                <a:ea typeface="Canva Sans"/>
                <a:cs typeface="Canva Sans"/>
                <a:sym typeface="Canva Sans"/>
              </a:rPr>
              <a:t>5. Security and Compliance</a:t>
            </a:r>
          </a:p>
          <a:p>
            <a:pPr algn="ctr">
              <a:lnSpc>
                <a:spcPts val="3821"/>
              </a:lnSpc>
              <a:spcBef>
                <a:spcPct val="0"/>
              </a:spcBef>
            </a:pPr>
            <a:r>
              <a:rPr lang="en-US" sz="2729">
                <a:solidFill>
                  <a:srgbClr val="000000"/>
                </a:solidFill>
                <a:latin typeface="Canva Sans"/>
                <a:ea typeface="Canva Sans"/>
                <a:cs typeface="Canva Sans"/>
                <a:sym typeface="Canva Sans"/>
              </a:rPr>
              <a:t>Cyber threats are evolving, and in 2025, data privacy laws like GDPR, CCPA, and India's DPDP Act require businesses to be more proactive than ever. Custom websites allow developers to implement robust security protocols and ensure compliance with regional laws.</a:t>
            </a:r>
          </a:p>
          <a:p>
            <a:pPr algn="ctr">
              <a:lnSpc>
                <a:spcPts val="3821"/>
              </a:lnSpc>
              <a:spcBef>
                <a:spcPct val="0"/>
              </a:spcBef>
            </a:pPr>
            <a:r>
              <a:rPr lang="en-US" sz="2729">
                <a:solidFill>
                  <a:srgbClr val="000000"/>
                </a:solidFill>
                <a:latin typeface="Canva Sans"/>
                <a:ea typeface="Canva Sans"/>
                <a:cs typeface="Canva Sans"/>
                <a:sym typeface="Canva Sans"/>
              </a:rPr>
              <a:t>“Pre-built platforms can’t always provide the level of control businesses need for compliance,” notes Priya Deshmukh, Legal Tech Advisor. “With custom development, businesses retain full control over how their data is stored, handled, and safeguarded—allowing for tighter security measures and compliance with evolving regulations.”</a:t>
            </a:r>
          </a:p>
          <a:p>
            <a:pPr algn="ctr">
              <a:lnSpc>
                <a:spcPts val="3821"/>
              </a:lnSpc>
              <a:spcBef>
                <a:spcPct val="0"/>
              </a:spcBef>
            </a:pPr>
            <a:r>
              <a:rPr lang="en-US" sz="2729">
                <a:solidFill>
                  <a:srgbClr val="000000"/>
                </a:solidFill>
                <a:latin typeface="Canva Sans"/>
                <a:ea typeface="Canva Sans"/>
                <a:cs typeface="Canva Sans"/>
                <a:sym typeface="Canva Sans"/>
              </a:rPr>
              <a:t>6. Brand Credibility and Trust</a:t>
            </a:r>
          </a:p>
          <a:p>
            <a:pPr algn="ctr">
              <a:lnSpc>
                <a:spcPts val="3821"/>
              </a:lnSpc>
              <a:spcBef>
                <a:spcPct val="0"/>
              </a:spcBef>
            </a:pPr>
            <a:r>
              <a:rPr lang="en-US" sz="2729">
                <a:solidFill>
                  <a:srgbClr val="000000"/>
                </a:solidFill>
                <a:latin typeface="Canva Sans"/>
                <a:ea typeface="Canva Sans"/>
                <a:cs typeface="Canva Sans"/>
                <a:sym typeface="Canva Sans"/>
              </a:rPr>
              <a:t>When a customer lands on your site, it must immediately convey trust and professionalism. A custom design ensures that your visual branding, messaging, and tone align perfectly across all devices.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655248"/>
            <a:ext cx="18288000" cy="52265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“The design speaks before the words do,” says UI designer Tomas Becker. “Your website serves as your brand's first impression—it should feel professional, trustworthy, and leave a lasting impact.”</a:t>
            </a:r>
          </a:p>
          <a:p>
            <a:pPr algn="ctr">
              <a:lnSpc>
                <a:spcPts val="3821"/>
              </a:lnSpc>
              <a:spcBef>
                <a:spcPct val="0"/>
              </a:spcBef>
            </a:pPr>
            <a:r>
              <a:rPr lang="en-US" sz="2729">
                <a:solidFill>
                  <a:srgbClr val="000000"/>
                </a:solidFill>
                <a:latin typeface="Canva Sans"/>
                <a:ea typeface="Canva Sans"/>
                <a:cs typeface="Canva Sans"/>
                <a:sym typeface="Canva Sans"/>
              </a:rPr>
              <a:t>In a world saturated with visual content, a strong, custom digital presence builds credibility and fosters customer loyalty.</a:t>
            </a:r>
          </a:p>
          <a:p>
            <a:pPr algn="ctr">
              <a:lnSpc>
                <a:spcPts val="3821"/>
              </a:lnSpc>
              <a:spcBef>
                <a:spcPct val="0"/>
              </a:spcBef>
            </a:pPr>
            <a:r>
              <a:rPr lang="en-US" sz="2729">
                <a:solidFill>
                  <a:srgbClr val="000000"/>
                </a:solidFill>
                <a:latin typeface="Canva Sans"/>
                <a:ea typeface="Canva Sans"/>
                <a:cs typeface="Canva Sans"/>
                <a:sym typeface="Canva Sans"/>
              </a:rPr>
              <a:t>Conclusion: Invest in Your Digital Future</a:t>
            </a:r>
          </a:p>
          <a:p>
            <a:pPr algn="ctr">
              <a:lnSpc>
                <a:spcPts val="3821"/>
              </a:lnSpc>
              <a:spcBef>
                <a:spcPct val="0"/>
              </a:spcBef>
            </a:pPr>
            <a:r>
              <a:rPr lang="en-US" sz="2729">
                <a:solidFill>
                  <a:srgbClr val="000000"/>
                </a:solidFill>
                <a:latin typeface="Canva Sans"/>
                <a:ea typeface="Canva Sans"/>
                <a:cs typeface="Canva Sans"/>
                <a:sym typeface="Canva Sans"/>
              </a:rPr>
              <a:t>In 2025, businesses that want to lead—rather than follow—are investing in custom-built websites. With benefits ranging from SEO performance to user engagement, the ROI of a custom website far outweighs the upfront cost.</a:t>
            </a:r>
          </a:p>
          <a:p>
            <a:pPr algn="ctr">
              <a:lnSpc>
                <a:spcPts val="3821"/>
              </a:lnSpc>
              <a:spcBef>
                <a:spcPct val="0"/>
              </a:spcBef>
            </a:pPr>
            <a:r>
              <a:rPr lang="en-US" sz="2729">
                <a:solidFill>
                  <a:srgbClr val="000000"/>
                </a:solidFill>
                <a:latin typeface="Canva Sans"/>
                <a:ea typeface="Canva Sans"/>
                <a:cs typeface="Canva Sans"/>
                <a:sym typeface="Canva Sans"/>
              </a:rPr>
              <a:t>If you’re serious about growing your business, it’s time to move beyond templates. Partnering with a professional website design and development company ensures you’re not just keeping up with the digital age—you’re leading it.</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424873"/>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2002057" y="6972533"/>
            <a:ext cx="6548884"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Visit Us - www.quorawebsolution.com</a:t>
            </a:r>
          </a:p>
          <a:p>
            <a:pPr algn="ctr">
              <a:lnSpc>
                <a:spcPts val="4373"/>
              </a:lnSpc>
            </a:pPr>
            <a:r>
              <a:rPr lang="en-US" sz="2733">
                <a:solidFill>
                  <a:srgbClr val="000000"/>
                </a:solidFill>
                <a:latin typeface="Canva Sans"/>
                <a:ea typeface="Canva Sans"/>
                <a:cs typeface="Canva Sans"/>
                <a:sym typeface="Canva Sans"/>
              </a:rPr>
              <a:t>Call Us - +91 9986 056 909</a:t>
            </a:r>
          </a:p>
          <a:p>
            <a:pPr algn="ctr">
              <a:lnSpc>
                <a:spcPts val="4373"/>
              </a:lnSpc>
              <a:spcBef>
                <a:spcPct val="0"/>
              </a:spcBef>
            </a:pPr>
            <a:r>
              <a:rPr lang="en-US" sz="2733">
                <a:solidFill>
                  <a:srgbClr val="000000"/>
                </a:solidFill>
                <a:latin typeface="Canva Sans"/>
                <a:ea typeface="Canva Sans"/>
                <a:cs typeface="Canva Sans"/>
                <a:sym typeface="Canva Sans"/>
              </a:rPr>
              <a:t>Mail Us - info@quorawebsolutions.com</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8105978" y="437118"/>
            <a:ext cx="8521878" cy="8821182"/>
          </a:xfrm>
          <a:custGeom>
            <a:avLst/>
            <a:gdLst/>
            <a:ahLst/>
            <a:cxnLst/>
            <a:rect r="r" b="b" t="t" l="l"/>
            <a:pathLst>
              <a:path h="8821182" w="8521878">
                <a:moveTo>
                  <a:pt x="0" y="0"/>
                </a:moveTo>
                <a:lnTo>
                  <a:pt x="8521878" y="0"/>
                </a:lnTo>
                <a:lnTo>
                  <a:pt x="8521878" y="8821182"/>
                </a:lnTo>
                <a:lnTo>
                  <a:pt x="0" y="8821182"/>
                </a:lnTo>
                <a:lnTo>
                  <a:pt x="0" y="0"/>
                </a:lnTo>
                <a:close/>
              </a:path>
            </a:pathLst>
          </a:custGeom>
          <a:blipFill>
            <a:blip r:embed="rId2"/>
            <a:stretch>
              <a:fillRect l="-39797" t="0" r="-39797" b="0"/>
            </a:stretch>
          </a:blipFill>
        </p:spPr>
      </p:sp>
      <p:sp>
        <p:nvSpPr>
          <p:cNvPr name="TextBox 3" id="3"/>
          <p:cNvSpPr txBox="true"/>
          <p:nvPr/>
        </p:nvSpPr>
        <p:spPr>
          <a:xfrm rot="0">
            <a:off x="8105978" y="26205"/>
            <a:ext cx="7873640" cy="10167915"/>
          </a:xfrm>
          <a:prstGeom prst="rect">
            <a:avLst/>
          </a:prstGeom>
        </p:spPr>
        <p:txBody>
          <a:bodyPr anchor="t" rtlCol="false" tIns="0" lIns="0" bIns="0" rIns="0">
            <a:spAutoFit/>
          </a:bodyPr>
          <a:lstStyle/>
          <a:p>
            <a:pPr algn="ctr">
              <a:lnSpc>
                <a:spcPts val="2519"/>
              </a:lnSpc>
            </a:pPr>
            <a:r>
              <a:rPr lang="en-US" sz="1574" u="sng">
                <a:solidFill>
                  <a:srgbClr val="000000"/>
                </a:solidFill>
                <a:latin typeface="Canva Sans"/>
                <a:ea typeface="Canva Sans"/>
                <a:cs typeface="Canva Sans"/>
                <a:sym typeface="Canva Sans"/>
                <a:hlinkClick r:id="rId3" tooltip="https://www.quorawebsolution.com/wordpress-website-development-company-in-bangalore"/>
              </a:rPr>
              <a:t>WORDPRESS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4" tooltip="https://www.quorawebsolution.com/ecommerce-website-development-company-in-bangalore"/>
              </a:rPr>
              <a:t>ECOMMERCE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5" tooltip="https://www.quorawebsolution.com/php-website-development-company-in-bangalore"/>
              </a:rPr>
              <a:t>PHP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6" tooltip="https://www.quorawebsolution.com/cms-website-development-company-in-bangalore"/>
              </a:rPr>
              <a:t>CMS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7" tooltip="https://www.quorawebsolution.com/drupal-development-company-in-bangalore"/>
              </a:rPr>
              <a:t>DRUPAL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8" tooltip="https://www.quorawebsolution.com/website-maintenance-services-in-bangalore"/>
              </a:rPr>
              <a:t>WEBSITE SERVICES</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9" tooltip="https://www.quorawebsolution.com/web-portal-development-company-in-bangalore"/>
              </a:rPr>
              <a:t>WEBPORTAL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0" tooltip="https://www.quorawebsolution.com/magento-website-development-company-in-bangalore"/>
              </a:rPr>
              <a:t>MAGENTO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1" tooltip="https://www.quorawebsolution.com/website-development-company-in-bangalore"/>
              </a:rPr>
              <a:t>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2" tooltip="https://www.quorawebsolution.com/joomla-development-company-in-bangalore"/>
              </a:rPr>
              <a:t>JOOMLA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3" tooltip="https://www.quorawebsolution.com/small-business-web-design-and-development-company-in-bangalore"/>
              </a:rPr>
              <a:t>SMALL BUSINESS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4" tooltip="https://www.quorawebsolution.com/cheap-website-development-company-in-bangalore"/>
              </a:rPr>
              <a:t>CHEAP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5" tooltip="https://www.quorawebsolution.com/static-website-development-company-in-bangalore"/>
              </a:rPr>
              <a:t>STATIC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6" tooltip="https://www.quorawebsolution.com/dynamic-website-development-company-in-bangalore"/>
              </a:rPr>
              <a:t>DYNAMIC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7" tooltip="https://www.quorawebsolution.com/website-design-company-in-bangalore"/>
              </a:rPr>
              <a:t>WEBSITE DESIGN COMPANY</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8" tooltip="https://www.quorawebsolution.com/tour-and-travel-website-development-company-in-bangalore"/>
              </a:rPr>
              <a:t>TOUR AND TRAVEL WEBSITE DEVELOPMENT</a:t>
            </a:r>
          </a:p>
          <a:p>
            <a:pPr algn="ctr">
              <a:lnSpc>
                <a:spcPts val="2519"/>
              </a:lnSpc>
              <a:spcBef>
                <a:spcPct val="0"/>
              </a:spcBef>
            </a:pPr>
          </a:p>
        </p:txBody>
      </p:sp>
      <p:sp>
        <p:nvSpPr>
          <p:cNvPr name="TextBox 4" id="4"/>
          <p:cNvSpPr txBox="true"/>
          <p:nvPr/>
        </p:nvSpPr>
        <p:spPr>
          <a:xfrm rot="0">
            <a:off x="1028700" y="704850"/>
            <a:ext cx="6722570" cy="1593399"/>
          </a:xfrm>
          <a:prstGeom prst="rect">
            <a:avLst/>
          </a:prstGeom>
        </p:spPr>
        <p:txBody>
          <a:bodyPr anchor="t" rtlCol="false" tIns="0" lIns="0" bIns="0" rIns="0">
            <a:spAutoFit/>
          </a:bodyPr>
          <a:lstStyle/>
          <a:p>
            <a:pPr algn="ctr">
              <a:lnSpc>
                <a:spcPts val="13414"/>
              </a:lnSpc>
              <a:spcBef>
                <a:spcPct val="0"/>
              </a:spcBef>
            </a:pPr>
            <a:r>
              <a:rPr lang="en-US" b="true" sz="8383">
                <a:solidFill>
                  <a:srgbClr val="000000"/>
                </a:solidFill>
                <a:latin typeface="Canva Sans Bold"/>
                <a:ea typeface="Canva Sans Bold"/>
                <a:cs typeface="Canva Sans Bold"/>
                <a:sym typeface="Canva Sans Bold"/>
              </a:rPr>
              <a:t>Services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619680" y="210476"/>
            <a:ext cx="15016886" cy="4059597"/>
          </a:xfrm>
          <a:custGeom>
            <a:avLst/>
            <a:gdLst/>
            <a:ahLst/>
            <a:cxnLst/>
            <a:rect r="r" b="b" t="t" l="l"/>
            <a:pathLst>
              <a:path h="4059597" w="15016886">
                <a:moveTo>
                  <a:pt x="0" y="0"/>
                </a:moveTo>
                <a:lnTo>
                  <a:pt x="15016886" y="0"/>
                </a:lnTo>
                <a:lnTo>
                  <a:pt x="15016886" y="4059597"/>
                </a:lnTo>
                <a:lnTo>
                  <a:pt x="0" y="4059597"/>
                </a:lnTo>
                <a:lnTo>
                  <a:pt x="0" y="0"/>
                </a:lnTo>
                <a:close/>
              </a:path>
            </a:pathLst>
          </a:custGeom>
          <a:blipFill>
            <a:blip r:embed="rId2"/>
            <a:stretch>
              <a:fillRect l="0" t="-22960" r="0" b="-88416"/>
            </a:stretch>
          </a:blipFill>
        </p:spPr>
      </p:sp>
      <p:sp>
        <p:nvSpPr>
          <p:cNvPr name="TextBox 3" id="3"/>
          <p:cNvSpPr txBox="true"/>
          <p:nvPr/>
        </p:nvSpPr>
        <p:spPr>
          <a:xfrm rot="0">
            <a:off x="0" y="6747856"/>
            <a:ext cx="18256247" cy="21661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The Complete Guide to Choosing the Right Website Design and Development Company for Your Brand's Digital Presence</a:t>
            </a:r>
          </a:p>
          <a:p>
            <a:pPr algn="ctr">
              <a:lnSpc>
                <a:spcPts val="4373"/>
              </a:lnSpc>
              <a:spcBef>
                <a:spcPct val="0"/>
              </a:spcBef>
            </a:pPr>
            <a:r>
              <a:rPr lang="en-US" sz="2733">
                <a:solidFill>
                  <a:srgbClr val="000000"/>
                </a:solidFill>
                <a:latin typeface="Canva Sans"/>
                <a:ea typeface="Canva Sans"/>
                <a:cs typeface="Canva Sans"/>
                <a:sym typeface="Canva Sans"/>
              </a:rPr>
              <a:t>In today’s fast-paced digital world, your website is more than just a digital address—it's your brand's most powerful marketing tool. </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920367" y="253459"/>
            <a:ext cx="14578813" cy="3649962"/>
          </a:xfrm>
          <a:custGeom>
            <a:avLst/>
            <a:gdLst/>
            <a:ahLst/>
            <a:cxnLst/>
            <a:rect r="r" b="b" t="t" l="l"/>
            <a:pathLst>
              <a:path h="3649962" w="14578813">
                <a:moveTo>
                  <a:pt x="0" y="0"/>
                </a:moveTo>
                <a:lnTo>
                  <a:pt x="14578813" y="0"/>
                </a:lnTo>
                <a:lnTo>
                  <a:pt x="14578813" y="3649962"/>
                </a:lnTo>
                <a:lnTo>
                  <a:pt x="0" y="3649962"/>
                </a:lnTo>
                <a:lnTo>
                  <a:pt x="0" y="0"/>
                </a:lnTo>
                <a:close/>
              </a:path>
            </a:pathLst>
          </a:custGeom>
          <a:blipFill>
            <a:blip r:embed="rId2"/>
            <a:stretch>
              <a:fillRect l="0" t="-32737" r="0" b="-95448"/>
            </a:stretch>
          </a:blipFill>
        </p:spPr>
      </p:sp>
      <p:sp>
        <p:nvSpPr>
          <p:cNvPr name="TextBox 3" id="3"/>
          <p:cNvSpPr txBox="true"/>
          <p:nvPr/>
        </p:nvSpPr>
        <p:spPr>
          <a:xfrm rot="0">
            <a:off x="0" y="6274284"/>
            <a:ext cx="18288000" cy="21661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Whether you're launching a new venture or revamping an existing site, selecting the right website design and development company is crucial for long-term success. This comprehensive guide walks you through everything you need to know to make the best decision for your brand’s online presence.</a:t>
            </a:r>
          </a:p>
          <a:p>
            <a:pPr algn="ctr">
              <a:lnSpc>
                <a:spcPts val="4373"/>
              </a:lnSpc>
              <a:spcBef>
                <a:spcPct val="0"/>
              </a:spcBef>
            </a:pPr>
            <a:r>
              <a:rPr lang="en-US" sz="2733">
                <a:solidFill>
                  <a:srgbClr val="000000"/>
                </a:solidFill>
                <a:latin typeface="Canva Sans"/>
                <a:ea typeface="Canva Sans"/>
                <a:cs typeface="Canva Sans"/>
                <a:sym typeface="Canva Sans"/>
              </a:rPr>
              <a:t>1. Understand Your Business Needs and Goals</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884270" y="184208"/>
            <a:ext cx="14651009" cy="3577987"/>
          </a:xfrm>
          <a:custGeom>
            <a:avLst/>
            <a:gdLst/>
            <a:ahLst/>
            <a:cxnLst/>
            <a:rect r="r" b="b" t="t" l="l"/>
            <a:pathLst>
              <a:path h="3577987" w="14651009">
                <a:moveTo>
                  <a:pt x="0" y="0"/>
                </a:moveTo>
                <a:lnTo>
                  <a:pt x="14651008" y="0"/>
                </a:lnTo>
                <a:lnTo>
                  <a:pt x="14651008" y="3577987"/>
                </a:lnTo>
                <a:lnTo>
                  <a:pt x="0" y="3577987"/>
                </a:lnTo>
                <a:lnTo>
                  <a:pt x="0" y="0"/>
                </a:lnTo>
                <a:close/>
              </a:path>
            </a:pathLst>
          </a:custGeom>
          <a:blipFill>
            <a:blip r:embed="rId2"/>
            <a:stretch>
              <a:fillRect l="0" t="-100485" r="0" b="-168869"/>
            </a:stretch>
          </a:blipFill>
        </p:spPr>
      </p:sp>
      <p:sp>
        <p:nvSpPr>
          <p:cNvPr name="TextBox 3" id="3"/>
          <p:cNvSpPr txBox="true"/>
          <p:nvPr/>
        </p:nvSpPr>
        <p:spPr>
          <a:xfrm rot="0">
            <a:off x="803374" y="6589999"/>
            <a:ext cx="16681252" cy="21661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Before reaching out to any web development agency, clearly define:</a:t>
            </a:r>
          </a:p>
          <a:p>
            <a:pPr algn="ctr">
              <a:lnSpc>
                <a:spcPts val="4373"/>
              </a:lnSpc>
              <a:spcBef>
                <a:spcPct val="0"/>
              </a:spcBef>
            </a:pPr>
            <a:r>
              <a:rPr lang="en-US" sz="2733">
                <a:solidFill>
                  <a:srgbClr val="000000"/>
                </a:solidFill>
                <a:latin typeface="Canva Sans"/>
                <a:ea typeface="Canva Sans"/>
                <a:cs typeface="Canva Sans"/>
                <a:sym typeface="Canva Sans"/>
              </a:rPr>
              <a:t>What is the primary goal of your website (lead generation, e-commerce, portfolio, information, etc.)?</a:t>
            </a:r>
          </a:p>
          <a:p>
            <a:pPr algn="ctr">
              <a:lnSpc>
                <a:spcPts val="4373"/>
              </a:lnSpc>
              <a:spcBef>
                <a:spcPct val="0"/>
              </a:spcBef>
            </a:pPr>
            <a:r>
              <a:rPr lang="en-US" sz="2733">
                <a:solidFill>
                  <a:srgbClr val="000000"/>
                </a:solidFill>
                <a:latin typeface="Canva Sans"/>
                <a:ea typeface="Canva Sans"/>
                <a:cs typeface="Canva Sans"/>
                <a:sym typeface="Canva Sans"/>
              </a:rPr>
              <a:t>Who is your target audience?</a:t>
            </a:r>
          </a:p>
          <a:p>
            <a:pPr algn="ctr">
              <a:lnSpc>
                <a:spcPts val="4373"/>
              </a:lnSpc>
              <a:spcBef>
                <a:spcPct val="0"/>
              </a:spcBef>
            </a:pPr>
            <a:r>
              <a:rPr lang="en-US" sz="2733">
                <a:solidFill>
                  <a:srgbClr val="000000"/>
                </a:solidFill>
                <a:latin typeface="Canva Sans"/>
                <a:ea typeface="Canva Sans"/>
                <a:cs typeface="Canva Sans"/>
                <a:sym typeface="Canva Sans"/>
              </a:rPr>
              <a:t>What functionalities are essential (e.g., contact forms, booking systems, payment gateways)?</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860921" y="227347"/>
            <a:ext cx="14750324" cy="3254925"/>
          </a:xfrm>
          <a:custGeom>
            <a:avLst/>
            <a:gdLst/>
            <a:ahLst/>
            <a:cxnLst/>
            <a:rect r="r" b="b" t="t" l="l"/>
            <a:pathLst>
              <a:path h="3254925" w="14750324">
                <a:moveTo>
                  <a:pt x="0" y="0"/>
                </a:moveTo>
                <a:lnTo>
                  <a:pt x="14750325" y="0"/>
                </a:lnTo>
                <a:lnTo>
                  <a:pt x="14750325" y="3254924"/>
                </a:lnTo>
                <a:lnTo>
                  <a:pt x="0" y="3254924"/>
                </a:lnTo>
                <a:lnTo>
                  <a:pt x="0" y="0"/>
                </a:lnTo>
                <a:close/>
              </a:path>
            </a:pathLst>
          </a:custGeom>
          <a:blipFill>
            <a:blip r:embed="rId2"/>
            <a:stretch>
              <a:fillRect l="0" t="-64987" r="0" b="-197548"/>
            </a:stretch>
          </a:blipFill>
        </p:spPr>
      </p:sp>
      <p:sp>
        <p:nvSpPr>
          <p:cNvPr name="TextBox 3" id="3"/>
          <p:cNvSpPr txBox="true"/>
          <p:nvPr/>
        </p:nvSpPr>
        <p:spPr>
          <a:xfrm rot="0">
            <a:off x="733648" y="6721549"/>
            <a:ext cx="16820704" cy="21661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Do you require ongoing support, SEO, or digital marketing services?</a:t>
            </a:r>
          </a:p>
          <a:p>
            <a:pPr algn="ctr">
              <a:lnSpc>
                <a:spcPts val="4373"/>
              </a:lnSpc>
              <a:spcBef>
                <a:spcPct val="0"/>
              </a:spcBef>
            </a:pPr>
            <a:r>
              <a:rPr lang="en-US" sz="2733">
                <a:solidFill>
                  <a:srgbClr val="000000"/>
                </a:solidFill>
                <a:latin typeface="Canva Sans"/>
                <a:ea typeface="Canva Sans"/>
                <a:cs typeface="Canva Sans"/>
                <a:sym typeface="Canva Sans"/>
              </a:rPr>
              <a:t>Having clarity helps you communicate effectively and choose a company that aligns with your vision.</a:t>
            </a:r>
          </a:p>
          <a:p>
            <a:pPr algn="ctr">
              <a:lnSpc>
                <a:spcPts val="4373"/>
              </a:lnSpc>
              <a:spcBef>
                <a:spcPct val="0"/>
              </a:spcBef>
            </a:pPr>
            <a:r>
              <a:rPr lang="en-US" sz="2733">
                <a:solidFill>
                  <a:srgbClr val="000000"/>
                </a:solidFill>
                <a:latin typeface="Canva Sans"/>
                <a:ea typeface="Canva Sans"/>
                <a:cs typeface="Canva Sans"/>
                <a:sym typeface="Canva Sans"/>
              </a:rPr>
              <a:t>2. Look for Relevant Industry Experience</a:t>
            </a:r>
          </a:p>
          <a:p>
            <a:pPr algn="ctr">
              <a:lnSpc>
                <a:spcPts val="4373"/>
              </a:lnSpc>
              <a:spcBef>
                <a:spcPct val="0"/>
              </a:spcBef>
            </a:pPr>
            <a:r>
              <a:rPr lang="en-US" sz="2733">
                <a:solidFill>
                  <a:srgbClr val="000000"/>
                </a:solidFill>
                <a:latin typeface="Canva Sans"/>
                <a:ea typeface="Canva Sans"/>
                <a:cs typeface="Canva Sans"/>
                <a:sym typeface="Canva Sans"/>
              </a:rPr>
              <a:t>Experience in your industry can be a huge advantage. A company familiar with your market will:</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196069"/>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Understand your audience’s behavior</a:t>
            </a:r>
          </a:p>
          <a:p>
            <a:pPr algn="ctr">
              <a:lnSpc>
                <a:spcPts val="4373"/>
              </a:lnSpc>
              <a:spcBef>
                <a:spcPct val="0"/>
              </a:spcBef>
            </a:pPr>
            <a:r>
              <a:rPr lang="en-US" sz="2733">
                <a:solidFill>
                  <a:srgbClr val="000000"/>
                </a:solidFill>
                <a:latin typeface="Canva Sans"/>
                <a:ea typeface="Canva Sans"/>
                <a:cs typeface="Canva Sans"/>
                <a:sym typeface="Canva Sans"/>
              </a:rPr>
              <a:t>Know common challenges</a:t>
            </a:r>
          </a:p>
          <a:p>
            <a:pPr algn="ctr">
              <a:lnSpc>
                <a:spcPts val="4373"/>
              </a:lnSpc>
              <a:spcBef>
                <a:spcPct val="0"/>
              </a:spcBef>
            </a:pPr>
            <a:r>
              <a:rPr lang="en-US" sz="2733">
                <a:solidFill>
                  <a:srgbClr val="000000"/>
                </a:solidFill>
                <a:latin typeface="Canva Sans"/>
                <a:ea typeface="Canva Sans"/>
                <a:cs typeface="Canva Sans"/>
                <a:sym typeface="Canva Sans"/>
              </a:rPr>
              <a:t>Deliver features tailored to your sector</a:t>
            </a:r>
          </a:p>
          <a:p>
            <a:pPr algn="ctr">
              <a:lnSpc>
                <a:spcPts val="4373"/>
              </a:lnSpc>
              <a:spcBef>
                <a:spcPct val="0"/>
              </a:spcBef>
            </a:pPr>
            <a:r>
              <a:rPr lang="en-US" sz="2733">
                <a:solidFill>
                  <a:srgbClr val="000000"/>
                </a:solidFill>
                <a:latin typeface="Canva Sans"/>
                <a:ea typeface="Canva Sans"/>
                <a:cs typeface="Canva Sans"/>
                <a:sym typeface="Canva Sans"/>
              </a:rPr>
              <a:t>Ask for case studies or portfolios that show experience in your niche, such as healthcare, education, e-commerce, or real estate.</a:t>
            </a:r>
          </a:p>
          <a:p>
            <a:pPr algn="ctr">
              <a:lnSpc>
                <a:spcPts val="4373"/>
              </a:lnSpc>
              <a:spcBef>
                <a:spcPct val="0"/>
              </a:spcBef>
            </a:pPr>
            <a:r>
              <a:rPr lang="en-US" sz="2733">
                <a:solidFill>
                  <a:srgbClr val="000000"/>
                </a:solidFill>
                <a:latin typeface="Canva Sans"/>
                <a:ea typeface="Canva Sans"/>
                <a:cs typeface="Canva Sans"/>
                <a:sym typeface="Canva Sans"/>
              </a:rPr>
              <a:t>3. Evaluate Their Portfolio and Design Aesthetics</a:t>
            </a:r>
          </a:p>
          <a:p>
            <a:pPr algn="ctr">
              <a:lnSpc>
                <a:spcPts val="4373"/>
              </a:lnSpc>
              <a:spcBef>
                <a:spcPct val="0"/>
              </a:spcBef>
            </a:pPr>
            <a:r>
              <a:rPr lang="en-US" sz="2733">
                <a:solidFill>
                  <a:srgbClr val="000000"/>
                </a:solidFill>
                <a:latin typeface="Canva Sans"/>
                <a:ea typeface="Canva Sans"/>
                <a:cs typeface="Canva Sans"/>
                <a:sym typeface="Canva Sans"/>
              </a:rPr>
              <a:t>Review the company’s previous work to assess:</a:t>
            </a:r>
          </a:p>
          <a:p>
            <a:pPr algn="ctr">
              <a:lnSpc>
                <a:spcPts val="4373"/>
              </a:lnSpc>
              <a:spcBef>
                <a:spcPct val="0"/>
              </a:spcBef>
            </a:pPr>
            <a:r>
              <a:rPr lang="en-US" sz="2733">
                <a:solidFill>
                  <a:srgbClr val="000000"/>
                </a:solidFill>
                <a:latin typeface="Canva Sans"/>
                <a:ea typeface="Canva Sans"/>
                <a:cs typeface="Canva Sans"/>
                <a:sym typeface="Canva Sans"/>
              </a:rPr>
              <a:t>Design style and creativity</a:t>
            </a:r>
          </a:p>
          <a:p>
            <a:pPr algn="ctr">
              <a:lnSpc>
                <a:spcPts val="4373"/>
              </a:lnSpc>
              <a:spcBef>
                <a:spcPct val="0"/>
              </a:spcBef>
            </a:pPr>
            <a:r>
              <a:rPr lang="en-US" sz="2733">
                <a:solidFill>
                  <a:srgbClr val="000000"/>
                </a:solidFill>
                <a:latin typeface="Canva Sans"/>
                <a:ea typeface="Canva Sans"/>
                <a:cs typeface="Canva Sans"/>
                <a:sym typeface="Canva Sans"/>
              </a:rPr>
              <a:t>User experience (UX) and responsiveness</a:t>
            </a:r>
          </a:p>
          <a:p>
            <a:pPr algn="ctr">
              <a:lnSpc>
                <a:spcPts val="4373"/>
              </a:lnSpc>
              <a:spcBef>
                <a:spcPct val="0"/>
              </a:spcBef>
            </a:pPr>
            <a:r>
              <a:rPr lang="en-US" sz="2733">
                <a:solidFill>
                  <a:srgbClr val="000000"/>
                </a:solidFill>
                <a:latin typeface="Canva Sans"/>
                <a:ea typeface="Canva Sans"/>
                <a:cs typeface="Canva Sans"/>
                <a:sym typeface="Canva Sans"/>
              </a:rPr>
              <a:t>Variety in functionality and layout</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327617"/>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If every site looks the same, they may not customize designs. Look for uniqueness and consistency with brand identity in their portfolio.</a:t>
            </a:r>
          </a:p>
          <a:p>
            <a:pPr algn="ctr">
              <a:lnSpc>
                <a:spcPts val="4373"/>
              </a:lnSpc>
              <a:spcBef>
                <a:spcPct val="0"/>
              </a:spcBef>
            </a:pPr>
            <a:r>
              <a:rPr lang="en-US" sz="2733">
                <a:solidFill>
                  <a:srgbClr val="000000"/>
                </a:solidFill>
                <a:latin typeface="Canva Sans"/>
                <a:ea typeface="Canva Sans"/>
                <a:cs typeface="Canva Sans"/>
                <a:sym typeface="Canva Sans"/>
              </a:rPr>
              <a:t>4. Assess Technical Capabilities</a:t>
            </a:r>
          </a:p>
          <a:p>
            <a:pPr algn="ctr">
              <a:lnSpc>
                <a:spcPts val="4373"/>
              </a:lnSpc>
              <a:spcBef>
                <a:spcPct val="0"/>
              </a:spcBef>
            </a:pPr>
            <a:r>
              <a:rPr lang="en-US" sz="2733">
                <a:solidFill>
                  <a:srgbClr val="000000"/>
                </a:solidFill>
                <a:latin typeface="Canva Sans"/>
                <a:ea typeface="Canva Sans"/>
                <a:cs typeface="Canva Sans"/>
                <a:sym typeface="Canva Sans"/>
              </a:rPr>
              <a:t>A top-tier website development company should offer expertise in:</a:t>
            </a:r>
          </a:p>
          <a:p>
            <a:pPr algn="ctr">
              <a:lnSpc>
                <a:spcPts val="4373"/>
              </a:lnSpc>
              <a:spcBef>
                <a:spcPct val="0"/>
              </a:spcBef>
            </a:pPr>
            <a:r>
              <a:rPr lang="en-US" sz="2733">
                <a:solidFill>
                  <a:srgbClr val="000000"/>
                </a:solidFill>
                <a:latin typeface="Canva Sans"/>
                <a:ea typeface="Canva Sans"/>
                <a:cs typeface="Canva Sans"/>
                <a:sym typeface="Canva Sans"/>
              </a:rPr>
              <a:t>Front-end and back-end technologies (e.g., HTML5, CSS3, JavaScript, PHP, Python)</a:t>
            </a:r>
          </a:p>
          <a:p>
            <a:pPr algn="ctr">
              <a:lnSpc>
                <a:spcPts val="4373"/>
              </a:lnSpc>
              <a:spcBef>
                <a:spcPct val="0"/>
              </a:spcBef>
            </a:pPr>
            <a:r>
              <a:rPr lang="en-US" sz="2733">
                <a:solidFill>
                  <a:srgbClr val="000000"/>
                </a:solidFill>
                <a:latin typeface="Canva Sans"/>
                <a:ea typeface="Canva Sans"/>
                <a:cs typeface="Canva Sans"/>
                <a:sym typeface="Canva Sans"/>
              </a:rPr>
              <a:t>CMS platforms (WordPress, Shopify, Drupal, Magento)</a:t>
            </a:r>
          </a:p>
          <a:p>
            <a:pPr algn="ctr">
              <a:lnSpc>
                <a:spcPts val="4373"/>
              </a:lnSpc>
              <a:spcBef>
                <a:spcPct val="0"/>
              </a:spcBef>
            </a:pPr>
            <a:r>
              <a:rPr lang="en-US" sz="2733">
                <a:solidFill>
                  <a:srgbClr val="000000"/>
                </a:solidFill>
                <a:latin typeface="Canva Sans"/>
                <a:ea typeface="Canva Sans"/>
                <a:cs typeface="Canva Sans"/>
                <a:sym typeface="Canva Sans"/>
              </a:rPr>
              <a:t>Mobile responsiveness and cross-browser compatibility</a:t>
            </a:r>
          </a:p>
          <a:p>
            <a:pPr algn="ctr">
              <a:lnSpc>
                <a:spcPts val="4373"/>
              </a:lnSpc>
              <a:spcBef>
                <a:spcPct val="0"/>
              </a:spcBef>
            </a:pPr>
            <a:r>
              <a:rPr lang="en-US" sz="2733">
                <a:solidFill>
                  <a:srgbClr val="000000"/>
                </a:solidFill>
                <a:latin typeface="Canva Sans"/>
                <a:ea typeface="Canva Sans"/>
                <a:cs typeface="Canva Sans"/>
                <a:sym typeface="Canva Sans"/>
              </a:rPr>
              <a:t>Website performance optimization and security</a:t>
            </a:r>
          </a:p>
          <a:p>
            <a:pPr algn="ctr">
              <a:lnSpc>
                <a:spcPts val="4373"/>
              </a:lnSpc>
              <a:spcBef>
                <a:spcPct val="0"/>
              </a:spcBef>
            </a:pPr>
            <a:r>
              <a:rPr lang="en-US" sz="2733">
                <a:solidFill>
                  <a:srgbClr val="000000"/>
                </a:solidFill>
                <a:latin typeface="Canva Sans"/>
                <a:ea typeface="Canva Sans"/>
                <a:cs typeface="Canva Sans"/>
                <a:sym typeface="Canva Sans"/>
              </a:rPr>
              <a:t>Ask which technologies they recommend and why. Their answers will show their depth of knowledge.</a:t>
            </a:r>
          </a:p>
          <a:p>
            <a:pPr algn="ctr">
              <a:lnSpc>
                <a:spcPts val="4373"/>
              </a:lnSpc>
              <a:spcBef>
                <a:spcPct val="0"/>
              </a:spcBef>
            </a:pPr>
            <a:r>
              <a:rPr lang="en-US" sz="2733">
                <a:solidFill>
                  <a:srgbClr val="000000"/>
                </a:solidFill>
                <a:latin typeface="Canva Sans"/>
                <a:ea typeface="Canva Sans"/>
                <a:cs typeface="Canva Sans"/>
                <a:sym typeface="Canva Sans"/>
              </a:rPr>
              <a:t>5. Inquire About SEO and Digital Strategy</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1686967" y="3353927"/>
            <a:ext cx="14914066"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A beautiful website is meaningless without traffic. Make sure your chosen company:</a:t>
            </a:r>
          </a:p>
          <a:p>
            <a:pPr algn="ctr">
              <a:lnSpc>
                <a:spcPts val="4373"/>
              </a:lnSpc>
              <a:spcBef>
                <a:spcPct val="0"/>
              </a:spcBef>
            </a:pPr>
            <a:r>
              <a:rPr lang="en-US" sz="2733">
                <a:solidFill>
                  <a:srgbClr val="000000"/>
                </a:solidFill>
                <a:latin typeface="Canva Sans"/>
                <a:ea typeface="Canva Sans"/>
                <a:cs typeface="Canva Sans"/>
                <a:sym typeface="Canva Sans"/>
              </a:rPr>
              <a:t>Understands on-page SEO (meta tags, site structure, speed optimization)</a:t>
            </a:r>
          </a:p>
          <a:p>
            <a:pPr algn="ctr">
              <a:lnSpc>
                <a:spcPts val="4373"/>
              </a:lnSpc>
              <a:spcBef>
                <a:spcPct val="0"/>
              </a:spcBef>
            </a:pPr>
            <a:r>
              <a:rPr lang="en-US" sz="2733">
                <a:solidFill>
                  <a:srgbClr val="000000"/>
                </a:solidFill>
                <a:latin typeface="Canva Sans"/>
                <a:ea typeface="Canva Sans"/>
                <a:cs typeface="Canva Sans"/>
                <a:sym typeface="Canva Sans"/>
              </a:rPr>
              <a:t>Implements technical SEO practices</a:t>
            </a:r>
          </a:p>
          <a:p>
            <a:pPr algn="ctr">
              <a:lnSpc>
                <a:spcPts val="4373"/>
              </a:lnSpc>
              <a:spcBef>
                <a:spcPct val="0"/>
              </a:spcBef>
            </a:pPr>
            <a:r>
              <a:rPr lang="en-US" sz="2733">
                <a:solidFill>
                  <a:srgbClr val="000000"/>
                </a:solidFill>
                <a:latin typeface="Canva Sans"/>
                <a:ea typeface="Canva Sans"/>
                <a:cs typeface="Canva Sans"/>
                <a:sym typeface="Canva Sans"/>
              </a:rPr>
              <a:t>Offers content strategy and marketing services</a:t>
            </a:r>
          </a:p>
          <a:p>
            <a:pPr algn="ctr">
              <a:lnSpc>
                <a:spcPts val="4373"/>
              </a:lnSpc>
              <a:spcBef>
                <a:spcPct val="0"/>
              </a:spcBef>
            </a:pPr>
            <a:r>
              <a:rPr lang="en-US" sz="2733">
                <a:solidFill>
                  <a:srgbClr val="000000"/>
                </a:solidFill>
                <a:latin typeface="Canva Sans"/>
                <a:ea typeface="Canva Sans"/>
                <a:cs typeface="Canva Sans"/>
                <a:sym typeface="Canva Sans"/>
              </a:rPr>
              <a:t>A holistic agency will help you attract, engage, and convert visitors—not just launch a site.</a:t>
            </a:r>
          </a:p>
          <a:p>
            <a:pPr algn="ctr">
              <a:lnSpc>
                <a:spcPts val="4373"/>
              </a:lnSpc>
              <a:spcBef>
                <a:spcPct val="0"/>
              </a:spcBef>
            </a:pPr>
            <a:r>
              <a:rPr lang="en-US" sz="2733">
                <a:solidFill>
                  <a:srgbClr val="000000"/>
                </a:solidFill>
                <a:latin typeface="Canva Sans"/>
                <a:ea typeface="Canva Sans"/>
                <a:cs typeface="Canva Sans"/>
                <a:sym typeface="Canva Sans"/>
              </a:rPr>
              <a:t>6. Discuss Communication and Project Management</a:t>
            </a:r>
          </a:p>
          <a:p>
            <a:pPr algn="ctr">
              <a:lnSpc>
                <a:spcPts val="4373"/>
              </a:lnSpc>
              <a:spcBef>
                <a:spcPct val="0"/>
              </a:spcBef>
            </a:pPr>
            <a:r>
              <a:rPr lang="en-US" sz="2733">
                <a:solidFill>
                  <a:srgbClr val="000000"/>
                </a:solidFill>
                <a:latin typeface="Canva Sans"/>
                <a:ea typeface="Canva Sans"/>
                <a:cs typeface="Canva Sans"/>
                <a:sym typeface="Canva Sans"/>
              </a:rPr>
              <a:t>Effective communication ensures smooth collaboration. Ask about:</a:t>
            </a:r>
          </a:p>
          <a:p>
            <a:pPr algn="ctr">
              <a:lnSpc>
                <a:spcPts val="4373"/>
              </a:lnSpc>
              <a:spcBef>
                <a:spcPct val="0"/>
              </a:spcBef>
            </a:pPr>
            <a:r>
              <a:rPr lang="en-US" sz="2733">
                <a:solidFill>
                  <a:srgbClr val="000000"/>
                </a:solidFill>
                <a:latin typeface="Canva Sans"/>
                <a:ea typeface="Canva Sans"/>
                <a:cs typeface="Canva Sans"/>
                <a:sym typeface="Canva Sans"/>
              </a:rPr>
              <a:t>Project timelines and milestones</a:t>
            </a:r>
          </a:p>
          <a:p>
            <a:pPr algn="ctr">
              <a:lnSpc>
                <a:spcPts val="4373"/>
              </a:lnSpc>
              <a:spcBef>
                <a:spcPct val="0"/>
              </a:spcBef>
            </a:pPr>
            <a:r>
              <a:rPr lang="en-US" sz="2733">
                <a:solidFill>
                  <a:srgbClr val="000000"/>
                </a:solidFill>
                <a:latin typeface="Canva Sans"/>
                <a:ea typeface="Canva Sans"/>
                <a:cs typeface="Canva Sans"/>
                <a:sym typeface="Canva Sans"/>
              </a:rPr>
              <a:t>Collaboration tools (Slack, Trello, Asana)</a:t>
            </a:r>
          </a:p>
          <a:p>
            <a:pPr algn="ctr">
              <a:lnSpc>
                <a:spcPts val="4373"/>
              </a:lnSpc>
              <a:spcBef>
                <a:spcPct val="0"/>
              </a:spcBef>
            </a:pPr>
            <a:r>
              <a:rPr lang="en-US" sz="2733">
                <a:solidFill>
                  <a:srgbClr val="000000"/>
                </a:solidFill>
                <a:latin typeface="Canva Sans"/>
                <a:ea typeface="Canva Sans"/>
                <a:cs typeface="Canva Sans"/>
                <a:sym typeface="Canva Sans"/>
              </a:rPr>
              <a:t>Point of contact and reporting frequency</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236931"/>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Choose a company that values transparency, responds promptly, and is open to feedback throughout the process.</a:t>
            </a:r>
          </a:p>
          <a:p>
            <a:pPr algn="ctr">
              <a:lnSpc>
                <a:spcPts val="4373"/>
              </a:lnSpc>
              <a:spcBef>
                <a:spcPct val="0"/>
              </a:spcBef>
            </a:pPr>
            <a:r>
              <a:rPr lang="en-US" sz="2733">
                <a:solidFill>
                  <a:srgbClr val="000000"/>
                </a:solidFill>
                <a:latin typeface="Canva Sans"/>
                <a:ea typeface="Canva Sans"/>
                <a:cs typeface="Canva Sans"/>
                <a:sym typeface="Canva Sans"/>
              </a:rPr>
              <a:t>7. Compare Pricing Models and Contracts</a:t>
            </a:r>
          </a:p>
          <a:p>
            <a:pPr algn="ctr">
              <a:lnSpc>
                <a:spcPts val="4373"/>
              </a:lnSpc>
              <a:spcBef>
                <a:spcPct val="0"/>
              </a:spcBef>
            </a:pPr>
            <a:r>
              <a:rPr lang="en-US" sz="2733">
                <a:solidFill>
                  <a:srgbClr val="000000"/>
                </a:solidFill>
                <a:latin typeface="Canva Sans"/>
                <a:ea typeface="Canva Sans"/>
                <a:cs typeface="Canva Sans"/>
                <a:sym typeface="Canva Sans"/>
              </a:rPr>
              <a:t>Website development costs vary depending on features, design complexity, and customizations. Understand:</a:t>
            </a:r>
          </a:p>
          <a:p>
            <a:pPr algn="ctr">
              <a:lnSpc>
                <a:spcPts val="4373"/>
              </a:lnSpc>
              <a:spcBef>
                <a:spcPct val="0"/>
              </a:spcBef>
            </a:pPr>
            <a:r>
              <a:rPr lang="en-US" sz="2733">
                <a:solidFill>
                  <a:srgbClr val="000000"/>
                </a:solidFill>
                <a:latin typeface="Canva Sans"/>
                <a:ea typeface="Canva Sans"/>
                <a:cs typeface="Canva Sans"/>
                <a:sym typeface="Canva Sans"/>
              </a:rPr>
              <a:t>Fixed vs hourly pricing</a:t>
            </a:r>
          </a:p>
          <a:p>
            <a:pPr algn="ctr">
              <a:lnSpc>
                <a:spcPts val="4373"/>
              </a:lnSpc>
              <a:spcBef>
                <a:spcPct val="0"/>
              </a:spcBef>
            </a:pPr>
            <a:r>
              <a:rPr lang="en-US" sz="2733">
                <a:solidFill>
                  <a:srgbClr val="000000"/>
                </a:solidFill>
                <a:latin typeface="Canva Sans"/>
                <a:ea typeface="Canva Sans"/>
                <a:cs typeface="Canva Sans"/>
                <a:sym typeface="Canva Sans"/>
              </a:rPr>
              <a:t>What’s included in the proposal (hosting, maintenance, updates)</a:t>
            </a:r>
          </a:p>
          <a:p>
            <a:pPr algn="ctr">
              <a:lnSpc>
                <a:spcPts val="4373"/>
              </a:lnSpc>
              <a:spcBef>
                <a:spcPct val="0"/>
              </a:spcBef>
            </a:pPr>
            <a:r>
              <a:rPr lang="en-US" sz="2733">
                <a:solidFill>
                  <a:srgbClr val="000000"/>
                </a:solidFill>
                <a:latin typeface="Canva Sans"/>
                <a:ea typeface="Canva Sans"/>
                <a:cs typeface="Canva Sans"/>
                <a:sym typeface="Canva Sans"/>
              </a:rPr>
              <a:t>Payment structure and contract terms</a:t>
            </a:r>
          </a:p>
          <a:p>
            <a:pPr algn="ctr">
              <a:lnSpc>
                <a:spcPts val="4373"/>
              </a:lnSpc>
              <a:spcBef>
                <a:spcPct val="0"/>
              </a:spcBef>
            </a:pPr>
            <a:r>
              <a:rPr lang="en-US" sz="2733">
                <a:solidFill>
                  <a:srgbClr val="000000"/>
                </a:solidFill>
                <a:latin typeface="Canva Sans"/>
                <a:ea typeface="Canva Sans"/>
                <a:cs typeface="Canva Sans"/>
                <a:sym typeface="Canva Sans"/>
              </a:rPr>
              <a:t>Don’t choose the cheapest option—invest in value, not just price.</a:t>
            </a:r>
          </a:p>
          <a:p>
            <a:pPr algn="ctr">
              <a:lnSpc>
                <a:spcPts val="4373"/>
              </a:lnSpc>
              <a:spcBef>
                <a:spcPct val="0"/>
              </a:spcBef>
            </a:pPr>
            <a:r>
              <a:rPr lang="en-US" sz="2733">
                <a:solidFill>
                  <a:srgbClr val="000000"/>
                </a:solidFill>
                <a:latin typeface="Canva Sans"/>
                <a:ea typeface="Canva Sans"/>
                <a:cs typeface="Canva Sans"/>
                <a:sym typeface="Canva Sans"/>
              </a:rPr>
              <a:t>8. Ask About Maintenance and Support Services</a:t>
            </a:r>
          </a:p>
          <a:p>
            <a:pPr algn="ctr">
              <a:lnSpc>
                <a:spcPts val="4373"/>
              </a:lnSpc>
              <a:spcBef>
                <a:spcPct val="0"/>
              </a:spcBef>
            </a:pPr>
            <a:r>
              <a:rPr lang="en-US" sz="2733">
                <a:solidFill>
                  <a:srgbClr val="000000"/>
                </a:solidFill>
                <a:latin typeface="Canva Sans"/>
                <a:ea typeface="Canva Sans"/>
                <a:cs typeface="Canva Sans"/>
                <a:sym typeface="Canva Sans"/>
              </a:rPr>
              <a:t>Websites require ongoing updates, backups, and security patches. Ask whether they offer:</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DAGmCpYCSJE</dc:identifier>
  <dcterms:modified xsi:type="dcterms:W3CDTF">2011-08-01T06:04:30Z</dcterms:modified>
  <cp:revision>1</cp:revision>
  <dc:title>The Complete Guide to Choosing the Right Website Design and Development Company for Your Brand's Digital Presence</dc:title>
</cp:coreProperties>
</file>