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Alike Bold" charset="1" panose="02000000000000000000"/>
      <p:regular r:id="rId12"/>
    </p:embeddedFont>
    <p:embeddedFont>
      <p:font typeface="Alice" charset="1" panose="00000500000000000000"/>
      <p:regular r:id="rId13"/>
    </p:embeddedFont>
    <p:embeddedFont>
      <p:font typeface="Alike" charset="1" panose="020000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2" Target="../media/image4.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1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7D8693"/>
        </a:solidFill>
      </p:bgPr>
    </p:bg>
    <p:spTree>
      <p:nvGrpSpPr>
        <p:cNvPr id="1" name=""/>
        <p:cNvGrpSpPr/>
        <p:nvPr/>
      </p:nvGrpSpPr>
      <p:grpSpPr>
        <a:xfrm>
          <a:off x="0" y="0"/>
          <a:ext cx="0" cy="0"/>
          <a:chOff x="0" y="0"/>
          <a:chExt cx="0" cy="0"/>
        </a:xfrm>
      </p:grpSpPr>
      <p:sp>
        <p:nvSpPr>
          <p:cNvPr name="Freeform 2" id="2"/>
          <p:cNvSpPr/>
          <p:nvPr/>
        </p:nvSpPr>
        <p:spPr>
          <a:xfrm flipH="false" flipV="false" rot="0">
            <a:off x="3082004" y="4357266"/>
            <a:ext cx="12123991" cy="5929734"/>
          </a:xfrm>
          <a:custGeom>
            <a:avLst/>
            <a:gdLst/>
            <a:ahLst/>
            <a:cxnLst/>
            <a:rect r="r" b="b" t="t" l="l"/>
            <a:pathLst>
              <a:path h="5929734" w="12123991">
                <a:moveTo>
                  <a:pt x="0" y="0"/>
                </a:moveTo>
                <a:lnTo>
                  <a:pt x="12123992" y="0"/>
                </a:lnTo>
                <a:lnTo>
                  <a:pt x="12123992" y="5929734"/>
                </a:lnTo>
                <a:lnTo>
                  <a:pt x="0" y="592973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0"/>
            <a:ext cx="18288000" cy="3191833"/>
            <a:chOff x="0" y="0"/>
            <a:chExt cx="4816593" cy="840647"/>
          </a:xfrm>
        </p:grpSpPr>
        <p:sp>
          <p:nvSpPr>
            <p:cNvPr name="Freeform 4" id="4"/>
            <p:cNvSpPr/>
            <p:nvPr/>
          </p:nvSpPr>
          <p:spPr>
            <a:xfrm flipH="false" flipV="false" rot="0">
              <a:off x="0" y="0"/>
              <a:ext cx="4816592" cy="840647"/>
            </a:xfrm>
            <a:custGeom>
              <a:avLst/>
              <a:gdLst/>
              <a:ahLst/>
              <a:cxnLst/>
              <a:rect r="r" b="b" t="t" l="l"/>
              <a:pathLst>
                <a:path h="840647" w="4816592">
                  <a:moveTo>
                    <a:pt x="0" y="0"/>
                  </a:moveTo>
                  <a:lnTo>
                    <a:pt x="4816592" y="0"/>
                  </a:lnTo>
                  <a:lnTo>
                    <a:pt x="4816592" y="840647"/>
                  </a:lnTo>
                  <a:lnTo>
                    <a:pt x="0" y="840647"/>
                  </a:lnTo>
                  <a:close/>
                </a:path>
              </a:pathLst>
            </a:custGeom>
            <a:solidFill>
              <a:srgbClr val="FFFFFF"/>
            </a:solidFill>
          </p:spPr>
        </p:sp>
        <p:sp>
          <p:nvSpPr>
            <p:cNvPr name="TextBox 5" id="5"/>
            <p:cNvSpPr txBox="true"/>
            <p:nvPr/>
          </p:nvSpPr>
          <p:spPr>
            <a:xfrm>
              <a:off x="0" y="-38100"/>
              <a:ext cx="4816593" cy="878747"/>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4314094" y="105619"/>
            <a:ext cx="7923799" cy="2980595"/>
          </a:xfrm>
          <a:custGeom>
            <a:avLst/>
            <a:gdLst/>
            <a:ahLst/>
            <a:cxnLst/>
            <a:rect r="r" b="b" t="t" l="l"/>
            <a:pathLst>
              <a:path h="2980595" w="7923799">
                <a:moveTo>
                  <a:pt x="0" y="0"/>
                </a:moveTo>
                <a:lnTo>
                  <a:pt x="7923799" y="0"/>
                </a:lnTo>
                <a:lnTo>
                  <a:pt x="7923799" y="2980595"/>
                </a:lnTo>
                <a:lnTo>
                  <a:pt x="0" y="2980595"/>
                </a:lnTo>
                <a:lnTo>
                  <a:pt x="0" y="0"/>
                </a:lnTo>
                <a:close/>
              </a:path>
            </a:pathLst>
          </a:custGeom>
          <a:blipFill>
            <a:blip r:embed="rId4"/>
            <a:stretch>
              <a:fillRect l="0" t="-58031" r="0" b="-107814"/>
            </a:stretch>
          </a:blipFill>
        </p:spPr>
      </p:sp>
      <p:sp>
        <p:nvSpPr>
          <p:cNvPr name="TextBox 7" id="7"/>
          <p:cNvSpPr txBox="true"/>
          <p:nvPr/>
        </p:nvSpPr>
        <p:spPr>
          <a:xfrm rot="0">
            <a:off x="3650951" y="6431975"/>
            <a:ext cx="10986097" cy="3428514"/>
          </a:xfrm>
          <a:prstGeom prst="rect">
            <a:avLst/>
          </a:prstGeom>
        </p:spPr>
        <p:txBody>
          <a:bodyPr anchor="t" rtlCol="false" tIns="0" lIns="0" bIns="0" rIns="0">
            <a:spAutoFit/>
          </a:bodyPr>
          <a:lstStyle/>
          <a:p>
            <a:pPr algn="ctr">
              <a:lnSpc>
                <a:spcPts val="6892"/>
              </a:lnSpc>
            </a:pPr>
            <a:r>
              <a:rPr lang="en-US" sz="4923" spc="-54">
                <a:solidFill>
                  <a:srgbClr val="000000"/>
                </a:solidFill>
                <a:latin typeface="Alike Bold"/>
                <a:ea typeface="Alike Bold"/>
                <a:cs typeface="Alike Bold"/>
                <a:sym typeface="Alike Bold"/>
              </a:rPr>
              <a:t>How Smart Safe Cash Management Supports Growing Businesses</a:t>
            </a:r>
          </a:p>
          <a:p>
            <a:pPr algn="ctr">
              <a:lnSpc>
                <a:spcPts val="6892"/>
              </a:lnSpc>
            </a:pPr>
          </a:p>
          <a:p>
            <a:pPr algn="ctr">
              <a:lnSpc>
                <a:spcPts val="6892"/>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7D8693"/>
        </a:solidFill>
      </p:bgPr>
    </p:bg>
    <p:spTree>
      <p:nvGrpSpPr>
        <p:cNvPr id="1" name=""/>
        <p:cNvGrpSpPr/>
        <p:nvPr/>
      </p:nvGrpSpPr>
      <p:grpSpPr>
        <a:xfrm>
          <a:off x="0" y="0"/>
          <a:ext cx="0" cy="0"/>
          <a:chOff x="0" y="0"/>
          <a:chExt cx="0" cy="0"/>
        </a:xfrm>
      </p:grpSpPr>
      <p:sp>
        <p:nvSpPr>
          <p:cNvPr name="Freeform 2" id="2"/>
          <p:cNvSpPr/>
          <p:nvPr/>
        </p:nvSpPr>
        <p:spPr>
          <a:xfrm flipH="false" flipV="false" rot="0">
            <a:off x="0" y="-440443"/>
            <a:ext cx="18288000" cy="2938285"/>
          </a:xfrm>
          <a:custGeom>
            <a:avLst/>
            <a:gdLst/>
            <a:ahLst/>
            <a:cxnLst/>
            <a:rect r="r" b="b" t="t" l="l"/>
            <a:pathLst>
              <a:path h="2938285" w="18288000">
                <a:moveTo>
                  <a:pt x="0" y="0"/>
                </a:moveTo>
                <a:lnTo>
                  <a:pt x="18288000" y="0"/>
                </a:lnTo>
                <a:lnTo>
                  <a:pt x="18288000" y="2938286"/>
                </a:lnTo>
                <a:lnTo>
                  <a:pt x="0" y="2938286"/>
                </a:lnTo>
                <a:lnTo>
                  <a:pt x="0" y="0"/>
                </a:lnTo>
                <a:close/>
              </a:path>
            </a:pathLst>
          </a:custGeom>
          <a:blipFill>
            <a:blip r:embed="rId2"/>
            <a:stretch>
              <a:fillRect l="0" t="-261201" r="0" b="-261201"/>
            </a:stretch>
          </a:blipFill>
        </p:spPr>
      </p:sp>
      <p:sp>
        <p:nvSpPr>
          <p:cNvPr name="Freeform 3" id="3"/>
          <p:cNvSpPr/>
          <p:nvPr/>
        </p:nvSpPr>
        <p:spPr>
          <a:xfrm flipH="false" flipV="false" rot="0">
            <a:off x="10264419" y="3357887"/>
            <a:ext cx="7399572" cy="5070387"/>
          </a:xfrm>
          <a:custGeom>
            <a:avLst/>
            <a:gdLst/>
            <a:ahLst/>
            <a:cxnLst/>
            <a:rect r="r" b="b" t="t" l="l"/>
            <a:pathLst>
              <a:path h="5070387" w="7399572">
                <a:moveTo>
                  <a:pt x="0" y="0"/>
                </a:moveTo>
                <a:lnTo>
                  <a:pt x="7399572" y="0"/>
                </a:lnTo>
                <a:lnTo>
                  <a:pt x="7399572" y="5070388"/>
                </a:lnTo>
                <a:lnTo>
                  <a:pt x="0" y="5070388"/>
                </a:lnTo>
                <a:lnTo>
                  <a:pt x="0" y="0"/>
                </a:lnTo>
                <a:close/>
              </a:path>
            </a:pathLst>
          </a:custGeom>
          <a:blipFill>
            <a:blip r:embed="rId3"/>
            <a:stretch>
              <a:fillRect l="0" t="0" r="-37045" b="0"/>
            </a:stretch>
          </a:blipFill>
        </p:spPr>
      </p:sp>
      <p:sp>
        <p:nvSpPr>
          <p:cNvPr name="TextBox 4" id="4"/>
          <p:cNvSpPr txBox="true"/>
          <p:nvPr/>
        </p:nvSpPr>
        <p:spPr>
          <a:xfrm rot="0">
            <a:off x="1028700" y="3553715"/>
            <a:ext cx="8728742" cy="5090160"/>
          </a:xfrm>
          <a:prstGeom prst="rect">
            <a:avLst/>
          </a:prstGeom>
        </p:spPr>
        <p:txBody>
          <a:bodyPr anchor="t" rtlCol="false" tIns="0" lIns="0" bIns="0" rIns="0">
            <a:spAutoFit/>
          </a:bodyPr>
          <a:lstStyle/>
          <a:p>
            <a:pPr algn="just" marL="0" indent="0" lvl="0">
              <a:lnSpc>
                <a:spcPts val="5099"/>
              </a:lnSpc>
              <a:spcBef>
                <a:spcPct val="0"/>
              </a:spcBef>
            </a:pPr>
            <a:r>
              <a:rPr lang="en-US" sz="3399" spc="-10">
                <a:solidFill>
                  <a:srgbClr val="000000"/>
                </a:solidFill>
                <a:latin typeface="Alice"/>
                <a:ea typeface="Alice"/>
                <a:cs typeface="Alice"/>
                <a:sym typeface="Alice"/>
              </a:rPr>
              <a:t>Anyone who has managed a store, restaurant, or retail chain knows the stress. Counting bills late</a:t>
            </a:r>
            <a:r>
              <a:rPr lang="en-US" sz="3399" spc="-10">
                <a:solidFill>
                  <a:srgbClr val="000000"/>
                </a:solidFill>
                <a:latin typeface="Alice"/>
                <a:ea typeface="Alice"/>
                <a:cs typeface="Alice"/>
                <a:sym typeface="Alice"/>
              </a:rPr>
              <a:t> at night. Driving deposits t</a:t>
            </a:r>
            <a:r>
              <a:rPr lang="en-US" sz="3399" spc="-10" strike="noStrike">
                <a:solidFill>
                  <a:srgbClr val="000000"/>
                </a:solidFill>
                <a:latin typeface="Alice"/>
                <a:ea typeface="Alice"/>
                <a:cs typeface="Alice"/>
                <a:sym typeface="Alice"/>
              </a:rPr>
              <a:t>o the bank. Worrying about staff errors or losses. All of these take time and energy that should be used</a:t>
            </a:r>
            <a:r>
              <a:rPr lang="en-US" sz="3399" spc="-10">
                <a:solidFill>
                  <a:srgbClr val="000000"/>
                </a:solidFill>
                <a:latin typeface="Alice"/>
                <a:ea typeface="Alice"/>
                <a:cs typeface="Alice"/>
                <a:sym typeface="Alice"/>
              </a:rPr>
              <a:t> to</a:t>
            </a:r>
            <a:r>
              <a:rPr lang="en-US" sz="3399" spc="-10" strike="noStrike">
                <a:solidFill>
                  <a:srgbClr val="000000"/>
                </a:solidFill>
                <a:latin typeface="Alice"/>
                <a:ea typeface="Alice"/>
                <a:cs typeface="Alice"/>
                <a:sym typeface="Alice"/>
              </a:rPr>
              <a:t> build the bus</a:t>
            </a:r>
            <a:r>
              <a:rPr lang="en-US" sz="3399" spc="-10">
                <a:solidFill>
                  <a:srgbClr val="000000"/>
                </a:solidFill>
                <a:latin typeface="Alice"/>
                <a:ea typeface="Alice"/>
                <a:cs typeface="Alice"/>
                <a:sym typeface="Alice"/>
              </a:rPr>
              <a:t>iness instead of chasing c</a:t>
            </a:r>
            <a:r>
              <a:rPr lang="en-US" sz="3399" spc="-10" strike="noStrike">
                <a:solidFill>
                  <a:srgbClr val="000000"/>
                </a:solidFill>
                <a:latin typeface="Alice"/>
                <a:ea typeface="Alice"/>
                <a:cs typeface="Alice"/>
                <a:sym typeface="Alice"/>
              </a:rPr>
              <a:t>ash.</a:t>
            </a:r>
          </a:p>
          <a:p>
            <a:pPr algn="just" marL="0" indent="0" lvl="0">
              <a:lnSpc>
                <a:spcPts val="5099"/>
              </a:lnSpc>
              <a:spcBef>
                <a:spcPct val="0"/>
              </a:spcBef>
            </a:pPr>
          </a:p>
        </p:txBody>
      </p:sp>
      <p:sp>
        <p:nvSpPr>
          <p:cNvPr name="TextBox 5" id="5"/>
          <p:cNvSpPr txBox="true"/>
          <p:nvPr/>
        </p:nvSpPr>
        <p:spPr>
          <a:xfrm rot="0">
            <a:off x="1249752" y="696348"/>
            <a:ext cx="15788496" cy="1801495"/>
          </a:xfrm>
          <a:prstGeom prst="rect">
            <a:avLst/>
          </a:prstGeom>
        </p:spPr>
        <p:txBody>
          <a:bodyPr anchor="t" rtlCol="false" tIns="0" lIns="0" bIns="0" rIns="0">
            <a:spAutoFit/>
          </a:bodyPr>
          <a:lstStyle/>
          <a:p>
            <a:pPr algn="ctr">
              <a:lnSpc>
                <a:spcPts val="7279"/>
              </a:lnSpc>
            </a:pPr>
            <a:r>
              <a:rPr lang="en-US" sz="5199" spc="-15">
                <a:solidFill>
                  <a:srgbClr val="2D2D2D"/>
                </a:solidFill>
                <a:latin typeface="Alike Bold"/>
                <a:ea typeface="Alike Bold"/>
                <a:cs typeface="Alike Bold"/>
                <a:sym typeface="Alike Bold"/>
              </a:rPr>
              <a:t>The stress of handling cash</a:t>
            </a:r>
          </a:p>
          <a:p>
            <a:pPr algn="ctr">
              <a:lnSpc>
                <a:spcPts val="727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7D8693"/>
        </a:solidFill>
      </p:bgPr>
    </p:bg>
    <p:spTree>
      <p:nvGrpSpPr>
        <p:cNvPr id="1" name=""/>
        <p:cNvGrpSpPr/>
        <p:nvPr/>
      </p:nvGrpSpPr>
      <p:grpSpPr>
        <a:xfrm>
          <a:off x="0" y="0"/>
          <a:ext cx="0" cy="0"/>
          <a:chOff x="0" y="0"/>
          <a:chExt cx="0" cy="0"/>
        </a:xfrm>
      </p:grpSpPr>
      <p:sp>
        <p:nvSpPr>
          <p:cNvPr name="Freeform 2" id="2"/>
          <p:cNvSpPr/>
          <p:nvPr/>
        </p:nvSpPr>
        <p:spPr>
          <a:xfrm flipH="false" flipV="false" rot="0">
            <a:off x="0" y="-440443"/>
            <a:ext cx="18288000" cy="2938285"/>
          </a:xfrm>
          <a:custGeom>
            <a:avLst/>
            <a:gdLst/>
            <a:ahLst/>
            <a:cxnLst/>
            <a:rect r="r" b="b" t="t" l="l"/>
            <a:pathLst>
              <a:path h="2938285" w="18288000">
                <a:moveTo>
                  <a:pt x="0" y="0"/>
                </a:moveTo>
                <a:lnTo>
                  <a:pt x="18288000" y="0"/>
                </a:lnTo>
                <a:lnTo>
                  <a:pt x="18288000" y="2938286"/>
                </a:lnTo>
                <a:lnTo>
                  <a:pt x="0" y="2938286"/>
                </a:lnTo>
                <a:lnTo>
                  <a:pt x="0" y="0"/>
                </a:lnTo>
                <a:close/>
              </a:path>
            </a:pathLst>
          </a:custGeom>
          <a:blipFill>
            <a:blip r:embed="rId2"/>
            <a:stretch>
              <a:fillRect l="0" t="-261201" r="0" b="-261201"/>
            </a:stretch>
          </a:blipFill>
        </p:spPr>
      </p:sp>
      <p:sp>
        <p:nvSpPr>
          <p:cNvPr name="Freeform 3" id="3"/>
          <p:cNvSpPr/>
          <p:nvPr/>
        </p:nvSpPr>
        <p:spPr>
          <a:xfrm flipH="false" flipV="false" rot="0">
            <a:off x="585201" y="3398521"/>
            <a:ext cx="5928264" cy="5662641"/>
          </a:xfrm>
          <a:custGeom>
            <a:avLst/>
            <a:gdLst/>
            <a:ahLst/>
            <a:cxnLst/>
            <a:rect r="r" b="b" t="t" l="l"/>
            <a:pathLst>
              <a:path h="5662641" w="5928264">
                <a:moveTo>
                  <a:pt x="0" y="0"/>
                </a:moveTo>
                <a:lnTo>
                  <a:pt x="5928263" y="0"/>
                </a:lnTo>
                <a:lnTo>
                  <a:pt x="5928263" y="5662641"/>
                </a:lnTo>
                <a:lnTo>
                  <a:pt x="0" y="5662641"/>
                </a:lnTo>
                <a:lnTo>
                  <a:pt x="0" y="0"/>
                </a:lnTo>
                <a:close/>
              </a:path>
            </a:pathLst>
          </a:custGeom>
          <a:blipFill>
            <a:blip r:embed="rId3"/>
            <a:stretch>
              <a:fillRect l="-48058" t="0" r="-21754" b="0"/>
            </a:stretch>
          </a:blipFill>
        </p:spPr>
      </p:sp>
      <p:sp>
        <p:nvSpPr>
          <p:cNvPr name="TextBox 4" id="4"/>
          <p:cNvSpPr txBox="true"/>
          <p:nvPr/>
        </p:nvSpPr>
        <p:spPr>
          <a:xfrm rot="0">
            <a:off x="1248369" y="547069"/>
            <a:ext cx="15788496" cy="1801495"/>
          </a:xfrm>
          <a:prstGeom prst="rect">
            <a:avLst/>
          </a:prstGeom>
        </p:spPr>
        <p:txBody>
          <a:bodyPr anchor="t" rtlCol="false" tIns="0" lIns="0" bIns="0" rIns="0">
            <a:spAutoFit/>
          </a:bodyPr>
          <a:lstStyle/>
          <a:p>
            <a:pPr algn="ctr">
              <a:lnSpc>
                <a:spcPts val="7279"/>
              </a:lnSpc>
            </a:pPr>
            <a:r>
              <a:rPr lang="en-US" sz="5199" spc="-15">
                <a:solidFill>
                  <a:srgbClr val="2D2D2D"/>
                </a:solidFill>
                <a:latin typeface="Alike Bold"/>
                <a:ea typeface="Alike Bold"/>
                <a:cs typeface="Alike Bold"/>
                <a:sym typeface="Alike Bold"/>
              </a:rPr>
              <a:t>How smart safes change the game</a:t>
            </a:r>
          </a:p>
          <a:p>
            <a:pPr algn="ctr">
              <a:lnSpc>
                <a:spcPts val="7279"/>
              </a:lnSpc>
            </a:pPr>
          </a:p>
        </p:txBody>
      </p:sp>
      <p:sp>
        <p:nvSpPr>
          <p:cNvPr name="TextBox 5" id="5"/>
          <p:cNvSpPr txBox="true"/>
          <p:nvPr/>
        </p:nvSpPr>
        <p:spPr>
          <a:xfrm rot="0">
            <a:off x="7465275" y="3312796"/>
            <a:ext cx="9571591" cy="6974204"/>
          </a:xfrm>
          <a:prstGeom prst="rect">
            <a:avLst/>
          </a:prstGeom>
        </p:spPr>
        <p:txBody>
          <a:bodyPr anchor="t" rtlCol="false" tIns="0" lIns="0" bIns="0" rIns="0">
            <a:spAutoFit/>
          </a:bodyPr>
          <a:lstStyle/>
          <a:p>
            <a:pPr algn="l">
              <a:lnSpc>
                <a:spcPts val="4620"/>
              </a:lnSpc>
              <a:spcBef>
                <a:spcPct val="0"/>
              </a:spcBef>
            </a:pPr>
            <a:r>
              <a:rPr lang="en-US" sz="3300" spc="-9">
                <a:solidFill>
                  <a:srgbClr val="000000"/>
                </a:solidFill>
                <a:latin typeface="Alice"/>
                <a:ea typeface="Alice"/>
                <a:cs typeface="Alice"/>
                <a:sym typeface="Alice"/>
              </a:rPr>
              <a:t>A smart</a:t>
            </a:r>
            <a:r>
              <a:rPr lang="en-US" sz="3300" spc="-9">
                <a:solidFill>
                  <a:srgbClr val="000000"/>
                </a:solidFill>
                <a:latin typeface="Alice"/>
                <a:ea typeface="Alice"/>
                <a:cs typeface="Alice"/>
                <a:sym typeface="Alice"/>
              </a:rPr>
              <a:t> safe is more than a metal box. It accepts cash, counts it, and records each deposit. Funds are credited to the account almost right away, even before the bank physically receives the cash. That gives the business faster access to working capital. The safe also tracks who made each deposit. This creates clear accountability. Staff can focus on customer service instead of spending hours counting bills. Owners get real-time reports that show exactly how much money is on hand.</a:t>
            </a:r>
          </a:p>
          <a:p>
            <a:pPr algn="l">
              <a:lnSpc>
                <a:spcPts val="4620"/>
              </a:lnSpc>
              <a:spcBef>
                <a:spcPct val="0"/>
              </a:spcBef>
            </a:pPr>
          </a:p>
          <a:p>
            <a:pPr algn="l">
              <a:lnSpc>
                <a:spcPts val="4620"/>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7D8693"/>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2938285"/>
          </a:xfrm>
          <a:custGeom>
            <a:avLst/>
            <a:gdLst/>
            <a:ahLst/>
            <a:cxnLst/>
            <a:rect r="r" b="b" t="t" l="l"/>
            <a:pathLst>
              <a:path h="2938285" w="18288000">
                <a:moveTo>
                  <a:pt x="0" y="0"/>
                </a:moveTo>
                <a:lnTo>
                  <a:pt x="18288000" y="0"/>
                </a:lnTo>
                <a:lnTo>
                  <a:pt x="18288000" y="2938285"/>
                </a:lnTo>
                <a:lnTo>
                  <a:pt x="0" y="2938285"/>
                </a:lnTo>
                <a:lnTo>
                  <a:pt x="0" y="0"/>
                </a:lnTo>
                <a:close/>
              </a:path>
            </a:pathLst>
          </a:custGeom>
          <a:blipFill>
            <a:blip r:embed="rId2"/>
            <a:stretch>
              <a:fillRect l="0" t="-261201" r="0" b="-261201"/>
            </a:stretch>
          </a:blipFill>
        </p:spPr>
      </p:sp>
      <p:sp>
        <p:nvSpPr>
          <p:cNvPr name="Freeform 3" id="3"/>
          <p:cNvSpPr/>
          <p:nvPr/>
        </p:nvSpPr>
        <p:spPr>
          <a:xfrm flipH="false" flipV="false" rot="0">
            <a:off x="11360254" y="3364196"/>
            <a:ext cx="5300301" cy="5300301"/>
          </a:xfrm>
          <a:custGeom>
            <a:avLst/>
            <a:gdLst/>
            <a:ahLst/>
            <a:cxnLst/>
            <a:rect r="r" b="b" t="t" l="l"/>
            <a:pathLst>
              <a:path h="5300301" w="5300301">
                <a:moveTo>
                  <a:pt x="0" y="0"/>
                </a:moveTo>
                <a:lnTo>
                  <a:pt x="5300302" y="0"/>
                </a:lnTo>
                <a:lnTo>
                  <a:pt x="5300302" y="5300301"/>
                </a:lnTo>
                <a:lnTo>
                  <a:pt x="0" y="5300301"/>
                </a:lnTo>
                <a:lnTo>
                  <a:pt x="0" y="0"/>
                </a:lnTo>
                <a:close/>
              </a:path>
            </a:pathLst>
          </a:custGeom>
          <a:blipFill>
            <a:blip r:embed="rId3"/>
            <a:stretch>
              <a:fillRect l="0" t="0" r="0" b="0"/>
            </a:stretch>
          </a:blipFill>
        </p:spPr>
      </p:sp>
      <p:sp>
        <p:nvSpPr>
          <p:cNvPr name="TextBox 4" id="4"/>
          <p:cNvSpPr txBox="true"/>
          <p:nvPr/>
        </p:nvSpPr>
        <p:spPr>
          <a:xfrm rot="0">
            <a:off x="823471" y="3412117"/>
            <a:ext cx="9696714" cy="5090160"/>
          </a:xfrm>
          <a:prstGeom prst="rect">
            <a:avLst/>
          </a:prstGeom>
        </p:spPr>
        <p:txBody>
          <a:bodyPr anchor="t" rtlCol="false" tIns="0" lIns="0" bIns="0" rIns="0">
            <a:spAutoFit/>
          </a:bodyPr>
          <a:lstStyle/>
          <a:p>
            <a:pPr algn="just">
              <a:lnSpc>
                <a:spcPts val="5099"/>
              </a:lnSpc>
            </a:pPr>
            <a:r>
              <a:rPr lang="en-US" sz="3399" spc="-10">
                <a:solidFill>
                  <a:srgbClr val="000000"/>
                </a:solidFill>
                <a:latin typeface="Alice"/>
                <a:ea typeface="Alice"/>
                <a:cs typeface="Alice"/>
                <a:sym typeface="Alice"/>
              </a:rPr>
              <a:t>Growth often means expanding to new locations. Each site creates another point of risk. Owners cannot be everywhere at </a:t>
            </a:r>
            <a:r>
              <a:rPr lang="en-US" sz="3399" spc="-10" u="none">
                <a:solidFill>
                  <a:srgbClr val="000000"/>
                </a:solidFill>
                <a:latin typeface="Alice"/>
                <a:ea typeface="Alice"/>
                <a:cs typeface="Alice"/>
                <a:sym typeface="Alice"/>
              </a:rPr>
              <a:t>once. Sm</a:t>
            </a:r>
            <a:r>
              <a:rPr lang="en-US" sz="3399" spc="-10">
                <a:solidFill>
                  <a:srgbClr val="000000"/>
                </a:solidFill>
                <a:latin typeface="Alice"/>
                <a:ea typeface="Alice"/>
                <a:cs typeface="Alice"/>
                <a:sym typeface="Alice"/>
              </a:rPr>
              <a:t>art safes offer a way to maintain control without being on-site. Reports can be viewed from anywhere. That lets decision-makers see the full picture across all stores.</a:t>
            </a:r>
          </a:p>
          <a:p>
            <a:pPr algn="just">
              <a:lnSpc>
                <a:spcPts val="5099"/>
              </a:lnSpc>
            </a:pPr>
          </a:p>
        </p:txBody>
      </p:sp>
      <p:sp>
        <p:nvSpPr>
          <p:cNvPr name="TextBox 5" id="5"/>
          <p:cNvSpPr txBox="true"/>
          <p:nvPr/>
        </p:nvSpPr>
        <p:spPr>
          <a:xfrm rot="0">
            <a:off x="1431347" y="547069"/>
            <a:ext cx="15425307" cy="1801495"/>
          </a:xfrm>
          <a:prstGeom prst="rect">
            <a:avLst/>
          </a:prstGeom>
        </p:spPr>
        <p:txBody>
          <a:bodyPr anchor="t" rtlCol="false" tIns="0" lIns="0" bIns="0" rIns="0">
            <a:spAutoFit/>
          </a:bodyPr>
          <a:lstStyle/>
          <a:p>
            <a:pPr algn="ctr">
              <a:lnSpc>
                <a:spcPts val="7279"/>
              </a:lnSpc>
            </a:pPr>
            <a:r>
              <a:rPr lang="en-US" sz="5199" spc="-15">
                <a:solidFill>
                  <a:srgbClr val="2D2D2D"/>
                </a:solidFill>
                <a:latin typeface="Alike Bold"/>
                <a:ea typeface="Alike Bold"/>
                <a:cs typeface="Alike Bold"/>
                <a:sym typeface="Alike Bold"/>
              </a:rPr>
              <a:t>Why growing businesses need smart cash tools</a:t>
            </a:r>
          </a:p>
          <a:p>
            <a:pPr algn="ctr">
              <a:lnSpc>
                <a:spcPts val="727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7D8693"/>
        </a:solidFill>
      </p:bgPr>
    </p:bg>
    <p:spTree>
      <p:nvGrpSpPr>
        <p:cNvPr id="1" name=""/>
        <p:cNvGrpSpPr/>
        <p:nvPr/>
      </p:nvGrpSpPr>
      <p:grpSpPr>
        <a:xfrm>
          <a:off x="0" y="0"/>
          <a:ext cx="0" cy="0"/>
          <a:chOff x="0" y="0"/>
          <a:chExt cx="0" cy="0"/>
        </a:xfrm>
      </p:grpSpPr>
      <p:sp>
        <p:nvSpPr>
          <p:cNvPr name="Freeform 2" id="2"/>
          <p:cNvSpPr/>
          <p:nvPr/>
        </p:nvSpPr>
        <p:spPr>
          <a:xfrm flipH="false" flipV="false" rot="0">
            <a:off x="0" y="-440443"/>
            <a:ext cx="18288000" cy="2938285"/>
          </a:xfrm>
          <a:custGeom>
            <a:avLst/>
            <a:gdLst/>
            <a:ahLst/>
            <a:cxnLst/>
            <a:rect r="r" b="b" t="t" l="l"/>
            <a:pathLst>
              <a:path h="2938285" w="18288000">
                <a:moveTo>
                  <a:pt x="0" y="0"/>
                </a:moveTo>
                <a:lnTo>
                  <a:pt x="18288000" y="0"/>
                </a:lnTo>
                <a:lnTo>
                  <a:pt x="18288000" y="2938286"/>
                </a:lnTo>
                <a:lnTo>
                  <a:pt x="0" y="2938286"/>
                </a:lnTo>
                <a:lnTo>
                  <a:pt x="0" y="0"/>
                </a:lnTo>
                <a:close/>
              </a:path>
            </a:pathLst>
          </a:custGeom>
          <a:blipFill>
            <a:blip r:embed="rId2"/>
            <a:stretch>
              <a:fillRect l="0" t="-261201" r="0" b="-261201"/>
            </a:stretch>
          </a:blipFill>
        </p:spPr>
      </p:sp>
      <p:sp>
        <p:nvSpPr>
          <p:cNvPr name="Freeform 3" id="3"/>
          <p:cNvSpPr/>
          <p:nvPr/>
        </p:nvSpPr>
        <p:spPr>
          <a:xfrm flipH="false" flipV="false" rot="0">
            <a:off x="646801" y="3467926"/>
            <a:ext cx="6170515" cy="4893023"/>
          </a:xfrm>
          <a:custGeom>
            <a:avLst/>
            <a:gdLst/>
            <a:ahLst/>
            <a:cxnLst/>
            <a:rect r="r" b="b" t="t" l="l"/>
            <a:pathLst>
              <a:path h="4893023" w="6170515">
                <a:moveTo>
                  <a:pt x="0" y="0"/>
                </a:moveTo>
                <a:lnTo>
                  <a:pt x="6170515" y="0"/>
                </a:lnTo>
                <a:lnTo>
                  <a:pt x="6170515" y="4893023"/>
                </a:lnTo>
                <a:lnTo>
                  <a:pt x="0" y="4893023"/>
                </a:lnTo>
                <a:lnTo>
                  <a:pt x="0" y="0"/>
                </a:lnTo>
                <a:close/>
              </a:path>
            </a:pathLst>
          </a:custGeom>
          <a:blipFill>
            <a:blip r:embed="rId3"/>
            <a:stretch>
              <a:fillRect l="-64390" t="0" r="-35938" b="0"/>
            </a:stretch>
          </a:blipFill>
        </p:spPr>
      </p:sp>
      <p:sp>
        <p:nvSpPr>
          <p:cNvPr name="TextBox 4" id="4"/>
          <p:cNvSpPr txBox="true"/>
          <p:nvPr/>
        </p:nvSpPr>
        <p:spPr>
          <a:xfrm rot="0">
            <a:off x="7632271" y="3569226"/>
            <a:ext cx="9410125" cy="5090160"/>
          </a:xfrm>
          <a:prstGeom prst="rect">
            <a:avLst/>
          </a:prstGeom>
        </p:spPr>
        <p:txBody>
          <a:bodyPr anchor="t" rtlCol="false" tIns="0" lIns="0" bIns="0" rIns="0">
            <a:spAutoFit/>
          </a:bodyPr>
          <a:lstStyle/>
          <a:p>
            <a:pPr algn="just">
              <a:lnSpc>
                <a:spcPts val="5099"/>
              </a:lnSpc>
            </a:pPr>
            <a:r>
              <a:rPr lang="en-US" sz="3399" spc="-10">
                <a:solidFill>
                  <a:srgbClr val="000000"/>
                </a:solidFill>
                <a:latin typeface="Alice"/>
                <a:ea typeface="Alice"/>
                <a:cs typeface="Alice"/>
                <a:sym typeface="Alice"/>
              </a:rPr>
              <a:t>Cash does not disappear after it enters a safe. It still has to reach the bank. That is where transport services come in. An armored car service in Southern California provides a secure way to move funds from store to bank. These vehicles are designed for safety. They reduce risk for staff and protect the value of the deposit.</a:t>
            </a:r>
          </a:p>
          <a:p>
            <a:pPr algn="just">
              <a:lnSpc>
                <a:spcPts val="5099"/>
              </a:lnSpc>
            </a:pPr>
          </a:p>
        </p:txBody>
      </p:sp>
      <p:sp>
        <p:nvSpPr>
          <p:cNvPr name="TextBox 5" id="5"/>
          <p:cNvSpPr txBox="true"/>
          <p:nvPr/>
        </p:nvSpPr>
        <p:spPr>
          <a:xfrm rot="0">
            <a:off x="1253900" y="547069"/>
            <a:ext cx="15788496" cy="1801495"/>
          </a:xfrm>
          <a:prstGeom prst="rect">
            <a:avLst/>
          </a:prstGeom>
        </p:spPr>
        <p:txBody>
          <a:bodyPr anchor="t" rtlCol="false" tIns="0" lIns="0" bIns="0" rIns="0">
            <a:spAutoFit/>
          </a:bodyPr>
          <a:lstStyle/>
          <a:p>
            <a:pPr algn="ctr">
              <a:lnSpc>
                <a:spcPts val="7279"/>
              </a:lnSpc>
            </a:pPr>
            <a:r>
              <a:rPr lang="en-US" sz="5199" spc="-15">
                <a:solidFill>
                  <a:srgbClr val="2D2D2D"/>
                </a:solidFill>
                <a:latin typeface="Alike Bold"/>
                <a:ea typeface="Alike Bold"/>
                <a:cs typeface="Alike Bold"/>
                <a:sym typeface="Alike Bold"/>
              </a:rPr>
              <a:t>Linking smart safes with armored transport</a:t>
            </a:r>
          </a:p>
          <a:p>
            <a:pPr algn="ctr">
              <a:lnSpc>
                <a:spcPts val="727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7D8693"/>
        </a:solidFill>
      </p:bgPr>
    </p:bg>
    <p:spTree>
      <p:nvGrpSpPr>
        <p:cNvPr id="1" name=""/>
        <p:cNvGrpSpPr/>
        <p:nvPr/>
      </p:nvGrpSpPr>
      <p:grpSpPr>
        <a:xfrm>
          <a:off x="0" y="0"/>
          <a:ext cx="0" cy="0"/>
          <a:chOff x="0" y="0"/>
          <a:chExt cx="0" cy="0"/>
        </a:xfrm>
      </p:grpSpPr>
      <p:sp>
        <p:nvSpPr>
          <p:cNvPr name="Freeform 2" id="2"/>
          <p:cNvSpPr/>
          <p:nvPr/>
        </p:nvSpPr>
        <p:spPr>
          <a:xfrm flipH="false" flipV="false" rot="0">
            <a:off x="0" y="17633"/>
            <a:ext cx="18288000" cy="2938285"/>
          </a:xfrm>
          <a:custGeom>
            <a:avLst/>
            <a:gdLst/>
            <a:ahLst/>
            <a:cxnLst/>
            <a:rect r="r" b="b" t="t" l="l"/>
            <a:pathLst>
              <a:path h="2938285" w="18288000">
                <a:moveTo>
                  <a:pt x="0" y="0"/>
                </a:moveTo>
                <a:lnTo>
                  <a:pt x="18288000" y="0"/>
                </a:lnTo>
                <a:lnTo>
                  <a:pt x="18288000" y="2938286"/>
                </a:lnTo>
                <a:lnTo>
                  <a:pt x="0" y="2938286"/>
                </a:lnTo>
                <a:lnTo>
                  <a:pt x="0" y="0"/>
                </a:lnTo>
                <a:close/>
              </a:path>
            </a:pathLst>
          </a:custGeom>
          <a:blipFill>
            <a:blip r:embed="rId2"/>
            <a:stretch>
              <a:fillRect l="0" t="-261201" r="0" b="-261201"/>
            </a:stretch>
          </a:blipFill>
        </p:spPr>
      </p:sp>
      <p:sp>
        <p:nvSpPr>
          <p:cNvPr name="Freeform 3" id="3"/>
          <p:cNvSpPr/>
          <p:nvPr/>
        </p:nvSpPr>
        <p:spPr>
          <a:xfrm flipH="false" flipV="false" rot="0">
            <a:off x="0" y="8205720"/>
            <a:ext cx="18288000" cy="2039651"/>
          </a:xfrm>
          <a:custGeom>
            <a:avLst/>
            <a:gdLst/>
            <a:ahLst/>
            <a:cxnLst/>
            <a:rect r="r" b="b" t="t" l="l"/>
            <a:pathLst>
              <a:path h="2039651" w="18288000">
                <a:moveTo>
                  <a:pt x="0" y="0"/>
                </a:moveTo>
                <a:lnTo>
                  <a:pt x="18288000" y="0"/>
                </a:lnTo>
                <a:lnTo>
                  <a:pt x="18288000" y="2039651"/>
                </a:lnTo>
                <a:lnTo>
                  <a:pt x="0" y="2039651"/>
                </a:lnTo>
                <a:lnTo>
                  <a:pt x="0" y="0"/>
                </a:lnTo>
                <a:close/>
              </a:path>
            </a:pathLst>
          </a:custGeom>
          <a:blipFill>
            <a:blip r:embed="rId2"/>
            <a:stretch>
              <a:fillRect l="0" t="-420341" r="0" b="-376282"/>
            </a:stretch>
          </a:blipFill>
        </p:spPr>
      </p:sp>
      <p:sp>
        <p:nvSpPr>
          <p:cNvPr name="Freeform 4" id="4"/>
          <p:cNvSpPr/>
          <p:nvPr/>
        </p:nvSpPr>
        <p:spPr>
          <a:xfrm flipH="false" flipV="false" rot="0">
            <a:off x="5944416" y="3585178"/>
            <a:ext cx="582346" cy="582346"/>
          </a:xfrm>
          <a:custGeom>
            <a:avLst/>
            <a:gdLst/>
            <a:ahLst/>
            <a:cxnLst/>
            <a:rect r="r" b="b" t="t" l="l"/>
            <a:pathLst>
              <a:path h="582346" w="582346">
                <a:moveTo>
                  <a:pt x="0" y="0"/>
                </a:moveTo>
                <a:lnTo>
                  <a:pt x="582345" y="0"/>
                </a:lnTo>
                <a:lnTo>
                  <a:pt x="582345" y="582346"/>
                </a:lnTo>
                <a:lnTo>
                  <a:pt x="0" y="5823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5976587" y="4757688"/>
            <a:ext cx="418003" cy="836006"/>
          </a:xfrm>
          <a:custGeom>
            <a:avLst/>
            <a:gdLst/>
            <a:ahLst/>
            <a:cxnLst/>
            <a:rect r="r" b="b" t="t" l="l"/>
            <a:pathLst>
              <a:path h="836006" w="418003">
                <a:moveTo>
                  <a:pt x="0" y="0"/>
                </a:moveTo>
                <a:lnTo>
                  <a:pt x="418002" y="0"/>
                </a:lnTo>
                <a:lnTo>
                  <a:pt x="418002" y="836006"/>
                </a:lnTo>
                <a:lnTo>
                  <a:pt x="0" y="8360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5848070" y="6184244"/>
            <a:ext cx="678691" cy="678691"/>
          </a:xfrm>
          <a:custGeom>
            <a:avLst/>
            <a:gdLst/>
            <a:ahLst/>
            <a:cxnLst/>
            <a:rect r="r" b="b" t="t" l="l"/>
            <a:pathLst>
              <a:path h="678691" w="678691">
                <a:moveTo>
                  <a:pt x="0" y="0"/>
                </a:moveTo>
                <a:lnTo>
                  <a:pt x="678691" y="0"/>
                </a:lnTo>
                <a:lnTo>
                  <a:pt x="678691" y="678691"/>
                </a:lnTo>
                <a:lnTo>
                  <a:pt x="0" y="67869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5795178" y="7285556"/>
            <a:ext cx="780820" cy="780820"/>
          </a:xfrm>
          <a:custGeom>
            <a:avLst/>
            <a:gdLst/>
            <a:ahLst/>
            <a:cxnLst/>
            <a:rect r="r" b="b" t="t" l="l"/>
            <a:pathLst>
              <a:path h="780820" w="780820">
                <a:moveTo>
                  <a:pt x="0" y="0"/>
                </a:moveTo>
                <a:lnTo>
                  <a:pt x="780820" y="0"/>
                </a:lnTo>
                <a:lnTo>
                  <a:pt x="780820" y="780820"/>
                </a:lnTo>
                <a:lnTo>
                  <a:pt x="0" y="78082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5896243" y="1171575"/>
            <a:ext cx="6495514" cy="1070042"/>
          </a:xfrm>
          <a:prstGeom prst="rect">
            <a:avLst/>
          </a:prstGeom>
        </p:spPr>
        <p:txBody>
          <a:bodyPr anchor="t" rtlCol="false" tIns="0" lIns="0" bIns="0" rIns="0">
            <a:spAutoFit/>
          </a:bodyPr>
          <a:lstStyle/>
          <a:p>
            <a:pPr algn="ctr">
              <a:lnSpc>
                <a:spcPts val="8000"/>
              </a:lnSpc>
            </a:pPr>
            <a:r>
              <a:rPr lang="en-US" sz="8000">
                <a:solidFill>
                  <a:srgbClr val="000000"/>
                </a:solidFill>
                <a:latin typeface="Alike Bold"/>
                <a:ea typeface="Alike Bold"/>
                <a:cs typeface="Alike Bold"/>
                <a:sym typeface="Alike Bold"/>
              </a:rPr>
              <a:t>CONTACT US</a:t>
            </a:r>
          </a:p>
        </p:txBody>
      </p:sp>
      <p:sp>
        <p:nvSpPr>
          <p:cNvPr name="TextBox 9" id="9"/>
          <p:cNvSpPr txBox="true"/>
          <p:nvPr/>
        </p:nvSpPr>
        <p:spPr>
          <a:xfrm rot="0">
            <a:off x="7144710" y="4743126"/>
            <a:ext cx="10801840" cy="514350"/>
          </a:xfrm>
          <a:prstGeom prst="rect">
            <a:avLst/>
          </a:prstGeom>
        </p:spPr>
        <p:txBody>
          <a:bodyPr anchor="t" rtlCol="false" tIns="0" lIns="0" bIns="0" rIns="0">
            <a:spAutoFit/>
          </a:bodyPr>
          <a:lstStyle/>
          <a:p>
            <a:pPr algn="l">
              <a:lnSpc>
                <a:spcPts val="4200"/>
              </a:lnSpc>
            </a:pPr>
            <a:r>
              <a:rPr lang="en-US" sz="3000">
                <a:solidFill>
                  <a:srgbClr val="000000"/>
                </a:solidFill>
                <a:latin typeface="Alike"/>
                <a:ea typeface="Alike"/>
                <a:cs typeface="Alike"/>
                <a:sym typeface="Alike"/>
              </a:rPr>
              <a:t>P.O.Box 227267 Los Angeles, CA 90022</a:t>
            </a:r>
          </a:p>
        </p:txBody>
      </p:sp>
      <p:sp>
        <p:nvSpPr>
          <p:cNvPr name="TextBox 10" id="10"/>
          <p:cNvSpPr txBox="true"/>
          <p:nvPr/>
        </p:nvSpPr>
        <p:spPr>
          <a:xfrm rot="0">
            <a:off x="7144710" y="6237806"/>
            <a:ext cx="3073476" cy="1047750"/>
          </a:xfrm>
          <a:prstGeom prst="rect">
            <a:avLst/>
          </a:prstGeom>
        </p:spPr>
        <p:txBody>
          <a:bodyPr anchor="t" rtlCol="false" tIns="0" lIns="0" bIns="0" rIns="0">
            <a:spAutoFit/>
          </a:bodyPr>
          <a:lstStyle/>
          <a:p>
            <a:pPr algn="l">
              <a:lnSpc>
                <a:spcPts val="4200"/>
              </a:lnSpc>
            </a:pPr>
            <a:r>
              <a:rPr lang="en-US" sz="3000">
                <a:solidFill>
                  <a:srgbClr val="000000"/>
                </a:solidFill>
                <a:latin typeface="Alike"/>
                <a:ea typeface="Alike"/>
                <a:cs typeface="Alike"/>
                <a:sym typeface="Alike"/>
              </a:rPr>
              <a:t>(562)-(948)-(1446)</a:t>
            </a:r>
          </a:p>
          <a:p>
            <a:pPr algn="l">
              <a:lnSpc>
                <a:spcPts val="4200"/>
              </a:lnSpc>
            </a:pPr>
          </a:p>
        </p:txBody>
      </p:sp>
      <p:sp>
        <p:nvSpPr>
          <p:cNvPr name="TextBox 11" id="11"/>
          <p:cNvSpPr txBox="true"/>
          <p:nvPr/>
        </p:nvSpPr>
        <p:spPr>
          <a:xfrm rot="0">
            <a:off x="7144710" y="3590601"/>
            <a:ext cx="9447610" cy="521335"/>
          </a:xfrm>
          <a:prstGeom prst="rect">
            <a:avLst/>
          </a:prstGeom>
        </p:spPr>
        <p:txBody>
          <a:bodyPr anchor="t" rtlCol="false" tIns="0" lIns="0" bIns="0" rIns="0">
            <a:spAutoFit/>
          </a:bodyPr>
          <a:lstStyle/>
          <a:p>
            <a:pPr algn="l">
              <a:lnSpc>
                <a:spcPts val="4339"/>
              </a:lnSpc>
            </a:pPr>
            <a:r>
              <a:rPr lang="en-US" sz="3099">
                <a:solidFill>
                  <a:srgbClr val="000000"/>
                </a:solidFill>
                <a:latin typeface="Alike"/>
                <a:ea typeface="Alike"/>
                <a:cs typeface="Alike"/>
                <a:sym typeface="Alike"/>
              </a:rPr>
              <a:t>www.sectransecurity.com</a:t>
            </a:r>
          </a:p>
        </p:txBody>
      </p:sp>
      <p:sp>
        <p:nvSpPr>
          <p:cNvPr name="TextBox 12" id="12"/>
          <p:cNvSpPr txBox="true"/>
          <p:nvPr/>
        </p:nvSpPr>
        <p:spPr>
          <a:xfrm rot="0">
            <a:off x="7144710" y="7228406"/>
            <a:ext cx="5924780" cy="514350"/>
          </a:xfrm>
          <a:prstGeom prst="rect">
            <a:avLst/>
          </a:prstGeom>
        </p:spPr>
        <p:txBody>
          <a:bodyPr anchor="t" rtlCol="false" tIns="0" lIns="0" bIns="0" rIns="0">
            <a:spAutoFit/>
          </a:bodyPr>
          <a:lstStyle/>
          <a:p>
            <a:pPr algn="l">
              <a:lnSpc>
                <a:spcPts val="4200"/>
              </a:lnSpc>
            </a:pPr>
            <a:r>
              <a:rPr lang="en-US" sz="3000">
                <a:solidFill>
                  <a:srgbClr val="000000"/>
                </a:solidFill>
                <a:latin typeface="Alike"/>
                <a:ea typeface="Alike"/>
                <a:cs typeface="Alike"/>
                <a:sym typeface="Alike"/>
              </a:rPr>
              <a:t>info@sectransecurity.com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DAF5e0y3A1I</dc:identifier>
  <dcterms:modified xsi:type="dcterms:W3CDTF">2011-08-01T06:04:30Z</dcterms:modified>
  <cp:revision>1</cp:revision>
  <dc:title>How Smart Safe Cash Management Supports Growing Businesses</dc:title>
</cp:coreProperties>
</file>