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Rig Solid Bold Halftone" charset="1" panose="00000800000000000000"/>
      <p:regular r:id="rId12"/>
    </p:embeddedFont>
    <p:embeddedFont>
      <p:font typeface="Open Sans" charset="1" panose="00000000000000000000"/>
      <p:regular r:id="rId13"/>
    </p:embeddedFont>
    <p:embeddedFont>
      <p:font typeface="Open Sans Bold" charset="1" panose="00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https://foreignescort.com/russian-escorts-in-north-goa/"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https://foreignescort.com/russian-escorts-in-north-goa/"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https://foreignescort.com/russian-escorts-in-north-goa/"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https://foreignescort.com" TargetMode="External" Type="http://schemas.openxmlformats.org/officeDocument/2006/relationships/hyperlink"/><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jpeg" Type="http://schemas.openxmlformats.org/officeDocument/2006/relationships/image"/><Relationship Id="rId7"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F1F1">
                <a:alpha val="100000"/>
              </a:srgbClr>
            </a:gs>
            <a:gs pos="100000">
              <a:srgbClr val="7785A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058400" y="1028700"/>
            <a:ext cx="8229601" cy="8229600"/>
          </a:xfrm>
          <a:custGeom>
            <a:avLst/>
            <a:gdLst/>
            <a:ahLst/>
            <a:cxnLst/>
            <a:rect r="r" b="b" t="t" l="l"/>
            <a:pathLst>
              <a:path h="8229600" w="8229601">
                <a:moveTo>
                  <a:pt x="0" y="0"/>
                </a:moveTo>
                <a:lnTo>
                  <a:pt x="8229601" y="0"/>
                </a:lnTo>
                <a:lnTo>
                  <a:pt x="822960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169523" y="1139823"/>
            <a:ext cx="8007354" cy="8007354"/>
          </a:xfrm>
          <a:custGeom>
            <a:avLst/>
            <a:gdLst/>
            <a:ahLst/>
            <a:cxnLst/>
            <a:rect r="r" b="b" t="t" l="l"/>
            <a:pathLst>
              <a:path h="8007354" w="8007354">
                <a:moveTo>
                  <a:pt x="0" y="0"/>
                </a:moveTo>
                <a:lnTo>
                  <a:pt x="8007354" y="0"/>
                </a:lnTo>
                <a:lnTo>
                  <a:pt x="8007354" y="8007354"/>
                </a:lnTo>
                <a:lnTo>
                  <a:pt x="0" y="80073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370067" y="1340367"/>
            <a:ext cx="7606266" cy="7606266"/>
            <a:chOff x="0" y="0"/>
            <a:chExt cx="10141687" cy="10141687"/>
          </a:xfrm>
        </p:grpSpPr>
        <p:sp>
          <p:nvSpPr>
            <p:cNvPr name="Freeform 5" id="5"/>
            <p:cNvSpPr/>
            <p:nvPr/>
          </p:nvSpPr>
          <p:spPr>
            <a:xfrm flipH="false" flipV="false" rot="0">
              <a:off x="0" y="0"/>
              <a:ext cx="10141712" cy="10141712"/>
            </a:xfrm>
            <a:custGeom>
              <a:avLst/>
              <a:gdLst/>
              <a:ahLst/>
              <a:cxnLst/>
              <a:rect r="r" b="b" t="t" l="l"/>
              <a:pathLst>
                <a:path h="10141712" w="10141712">
                  <a:moveTo>
                    <a:pt x="8586216" y="0"/>
                  </a:moveTo>
                  <a:lnTo>
                    <a:pt x="1555496" y="0"/>
                  </a:lnTo>
                  <a:lnTo>
                    <a:pt x="0" y="1555496"/>
                  </a:lnTo>
                  <a:lnTo>
                    <a:pt x="0" y="8586215"/>
                  </a:lnTo>
                  <a:lnTo>
                    <a:pt x="1555496" y="10141712"/>
                  </a:lnTo>
                  <a:lnTo>
                    <a:pt x="8586215" y="10141712"/>
                  </a:lnTo>
                  <a:lnTo>
                    <a:pt x="10141712" y="8586216"/>
                  </a:lnTo>
                  <a:lnTo>
                    <a:pt x="10141712" y="1555496"/>
                  </a:lnTo>
                  <a:close/>
                </a:path>
              </a:pathLst>
            </a:custGeom>
            <a:blipFill>
              <a:blip r:embed="rId6"/>
              <a:stretch>
                <a:fillRect l="0" t="0" r="0" b="-25000"/>
              </a:stretch>
            </a:blipFill>
          </p:spPr>
        </p:sp>
      </p:grpSp>
      <p:grpSp>
        <p:nvGrpSpPr>
          <p:cNvPr name="Group 6" id="6"/>
          <p:cNvGrpSpPr/>
          <p:nvPr/>
        </p:nvGrpSpPr>
        <p:grpSpPr>
          <a:xfrm rot="0">
            <a:off x="941987" y="1340367"/>
            <a:ext cx="8566310" cy="1356826"/>
            <a:chOff x="0" y="0"/>
            <a:chExt cx="11421746" cy="1809101"/>
          </a:xfrm>
        </p:grpSpPr>
        <p:sp>
          <p:nvSpPr>
            <p:cNvPr name="Freeform 7" id="7"/>
            <p:cNvSpPr/>
            <p:nvPr/>
          </p:nvSpPr>
          <p:spPr>
            <a:xfrm flipH="false" flipV="false" rot="0">
              <a:off x="0" y="0"/>
              <a:ext cx="11421779" cy="1809146"/>
            </a:xfrm>
            <a:custGeom>
              <a:avLst/>
              <a:gdLst/>
              <a:ahLst/>
              <a:cxnLst/>
              <a:rect r="r" b="b" t="t" l="l"/>
              <a:pathLst>
                <a:path h="1809146" w="11421779">
                  <a:moveTo>
                    <a:pt x="0" y="0"/>
                  </a:moveTo>
                  <a:lnTo>
                    <a:pt x="11421779" y="0"/>
                  </a:lnTo>
                  <a:lnTo>
                    <a:pt x="11421779" y="1809146"/>
                  </a:lnTo>
                  <a:lnTo>
                    <a:pt x="0" y="1809146"/>
                  </a:lnTo>
                  <a:lnTo>
                    <a:pt x="0" y="0"/>
                  </a:lnTo>
                  <a:close/>
                </a:path>
              </a:pathLst>
            </a:custGeom>
            <a:blipFill>
              <a:blip r:embed="rId7"/>
              <a:stretch>
                <a:fillRect l="0" t="-5706" r="0" b="-5706"/>
              </a:stretch>
            </a:blipFill>
          </p:spPr>
        </p:sp>
      </p:grpSp>
      <p:sp>
        <p:nvSpPr>
          <p:cNvPr name="TextBox 8" id="8"/>
          <p:cNvSpPr txBox="true"/>
          <p:nvPr/>
        </p:nvSpPr>
        <p:spPr>
          <a:xfrm rot="0">
            <a:off x="156545" y="3397540"/>
            <a:ext cx="10058400" cy="1225931"/>
          </a:xfrm>
          <a:prstGeom prst="rect">
            <a:avLst/>
          </a:prstGeom>
        </p:spPr>
        <p:txBody>
          <a:bodyPr anchor="t" rtlCol="false" tIns="0" lIns="0" bIns="0" rIns="0">
            <a:spAutoFit/>
          </a:bodyPr>
          <a:lstStyle/>
          <a:p>
            <a:pPr algn="ctr">
              <a:lnSpc>
                <a:spcPts val="9439"/>
              </a:lnSpc>
            </a:pPr>
            <a:r>
              <a:rPr lang="en-US" sz="8660" spc="-363">
                <a:solidFill>
                  <a:srgbClr val="000000"/>
                </a:solidFill>
                <a:latin typeface="Rig Solid Bold Halftone"/>
                <a:ea typeface="Rig Solid Bold Halftone"/>
                <a:cs typeface="Rig Solid Bold Halftone"/>
                <a:sym typeface="Rig Solid Bold Halftone"/>
              </a:rPr>
              <a:t>Fo</a:t>
            </a:r>
            <a:r>
              <a:rPr lang="en-US" sz="8660" spc="-363">
                <a:solidFill>
                  <a:srgbClr val="000000"/>
                </a:solidFill>
                <a:latin typeface="Rig Solid Bold Halftone"/>
                <a:ea typeface="Rig Solid Bold Halftone"/>
                <a:cs typeface="Rig Solid Bold Halftone"/>
                <a:sym typeface="Rig Solid Bold Halftone"/>
              </a:rPr>
              <a:t>reignescort</a:t>
            </a:r>
          </a:p>
        </p:txBody>
      </p:sp>
      <p:sp>
        <p:nvSpPr>
          <p:cNvPr name="TextBox 9" id="9"/>
          <p:cNvSpPr txBox="true"/>
          <p:nvPr/>
        </p:nvSpPr>
        <p:spPr>
          <a:xfrm rot="0">
            <a:off x="710292" y="4911776"/>
            <a:ext cx="9029700" cy="3413430"/>
          </a:xfrm>
          <a:prstGeom prst="rect">
            <a:avLst/>
          </a:prstGeom>
        </p:spPr>
        <p:txBody>
          <a:bodyPr anchor="t" rtlCol="false" tIns="0" lIns="0" bIns="0" rIns="0">
            <a:spAutoFit/>
          </a:bodyPr>
          <a:lstStyle/>
          <a:p>
            <a:pPr algn="ctr">
              <a:lnSpc>
                <a:spcPts val="4532"/>
              </a:lnSpc>
            </a:pPr>
            <a:r>
              <a:rPr lang="en-US" sz="3236">
                <a:solidFill>
                  <a:srgbClr val="000000"/>
                </a:solidFill>
                <a:latin typeface="Open Sans"/>
                <a:ea typeface="Open Sans"/>
                <a:cs typeface="Open Sans"/>
                <a:sym typeface="Open Sans"/>
              </a:rPr>
              <a:t>Fo</a:t>
            </a:r>
            <a:r>
              <a:rPr lang="en-US" sz="3236">
                <a:solidFill>
                  <a:srgbClr val="000000"/>
                </a:solidFill>
                <a:latin typeface="Open Sans"/>
                <a:ea typeface="Open Sans"/>
                <a:cs typeface="Open Sans"/>
                <a:sym typeface="Open Sans"/>
              </a:rPr>
              <a:t>reignescort.com is a trusted provider of Russian escorts in PAN India. However, we are currently operational in three towns, including Chennai, Goa, and Bangalore—book with confidence – the high-profile Russian call girls in for sex.</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F1F1">
                <a:alpha val="100000"/>
              </a:srgbClr>
            </a:gs>
            <a:gs pos="100000">
              <a:srgbClr val="7785A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653595" y="5360682"/>
            <a:ext cx="4954985" cy="4954985"/>
            <a:chOff x="0" y="0"/>
            <a:chExt cx="6606646" cy="6606646"/>
          </a:xfrm>
        </p:grpSpPr>
        <p:sp>
          <p:nvSpPr>
            <p:cNvPr name="Freeform 3" id="3"/>
            <p:cNvSpPr/>
            <p:nvPr/>
          </p:nvSpPr>
          <p:spPr>
            <a:xfrm flipH="false" flipV="false" rot="0">
              <a:off x="44450" y="44450"/>
              <a:ext cx="6105779" cy="6105779"/>
            </a:xfrm>
            <a:custGeom>
              <a:avLst/>
              <a:gdLst/>
              <a:ahLst/>
              <a:cxnLst/>
              <a:rect r="r" b="b" t="t" l="l"/>
              <a:pathLst>
                <a:path h="6105779" w="6105779">
                  <a:moveTo>
                    <a:pt x="0" y="0"/>
                  </a:moveTo>
                  <a:lnTo>
                    <a:pt x="6105779" y="0"/>
                  </a:lnTo>
                  <a:lnTo>
                    <a:pt x="6105779" y="6105779"/>
                  </a:lnTo>
                  <a:lnTo>
                    <a:pt x="0" y="6105779"/>
                  </a:lnTo>
                  <a:close/>
                </a:path>
              </a:pathLst>
            </a:custGeom>
            <a:blipFill>
              <a:blip r:embed="rId2"/>
              <a:stretch>
                <a:fillRect l="0" t="-12500" r="0" b="-12500"/>
              </a:stretch>
            </a:blipFill>
          </p:spPr>
        </p:sp>
        <p:sp>
          <p:nvSpPr>
            <p:cNvPr name="Freeform 4" id="4"/>
            <p:cNvSpPr/>
            <p:nvPr/>
          </p:nvSpPr>
          <p:spPr>
            <a:xfrm flipH="false" flipV="false" rot="0">
              <a:off x="0" y="0"/>
              <a:ext cx="6194679" cy="6194679"/>
            </a:xfrm>
            <a:custGeom>
              <a:avLst/>
              <a:gdLst/>
              <a:ahLst/>
              <a:cxnLst/>
              <a:rect r="r" b="b" t="t" l="l"/>
              <a:pathLst>
                <a:path h="6194679" w="6194679">
                  <a:moveTo>
                    <a:pt x="44450" y="0"/>
                  </a:moveTo>
                  <a:lnTo>
                    <a:pt x="6150229" y="0"/>
                  </a:lnTo>
                  <a:cubicBezTo>
                    <a:pt x="6174740" y="0"/>
                    <a:pt x="6194679" y="19939"/>
                    <a:pt x="6194679" y="44450"/>
                  </a:cubicBezTo>
                  <a:lnTo>
                    <a:pt x="6194679" y="6150229"/>
                  </a:lnTo>
                  <a:cubicBezTo>
                    <a:pt x="6194679" y="6174740"/>
                    <a:pt x="6174740" y="6194679"/>
                    <a:pt x="6150229" y="6194679"/>
                  </a:cubicBezTo>
                  <a:lnTo>
                    <a:pt x="44450" y="6194679"/>
                  </a:lnTo>
                  <a:cubicBezTo>
                    <a:pt x="19939" y="6194679"/>
                    <a:pt x="0" y="6174740"/>
                    <a:pt x="0" y="6150229"/>
                  </a:cubicBezTo>
                  <a:lnTo>
                    <a:pt x="0" y="44450"/>
                  </a:lnTo>
                  <a:cubicBezTo>
                    <a:pt x="0" y="19939"/>
                    <a:pt x="19939" y="0"/>
                    <a:pt x="44450" y="0"/>
                  </a:cubicBezTo>
                  <a:moveTo>
                    <a:pt x="44450" y="88900"/>
                  </a:moveTo>
                  <a:lnTo>
                    <a:pt x="44450" y="44450"/>
                  </a:lnTo>
                  <a:lnTo>
                    <a:pt x="88900" y="44450"/>
                  </a:lnTo>
                  <a:lnTo>
                    <a:pt x="88900" y="6150229"/>
                  </a:lnTo>
                  <a:lnTo>
                    <a:pt x="44450" y="6150229"/>
                  </a:lnTo>
                  <a:lnTo>
                    <a:pt x="44450" y="6105779"/>
                  </a:lnTo>
                  <a:lnTo>
                    <a:pt x="6150229" y="6105779"/>
                  </a:lnTo>
                  <a:lnTo>
                    <a:pt x="6150229" y="6150229"/>
                  </a:lnTo>
                  <a:lnTo>
                    <a:pt x="6105779" y="6150229"/>
                  </a:lnTo>
                  <a:lnTo>
                    <a:pt x="6105779" y="44450"/>
                  </a:lnTo>
                  <a:lnTo>
                    <a:pt x="6150229" y="44450"/>
                  </a:lnTo>
                  <a:lnTo>
                    <a:pt x="6150229" y="88900"/>
                  </a:lnTo>
                  <a:lnTo>
                    <a:pt x="44450" y="88900"/>
                  </a:lnTo>
                  <a:close/>
                </a:path>
              </a:pathLst>
            </a:custGeom>
            <a:solidFill>
              <a:srgbClr val="000000"/>
            </a:solidFill>
          </p:spPr>
        </p:sp>
      </p:grpSp>
      <p:grpSp>
        <p:nvGrpSpPr>
          <p:cNvPr name="Group 5" id="5"/>
          <p:cNvGrpSpPr/>
          <p:nvPr/>
        </p:nvGrpSpPr>
        <p:grpSpPr>
          <a:xfrm rot="0">
            <a:off x="12690369" y="5360682"/>
            <a:ext cx="4954985" cy="4954985"/>
            <a:chOff x="0" y="0"/>
            <a:chExt cx="6606646" cy="6606646"/>
          </a:xfrm>
        </p:grpSpPr>
        <p:sp>
          <p:nvSpPr>
            <p:cNvPr name="Freeform 6" id="6"/>
            <p:cNvSpPr/>
            <p:nvPr/>
          </p:nvSpPr>
          <p:spPr>
            <a:xfrm flipH="false" flipV="false" rot="0">
              <a:off x="44450" y="44450"/>
              <a:ext cx="6105779" cy="6105779"/>
            </a:xfrm>
            <a:custGeom>
              <a:avLst/>
              <a:gdLst/>
              <a:ahLst/>
              <a:cxnLst/>
              <a:rect r="r" b="b" t="t" l="l"/>
              <a:pathLst>
                <a:path h="6105779" w="6105779">
                  <a:moveTo>
                    <a:pt x="0" y="0"/>
                  </a:moveTo>
                  <a:lnTo>
                    <a:pt x="6105779" y="0"/>
                  </a:lnTo>
                  <a:lnTo>
                    <a:pt x="6105779" y="6105779"/>
                  </a:lnTo>
                  <a:lnTo>
                    <a:pt x="0" y="6105779"/>
                  </a:lnTo>
                  <a:close/>
                </a:path>
              </a:pathLst>
            </a:custGeom>
            <a:blipFill>
              <a:blip r:embed="rId3"/>
              <a:stretch>
                <a:fillRect l="0" t="-12500" r="0" b="-12500"/>
              </a:stretch>
            </a:blipFill>
          </p:spPr>
        </p:sp>
        <p:sp>
          <p:nvSpPr>
            <p:cNvPr name="Freeform 7" id="7"/>
            <p:cNvSpPr/>
            <p:nvPr/>
          </p:nvSpPr>
          <p:spPr>
            <a:xfrm flipH="false" flipV="false" rot="0">
              <a:off x="0" y="0"/>
              <a:ext cx="6194679" cy="6194679"/>
            </a:xfrm>
            <a:custGeom>
              <a:avLst/>
              <a:gdLst/>
              <a:ahLst/>
              <a:cxnLst/>
              <a:rect r="r" b="b" t="t" l="l"/>
              <a:pathLst>
                <a:path h="6194679" w="6194679">
                  <a:moveTo>
                    <a:pt x="44450" y="0"/>
                  </a:moveTo>
                  <a:lnTo>
                    <a:pt x="6150229" y="0"/>
                  </a:lnTo>
                  <a:cubicBezTo>
                    <a:pt x="6174740" y="0"/>
                    <a:pt x="6194679" y="19939"/>
                    <a:pt x="6194679" y="44450"/>
                  </a:cubicBezTo>
                  <a:lnTo>
                    <a:pt x="6194679" y="6150229"/>
                  </a:lnTo>
                  <a:cubicBezTo>
                    <a:pt x="6194679" y="6174740"/>
                    <a:pt x="6174740" y="6194679"/>
                    <a:pt x="6150229" y="6194679"/>
                  </a:cubicBezTo>
                  <a:lnTo>
                    <a:pt x="44450" y="6194679"/>
                  </a:lnTo>
                  <a:cubicBezTo>
                    <a:pt x="19939" y="6194679"/>
                    <a:pt x="0" y="6174740"/>
                    <a:pt x="0" y="6150229"/>
                  </a:cubicBezTo>
                  <a:lnTo>
                    <a:pt x="0" y="44450"/>
                  </a:lnTo>
                  <a:cubicBezTo>
                    <a:pt x="0" y="19939"/>
                    <a:pt x="19939" y="0"/>
                    <a:pt x="44450" y="0"/>
                  </a:cubicBezTo>
                  <a:moveTo>
                    <a:pt x="44450" y="88900"/>
                  </a:moveTo>
                  <a:lnTo>
                    <a:pt x="44450" y="44450"/>
                  </a:lnTo>
                  <a:lnTo>
                    <a:pt x="88900" y="44450"/>
                  </a:lnTo>
                  <a:lnTo>
                    <a:pt x="88900" y="6150229"/>
                  </a:lnTo>
                  <a:lnTo>
                    <a:pt x="44450" y="6150229"/>
                  </a:lnTo>
                  <a:lnTo>
                    <a:pt x="44450" y="6105779"/>
                  </a:lnTo>
                  <a:lnTo>
                    <a:pt x="6150229" y="6105779"/>
                  </a:lnTo>
                  <a:lnTo>
                    <a:pt x="6150229" y="6150229"/>
                  </a:lnTo>
                  <a:lnTo>
                    <a:pt x="6105779" y="6150229"/>
                  </a:lnTo>
                  <a:lnTo>
                    <a:pt x="6105779" y="44450"/>
                  </a:lnTo>
                  <a:lnTo>
                    <a:pt x="6150229" y="44450"/>
                  </a:lnTo>
                  <a:lnTo>
                    <a:pt x="6150229" y="88900"/>
                  </a:lnTo>
                  <a:lnTo>
                    <a:pt x="44450" y="88900"/>
                  </a:lnTo>
                  <a:close/>
                </a:path>
              </a:pathLst>
            </a:custGeom>
            <a:solidFill>
              <a:srgbClr val="000000"/>
            </a:solidFill>
          </p:spPr>
        </p:sp>
      </p:grpSp>
      <p:grpSp>
        <p:nvGrpSpPr>
          <p:cNvPr name="Group 8" id="8"/>
          <p:cNvGrpSpPr/>
          <p:nvPr/>
        </p:nvGrpSpPr>
        <p:grpSpPr>
          <a:xfrm rot="0">
            <a:off x="6671982" y="5360682"/>
            <a:ext cx="4954985" cy="4954985"/>
            <a:chOff x="0" y="0"/>
            <a:chExt cx="6606646" cy="6606646"/>
          </a:xfrm>
        </p:grpSpPr>
        <p:sp>
          <p:nvSpPr>
            <p:cNvPr name="Freeform 9" id="9"/>
            <p:cNvSpPr/>
            <p:nvPr/>
          </p:nvSpPr>
          <p:spPr>
            <a:xfrm flipH="false" flipV="false" rot="0">
              <a:off x="44450" y="44450"/>
              <a:ext cx="6105779" cy="6105779"/>
            </a:xfrm>
            <a:custGeom>
              <a:avLst/>
              <a:gdLst/>
              <a:ahLst/>
              <a:cxnLst/>
              <a:rect r="r" b="b" t="t" l="l"/>
              <a:pathLst>
                <a:path h="6105779" w="6105779">
                  <a:moveTo>
                    <a:pt x="0" y="0"/>
                  </a:moveTo>
                  <a:lnTo>
                    <a:pt x="6105779" y="0"/>
                  </a:lnTo>
                  <a:lnTo>
                    <a:pt x="6105779" y="6105779"/>
                  </a:lnTo>
                  <a:lnTo>
                    <a:pt x="0" y="6105779"/>
                  </a:lnTo>
                  <a:close/>
                </a:path>
              </a:pathLst>
            </a:custGeom>
            <a:blipFill>
              <a:blip r:embed="rId4"/>
              <a:stretch>
                <a:fillRect l="0" t="-12500" r="0" b="-12500"/>
              </a:stretch>
            </a:blipFill>
          </p:spPr>
        </p:sp>
        <p:sp>
          <p:nvSpPr>
            <p:cNvPr name="Freeform 10" id="10"/>
            <p:cNvSpPr/>
            <p:nvPr/>
          </p:nvSpPr>
          <p:spPr>
            <a:xfrm flipH="false" flipV="false" rot="0">
              <a:off x="0" y="0"/>
              <a:ext cx="6194679" cy="6194679"/>
            </a:xfrm>
            <a:custGeom>
              <a:avLst/>
              <a:gdLst/>
              <a:ahLst/>
              <a:cxnLst/>
              <a:rect r="r" b="b" t="t" l="l"/>
              <a:pathLst>
                <a:path h="6194679" w="6194679">
                  <a:moveTo>
                    <a:pt x="44450" y="0"/>
                  </a:moveTo>
                  <a:lnTo>
                    <a:pt x="6150229" y="0"/>
                  </a:lnTo>
                  <a:cubicBezTo>
                    <a:pt x="6174740" y="0"/>
                    <a:pt x="6194679" y="19939"/>
                    <a:pt x="6194679" y="44450"/>
                  </a:cubicBezTo>
                  <a:lnTo>
                    <a:pt x="6194679" y="6150229"/>
                  </a:lnTo>
                  <a:cubicBezTo>
                    <a:pt x="6194679" y="6174740"/>
                    <a:pt x="6174740" y="6194679"/>
                    <a:pt x="6150229" y="6194679"/>
                  </a:cubicBezTo>
                  <a:lnTo>
                    <a:pt x="44450" y="6194679"/>
                  </a:lnTo>
                  <a:cubicBezTo>
                    <a:pt x="19939" y="6194679"/>
                    <a:pt x="0" y="6174740"/>
                    <a:pt x="0" y="6150229"/>
                  </a:cubicBezTo>
                  <a:lnTo>
                    <a:pt x="0" y="44450"/>
                  </a:lnTo>
                  <a:cubicBezTo>
                    <a:pt x="0" y="19939"/>
                    <a:pt x="19939" y="0"/>
                    <a:pt x="44450" y="0"/>
                  </a:cubicBezTo>
                  <a:moveTo>
                    <a:pt x="44450" y="88900"/>
                  </a:moveTo>
                  <a:lnTo>
                    <a:pt x="44450" y="44450"/>
                  </a:lnTo>
                  <a:lnTo>
                    <a:pt x="88900" y="44450"/>
                  </a:lnTo>
                  <a:lnTo>
                    <a:pt x="88900" y="6150229"/>
                  </a:lnTo>
                  <a:lnTo>
                    <a:pt x="44450" y="6150229"/>
                  </a:lnTo>
                  <a:lnTo>
                    <a:pt x="44450" y="6105779"/>
                  </a:lnTo>
                  <a:lnTo>
                    <a:pt x="6150229" y="6105779"/>
                  </a:lnTo>
                  <a:lnTo>
                    <a:pt x="6150229" y="6150229"/>
                  </a:lnTo>
                  <a:lnTo>
                    <a:pt x="6105779" y="6150229"/>
                  </a:lnTo>
                  <a:lnTo>
                    <a:pt x="6105779" y="44450"/>
                  </a:lnTo>
                  <a:lnTo>
                    <a:pt x="6150229" y="44450"/>
                  </a:lnTo>
                  <a:lnTo>
                    <a:pt x="6150229" y="88900"/>
                  </a:lnTo>
                  <a:lnTo>
                    <a:pt x="44450" y="88900"/>
                  </a:lnTo>
                  <a:close/>
                </a:path>
              </a:pathLst>
            </a:custGeom>
            <a:solidFill>
              <a:srgbClr val="000000"/>
            </a:solidFill>
          </p:spPr>
        </p:sp>
      </p:grpSp>
      <p:sp>
        <p:nvSpPr>
          <p:cNvPr name="TextBox 11" id="11"/>
          <p:cNvSpPr txBox="true"/>
          <p:nvPr/>
        </p:nvSpPr>
        <p:spPr>
          <a:xfrm rot="0">
            <a:off x="1028700" y="673439"/>
            <a:ext cx="15918541" cy="1634665"/>
          </a:xfrm>
          <a:prstGeom prst="rect">
            <a:avLst/>
          </a:prstGeom>
        </p:spPr>
        <p:txBody>
          <a:bodyPr anchor="t" rtlCol="false" tIns="0" lIns="0" bIns="0" rIns="0">
            <a:spAutoFit/>
          </a:bodyPr>
          <a:lstStyle/>
          <a:p>
            <a:pPr algn="ctr">
              <a:lnSpc>
                <a:spcPts val="6420"/>
              </a:lnSpc>
            </a:pPr>
            <a:r>
              <a:rPr lang="en-US" sz="5889" spc="-246">
                <a:solidFill>
                  <a:srgbClr val="000000"/>
                </a:solidFill>
                <a:latin typeface="Rig Solid Bold Halftone"/>
                <a:ea typeface="Rig Solid Bold Halftone"/>
                <a:cs typeface="Rig Solid Bold Halftone"/>
                <a:sym typeface="Rig Solid Bold Halftone"/>
              </a:rPr>
              <a:t>Russian Escorts in Goa – Top-Rated Goa R</a:t>
            </a:r>
            <a:r>
              <a:rPr lang="en-US" sz="5889" spc="-246">
                <a:solidFill>
                  <a:srgbClr val="000000"/>
                </a:solidFill>
                <a:latin typeface="Rig Solid Bold Halftone"/>
                <a:ea typeface="Rig Solid Bold Halftone"/>
                <a:cs typeface="Rig Solid Bold Halftone"/>
                <a:sym typeface="Rig Solid Bold Halftone"/>
              </a:rPr>
              <a:t>ussian Escorts Available 24/7</a:t>
            </a:r>
          </a:p>
        </p:txBody>
      </p:sp>
      <p:sp>
        <p:nvSpPr>
          <p:cNvPr name="TextBox 12" id="12"/>
          <p:cNvSpPr txBox="true"/>
          <p:nvPr/>
        </p:nvSpPr>
        <p:spPr>
          <a:xfrm rot="0">
            <a:off x="1870713" y="2479554"/>
            <a:ext cx="14557521" cy="2663946"/>
          </a:xfrm>
          <a:prstGeom prst="rect">
            <a:avLst/>
          </a:prstGeom>
        </p:spPr>
        <p:txBody>
          <a:bodyPr anchor="t" rtlCol="false" tIns="0" lIns="0" bIns="0" rIns="0">
            <a:spAutoFit/>
          </a:bodyPr>
          <a:lstStyle/>
          <a:p>
            <a:pPr algn="ctr">
              <a:lnSpc>
                <a:spcPts val="3559"/>
              </a:lnSpc>
            </a:pPr>
            <a:r>
              <a:rPr lang="en-US" sz="2541">
                <a:solidFill>
                  <a:srgbClr val="000000"/>
                </a:solidFill>
                <a:latin typeface="Open Sans"/>
                <a:ea typeface="Open Sans"/>
                <a:cs typeface="Open Sans"/>
                <a:sym typeface="Open Sans"/>
              </a:rPr>
              <a:t>Discover the charm and elegance of </a:t>
            </a:r>
            <a:r>
              <a:rPr lang="en-US" b="true" sz="2541" u="sng">
                <a:solidFill>
                  <a:srgbClr val="000000"/>
                </a:solidFill>
                <a:latin typeface="Open Sans Bold"/>
                <a:ea typeface="Open Sans Bold"/>
                <a:cs typeface="Open Sans Bold"/>
                <a:sym typeface="Open Sans Bold"/>
                <a:hlinkClick r:id="rId5" tooltip="https://foreignescort.com/russian-escorts-in-north-goa/"/>
              </a:rPr>
              <a:t>Russian escorts in Goa</a:t>
            </a:r>
            <a:r>
              <a:rPr lang="en-US" sz="2541">
                <a:solidFill>
                  <a:srgbClr val="000000"/>
                </a:solidFill>
                <a:latin typeface="Open Sans"/>
                <a:ea typeface="Open Sans"/>
                <a:cs typeface="Open Sans"/>
                <a:sym typeface="Open Sans"/>
              </a:rPr>
              <a:t> who bring sophistication and warmth to every moment. Whether you are enjoying a relaxing evening by the beach, exploring the lively nightlife, or simply seeking good company, these companions make your time more special. Known for their grace and friendly nature, they create an atmosphere where you can truly unwind and enjoy yourself. A perfect mix of fun and companionship, they turn ordinary days into memorable experiences.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F1F1">
                <a:alpha val="100000"/>
              </a:srgbClr>
            </a:gs>
            <a:gs pos="100000">
              <a:srgbClr val="7785A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9693816" y="1360758"/>
            <a:ext cx="7565485" cy="7565484"/>
          </a:xfrm>
          <a:custGeom>
            <a:avLst/>
            <a:gdLst/>
            <a:ahLst/>
            <a:cxnLst/>
            <a:rect r="r" b="b" t="t" l="l"/>
            <a:pathLst>
              <a:path h="7565484" w="7565485">
                <a:moveTo>
                  <a:pt x="0" y="0"/>
                </a:moveTo>
                <a:lnTo>
                  <a:pt x="7565485" y="0"/>
                </a:lnTo>
                <a:lnTo>
                  <a:pt x="7565485" y="7565484"/>
                </a:lnTo>
                <a:lnTo>
                  <a:pt x="0" y="75654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795972" y="1462914"/>
            <a:ext cx="7361172" cy="7361172"/>
          </a:xfrm>
          <a:custGeom>
            <a:avLst/>
            <a:gdLst/>
            <a:ahLst/>
            <a:cxnLst/>
            <a:rect r="r" b="b" t="t" l="l"/>
            <a:pathLst>
              <a:path h="7361172" w="7361172">
                <a:moveTo>
                  <a:pt x="0" y="0"/>
                </a:moveTo>
                <a:lnTo>
                  <a:pt x="7361172" y="0"/>
                </a:lnTo>
                <a:lnTo>
                  <a:pt x="7361172" y="7361172"/>
                </a:lnTo>
                <a:lnTo>
                  <a:pt x="0" y="73611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9980332" y="1647274"/>
            <a:ext cx="6992452" cy="6992452"/>
            <a:chOff x="0" y="0"/>
            <a:chExt cx="9323269" cy="9323269"/>
          </a:xfrm>
        </p:grpSpPr>
        <p:sp>
          <p:nvSpPr>
            <p:cNvPr name="Freeform 5" id="5"/>
            <p:cNvSpPr/>
            <p:nvPr/>
          </p:nvSpPr>
          <p:spPr>
            <a:xfrm flipH="false" flipV="false" rot="0">
              <a:off x="0" y="0"/>
              <a:ext cx="9323324" cy="9323324"/>
            </a:xfrm>
            <a:custGeom>
              <a:avLst/>
              <a:gdLst/>
              <a:ahLst/>
              <a:cxnLst/>
              <a:rect r="r" b="b" t="t" l="l"/>
              <a:pathLst>
                <a:path h="9323324" w="9323324">
                  <a:moveTo>
                    <a:pt x="7893304" y="0"/>
                  </a:moveTo>
                  <a:lnTo>
                    <a:pt x="1429893" y="0"/>
                  </a:lnTo>
                  <a:lnTo>
                    <a:pt x="0" y="1429893"/>
                  </a:lnTo>
                  <a:lnTo>
                    <a:pt x="0" y="7893304"/>
                  </a:lnTo>
                  <a:lnTo>
                    <a:pt x="1429893" y="9323324"/>
                  </a:lnTo>
                  <a:lnTo>
                    <a:pt x="7893304" y="9323324"/>
                  </a:lnTo>
                  <a:lnTo>
                    <a:pt x="9323324" y="7893304"/>
                  </a:lnTo>
                  <a:lnTo>
                    <a:pt x="9323324" y="1429893"/>
                  </a:lnTo>
                  <a:close/>
                </a:path>
              </a:pathLst>
            </a:custGeom>
            <a:blipFill>
              <a:blip r:embed="rId6"/>
              <a:stretch>
                <a:fillRect l="0" t="0" r="0" b="0"/>
              </a:stretch>
            </a:blipFill>
          </p:spPr>
        </p:sp>
      </p:grpSp>
      <p:sp>
        <p:nvSpPr>
          <p:cNvPr name="TextBox 6" id="6"/>
          <p:cNvSpPr txBox="true"/>
          <p:nvPr/>
        </p:nvSpPr>
        <p:spPr>
          <a:xfrm rot="0">
            <a:off x="1028700" y="1104900"/>
            <a:ext cx="9707974" cy="1945633"/>
          </a:xfrm>
          <a:prstGeom prst="rect">
            <a:avLst/>
          </a:prstGeom>
        </p:spPr>
        <p:txBody>
          <a:bodyPr anchor="t" rtlCol="false" tIns="0" lIns="0" bIns="0" rIns="0">
            <a:spAutoFit/>
          </a:bodyPr>
          <a:lstStyle/>
          <a:p>
            <a:pPr algn="l">
              <a:lnSpc>
                <a:spcPts val="7633"/>
              </a:lnSpc>
            </a:pPr>
            <a:r>
              <a:rPr lang="en-US" sz="7004" spc="-294">
                <a:solidFill>
                  <a:srgbClr val="000000"/>
                </a:solidFill>
                <a:latin typeface="Rig Solid Bold Halftone"/>
                <a:ea typeface="Rig Solid Bold Halftone"/>
                <a:cs typeface="Rig Solid Bold Halftone"/>
                <a:sym typeface="Rig Solid Bold Halftone"/>
              </a:rPr>
              <a:t>Russi</a:t>
            </a:r>
            <a:r>
              <a:rPr lang="en-US" sz="7004" spc="-294">
                <a:solidFill>
                  <a:srgbClr val="000000"/>
                </a:solidFill>
                <a:latin typeface="Rig Solid Bold Halftone"/>
                <a:ea typeface="Rig Solid Bold Halftone"/>
                <a:cs typeface="Rig Solid Bold Halftone"/>
                <a:sym typeface="Rig Solid Bold Halftone"/>
              </a:rPr>
              <a:t>an escorts in goa</a:t>
            </a:r>
          </a:p>
        </p:txBody>
      </p:sp>
      <p:sp>
        <p:nvSpPr>
          <p:cNvPr name="TextBox 7" id="7"/>
          <p:cNvSpPr txBox="true"/>
          <p:nvPr/>
        </p:nvSpPr>
        <p:spPr>
          <a:xfrm rot="0">
            <a:off x="1028700" y="3326358"/>
            <a:ext cx="8501439" cy="5313367"/>
          </a:xfrm>
          <a:prstGeom prst="rect">
            <a:avLst/>
          </a:prstGeom>
        </p:spPr>
        <p:txBody>
          <a:bodyPr anchor="t" rtlCol="false" tIns="0" lIns="0" bIns="0" rIns="0">
            <a:spAutoFit/>
          </a:bodyPr>
          <a:lstStyle/>
          <a:p>
            <a:pPr algn="l">
              <a:lnSpc>
                <a:spcPts val="4255"/>
              </a:lnSpc>
            </a:pPr>
            <a:r>
              <a:rPr lang="en-US" sz="3038">
                <a:solidFill>
                  <a:srgbClr val="000000"/>
                </a:solidFill>
                <a:latin typeface="Open Sans"/>
                <a:ea typeface="Open Sans"/>
                <a:cs typeface="Open Sans"/>
                <a:sym typeface="Open Sans"/>
              </a:rPr>
              <a:t>Discover the charm and elegance of </a:t>
            </a:r>
            <a:r>
              <a:rPr lang="en-US" b="true" sz="3038" u="sng">
                <a:solidFill>
                  <a:srgbClr val="000000"/>
                </a:solidFill>
                <a:latin typeface="Open Sans Bold"/>
                <a:ea typeface="Open Sans Bold"/>
                <a:cs typeface="Open Sans Bold"/>
                <a:sym typeface="Open Sans Bold"/>
                <a:hlinkClick r:id="rId7" tooltip="https://foreignescort.com/russian-escorts-in-north-goa/"/>
              </a:rPr>
              <a:t>Russian escorts in Goa</a:t>
            </a:r>
            <a:r>
              <a:rPr lang="en-US" sz="3038">
                <a:solidFill>
                  <a:srgbClr val="000000"/>
                </a:solidFill>
                <a:latin typeface="Open Sans"/>
                <a:ea typeface="Open Sans"/>
                <a:cs typeface="Open Sans"/>
                <a:sym typeface="Open Sans"/>
              </a:rPr>
              <a:t> who bring sophistication and warmth to every moment. Whether you are enjoying a relaxing evening by the beach, exploring the lively nightlife, or simply seeking good company, these companions make your time more special. Known for their grace and friendly nature, they create an atmosphere where you can truly unwind and enjoy yourself.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F1F1">
                <a:alpha val="100000"/>
              </a:srgbClr>
            </a:gs>
            <a:gs pos="100000">
              <a:srgbClr val="7785A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240000" y="1692481"/>
            <a:ext cx="8229601" cy="8229600"/>
          </a:xfrm>
          <a:custGeom>
            <a:avLst/>
            <a:gdLst/>
            <a:ahLst/>
            <a:cxnLst/>
            <a:rect r="r" b="b" t="t" l="l"/>
            <a:pathLst>
              <a:path h="8229600" w="8229601">
                <a:moveTo>
                  <a:pt x="0" y="0"/>
                </a:moveTo>
                <a:lnTo>
                  <a:pt x="8229601" y="0"/>
                </a:lnTo>
                <a:lnTo>
                  <a:pt x="822960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1123" y="1803604"/>
            <a:ext cx="8007354" cy="8007354"/>
          </a:xfrm>
          <a:custGeom>
            <a:avLst/>
            <a:gdLst/>
            <a:ahLst/>
            <a:cxnLst/>
            <a:rect r="r" b="b" t="t" l="l"/>
            <a:pathLst>
              <a:path h="8007354" w="8007354">
                <a:moveTo>
                  <a:pt x="0" y="0"/>
                </a:moveTo>
                <a:lnTo>
                  <a:pt x="8007354" y="0"/>
                </a:lnTo>
                <a:lnTo>
                  <a:pt x="8007354" y="8007354"/>
                </a:lnTo>
                <a:lnTo>
                  <a:pt x="0" y="80073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51667" y="2004148"/>
            <a:ext cx="7606266" cy="7606266"/>
            <a:chOff x="0" y="0"/>
            <a:chExt cx="10141687" cy="10141687"/>
          </a:xfrm>
        </p:grpSpPr>
        <p:sp>
          <p:nvSpPr>
            <p:cNvPr name="Freeform 5" id="5"/>
            <p:cNvSpPr/>
            <p:nvPr/>
          </p:nvSpPr>
          <p:spPr>
            <a:xfrm flipH="false" flipV="false" rot="0">
              <a:off x="0" y="0"/>
              <a:ext cx="10141712" cy="10141712"/>
            </a:xfrm>
            <a:custGeom>
              <a:avLst/>
              <a:gdLst/>
              <a:ahLst/>
              <a:cxnLst/>
              <a:rect r="r" b="b" t="t" l="l"/>
              <a:pathLst>
                <a:path h="10141712" w="10141712">
                  <a:moveTo>
                    <a:pt x="8586216" y="0"/>
                  </a:moveTo>
                  <a:lnTo>
                    <a:pt x="1555496" y="0"/>
                  </a:lnTo>
                  <a:lnTo>
                    <a:pt x="0" y="1555496"/>
                  </a:lnTo>
                  <a:lnTo>
                    <a:pt x="0" y="8586215"/>
                  </a:lnTo>
                  <a:lnTo>
                    <a:pt x="1555496" y="10141712"/>
                  </a:lnTo>
                  <a:lnTo>
                    <a:pt x="8586215" y="10141712"/>
                  </a:lnTo>
                  <a:lnTo>
                    <a:pt x="10141712" y="8586216"/>
                  </a:lnTo>
                  <a:lnTo>
                    <a:pt x="10141712" y="1555496"/>
                  </a:lnTo>
                  <a:close/>
                </a:path>
              </a:pathLst>
            </a:custGeom>
            <a:blipFill>
              <a:blip r:embed="rId6"/>
              <a:stretch>
                <a:fillRect l="0" t="-10000" r="0" b="-10000"/>
              </a:stretch>
            </a:blipFill>
          </p:spPr>
        </p:sp>
      </p:grpSp>
      <p:sp>
        <p:nvSpPr>
          <p:cNvPr name="TextBox 6" id="6"/>
          <p:cNvSpPr txBox="true"/>
          <p:nvPr/>
        </p:nvSpPr>
        <p:spPr>
          <a:xfrm rot="0">
            <a:off x="9144000" y="1059419"/>
            <a:ext cx="9380966" cy="1965658"/>
          </a:xfrm>
          <a:prstGeom prst="rect">
            <a:avLst/>
          </a:prstGeom>
        </p:spPr>
        <p:txBody>
          <a:bodyPr anchor="t" rtlCol="false" tIns="0" lIns="0" bIns="0" rIns="0">
            <a:spAutoFit/>
          </a:bodyPr>
          <a:lstStyle/>
          <a:p>
            <a:pPr algn="l">
              <a:lnSpc>
                <a:spcPts val="7701"/>
              </a:lnSpc>
            </a:pPr>
            <a:r>
              <a:rPr lang="en-US" sz="7066" spc="-296">
                <a:solidFill>
                  <a:srgbClr val="000000"/>
                </a:solidFill>
                <a:latin typeface="Rig Solid Bold Halftone"/>
                <a:ea typeface="Rig Solid Bold Halftone"/>
                <a:cs typeface="Rig Solid Bold Halftone"/>
                <a:sym typeface="Rig Solid Bold Halftone"/>
              </a:rPr>
              <a:t>Goa Russian esco</a:t>
            </a:r>
            <a:r>
              <a:rPr lang="en-US" sz="7066" spc="-296">
                <a:solidFill>
                  <a:srgbClr val="000000"/>
                </a:solidFill>
                <a:latin typeface="Rig Solid Bold Halftone"/>
                <a:ea typeface="Rig Solid Bold Halftone"/>
                <a:cs typeface="Rig Solid Bold Halftone"/>
                <a:sym typeface="Rig Solid Bold Halftone"/>
              </a:rPr>
              <a:t>rts</a:t>
            </a:r>
          </a:p>
        </p:txBody>
      </p:sp>
      <p:sp>
        <p:nvSpPr>
          <p:cNvPr name="TextBox 7" id="7"/>
          <p:cNvSpPr txBox="true"/>
          <p:nvPr/>
        </p:nvSpPr>
        <p:spPr>
          <a:xfrm rot="0">
            <a:off x="9144000" y="3249613"/>
            <a:ext cx="8933702" cy="6179109"/>
          </a:xfrm>
          <a:prstGeom prst="rect">
            <a:avLst/>
          </a:prstGeom>
        </p:spPr>
        <p:txBody>
          <a:bodyPr anchor="t" rtlCol="false" tIns="0" lIns="0" bIns="0" rIns="0">
            <a:spAutoFit/>
          </a:bodyPr>
          <a:lstStyle/>
          <a:p>
            <a:pPr algn="l">
              <a:lnSpc>
                <a:spcPts val="3818"/>
              </a:lnSpc>
            </a:pPr>
            <a:r>
              <a:rPr lang="en-US" sz="2727">
                <a:solidFill>
                  <a:srgbClr val="000000"/>
                </a:solidFill>
                <a:latin typeface="Open Sans"/>
                <a:ea typeface="Open Sans"/>
                <a:cs typeface="Open Sans"/>
                <a:sym typeface="Open Sans"/>
              </a:rPr>
              <a:t>Enhance your time in Goa with the company of </a:t>
            </a:r>
            <a:r>
              <a:rPr lang="en-US" b="true" sz="2727" u="sng">
                <a:solidFill>
                  <a:srgbClr val="000000"/>
                </a:solidFill>
                <a:latin typeface="Open Sans Bold"/>
                <a:ea typeface="Open Sans Bold"/>
                <a:cs typeface="Open Sans Bold"/>
                <a:sym typeface="Open Sans Bold"/>
                <a:hlinkClick r:id="rId7" tooltip="https://foreignescort.com/russian-escorts-in-north-goa/"/>
              </a:rPr>
              <a:t>Goa Russian escorts</a:t>
            </a:r>
            <a:r>
              <a:rPr lang="en-US" sz="2727">
                <a:solidFill>
                  <a:srgbClr val="000000"/>
                </a:solidFill>
                <a:latin typeface="Open Sans"/>
                <a:ea typeface="Open Sans"/>
                <a:cs typeface="Open Sans"/>
                <a:sym typeface="Open Sans"/>
              </a:rPr>
              <a:t> who add charm, elegance, and companionship to every experience. Whether it’s strolling along the beaches, enjoying Goa’s vibrant nightlife, or having a quiet evening, their presence makes everything more enjoyable. These companions are known for their friendly personalities, stylish appearance, and ability to create unforgettable moments. With them, your stay in Goa becomes filled with warmth and happiness. They make you feel comfortable and valued, ensuring that your journey is not just a trip but an experience filled with lasting memories and delightful company.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F1F1">
                <a:alpha val="100000"/>
              </a:srgbClr>
            </a:gs>
            <a:gs pos="100000">
              <a:srgbClr val="7785A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106221" y="-5032717"/>
            <a:ext cx="21212359" cy="17495128"/>
          </a:xfrm>
          <a:custGeom>
            <a:avLst/>
            <a:gdLst/>
            <a:ahLst/>
            <a:cxnLst/>
            <a:rect r="r" b="b" t="t" l="l"/>
            <a:pathLst>
              <a:path h="17495128" w="21212359">
                <a:moveTo>
                  <a:pt x="0" y="0"/>
                </a:moveTo>
                <a:lnTo>
                  <a:pt x="21212360" y="0"/>
                </a:lnTo>
                <a:lnTo>
                  <a:pt x="21212360" y="17495128"/>
                </a:lnTo>
                <a:lnTo>
                  <a:pt x="0" y="174951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6226320"/>
            <a:ext cx="661901" cy="661901"/>
          </a:xfrm>
          <a:custGeom>
            <a:avLst/>
            <a:gdLst/>
            <a:ahLst/>
            <a:cxnLst/>
            <a:rect r="r" b="b" t="t" l="l"/>
            <a:pathLst>
              <a:path h="661901" w="661901">
                <a:moveTo>
                  <a:pt x="0" y="0"/>
                </a:moveTo>
                <a:lnTo>
                  <a:pt x="661901" y="0"/>
                </a:lnTo>
                <a:lnTo>
                  <a:pt x="661901" y="661901"/>
                </a:lnTo>
                <a:lnTo>
                  <a:pt x="0" y="6619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3646407"/>
            <a:ext cx="708378" cy="708378"/>
          </a:xfrm>
          <a:custGeom>
            <a:avLst/>
            <a:gdLst/>
            <a:ahLst/>
            <a:cxnLst/>
            <a:rect r="r" b="b" t="t" l="l"/>
            <a:pathLst>
              <a:path h="708378" w="708378">
                <a:moveTo>
                  <a:pt x="0" y="0"/>
                </a:moveTo>
                <a:lnTo>
                  <a:pt x="708378" y="0"/>
                </a:lnTo>
                <a:lnTo>
                  <a:pt x="708378" y="708378"/>
                </a:lnTo>
                <a:lnTo>
                  <a:pt x="0" y="7083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28700" y="4867275"/>
            <a:ext cx="661901" cy="670579"/>
          </a:xfrm>
          <a:custGeom>
            <a:avLst/>
            <a:gdLst/>
            <a:ahLst/>
            <a:cxnLst/>
            <a:rect r="r" b="b" t="t" l="l"/>
            <a:pathLst>
              <a:path h="670579" w="661901">
                <a:moveTo>
                  <a:pt x="0" y="0"/>
                </a:moveTo>
                <a:lnTo>
                  <a:pt x="661901" y="0"/>
                </a:lnTo>
                <a:lnTo>
                  <a:pt x="661901" y="670579"/>
                </a:lnTo>
                <a:lnTo>
                  <a:pt x="0" y="670579"/>
                </a:lnTo>
                <a:lnTo>
                  <a:pt x="0" y="0"/>
                </a:lnTo>
                <a:close/>
              </a:path>
            </a:pathLst>
          </a:custGeom>
          <a:blipFill>
            <a:blip r:embed="rId8">
              <a:extLst>
                <a:ext uri="{96DAC541-7B7A-43D3-8B79-37D633B846F1}">
                  <asvg:svgBlip xmlns:asvg="http://schemas.microsoft.com/office/drawing/2016/SVG/main" r:embed="rId9"/>
                </a:ext>
              </a:extLst>
            </a:blip>
            <a:stretch>
              <a:fillRect l="0" t="-57" r="0" b="-57"/>
            </a:stretch>
          </a:blipFill>
        </p:spPr>
      </p:sp>
      <p:sp>
        <p:nvSpPr>
          <p:cNvPr name="Freeform 6" id="6"/>
          <p:cNvSpPr/>
          <p:nvPr/>
        </p:nvSpPr>
        <p:spPr>
          <a:xfrm flipH="false" flipV="false" rot="0">
            <a:off x="10736591" y="257034"/>
            <a:ext cx="5129440" cy="9772932"/>
          </a:xfrm>
          <a:custGeom>
            <a:avLst/>
            <a:gdLst/>
            <a:ahLst/>
            <a:cxnLst/>
            <a:rect r="r" b="b" t="t" l="l"/>
            <a:pathLst>
              <a:path h="9772932" w="5129440">
                <a:moveTo>
                  <a:pt x="0" y="0"/>
                </a:moveTo>
                <a:lnTo>
                  <a:pt x="5129440" y="0"/>
                </a:lnTo>
                <a:lnTo>
                  <a:pt x="5129440" y="9772932"/>
                </a:lnTo>
                <a:lnTo>
                  <a:pt x="0" y="9772932"/>
                </a:lnTo>
                <a:lnTo>
                  <a:pt x="0" y="0"/>
                </a:lnTo>
                <a:close/>
              </a:path>
            </a:pathLst>
          </a:custGeom>
          <a:blipFill>
            <a:blip r:embed="rId10"/>
            <a:stretch>
              <a:fillRect l="0" t="0" r="0" b="0"/>
            </a:stretch>
          </a:blipFill>
        </p:spPr>
      </p:sp>
      <p:sp>
        <p:nvSpPr>
          <p:cNvPr name="TextBox 7" id="7"/>
          <p:cNvSpPr txBox="true"/>
          <p:nvPr/>
        </p:nvSpPr>
        <p:spPr>
          <a:xfrm rot="0">
            <a:off x="1028700" y="1410284"/>
            <a:ext cx="7065917" cy="1206309"/>
          </a:xfrm>
          <a:prstGeom prst="rect">
            <a:avLst/>
          </a:prstGeom>
        </p:spPr>
        <p:txBody>
          <a:bodyPr anchor="t" rtlCol="false" tIns="0" lIns="0" bIns="0" rIns="0">
            <a:spAutoFit/>
          </a:bodyPr>
          <a:lstStyle/>
          <a:p>
            <a:pPr algn="l">
              <a:lnSpc>
                <a:spcPts val="9983"/>
              </a:lnSpc>
            </a:pPr>
            <a:r>
              <a:rPr lang="en-US" sz="9159" spc="-384">
                <a:solidFill>
                  <a:srgbClr val="000000"/>
                </a:solidFill>
                <a:latin typeface="Rig Solid Bold Halftone"/>
                <a:ea typeface="Rig Solid Bold Halftone"/>
                <a:cs typeface="Rig Solid Bold Halftone"/>
                <a:sym typeface="Rig Solid Bold Halftone"/>
              </a:rPr>
              <a:t>Contact US</a:t>
            </a:r>
          </a:p>
        </p:txBody>
      </p:sp>
      <p:sp>
        <p:nvSpPr>
          <p:cNvPr name="TextBox 8" id="8"/>
          <p:cNvSpPr txBox="true"/>
          <p:nvPr/>
        </p:nvSpPr>
        <p:spPr>
          <a:xfrm rot="0">
            <a:off x="2011107" y="3657697"/>
            <a:ext cx="8449259" cy="448283"/>
          </a:xfrm>
          <a:prstGeom prst="rect">
            <a:avLst/>
          </a:prstGeom>
        </p:spPr>
        <p:txBody>
          <a:bodyPr anchor="t" rtlCol="false" tIns="0" lIns="0" bIns="0" rIns="0">
            <a:spAutoFit/>
          </a:bodyPr>
          <a:lstStyle/>
          <a:p>
            <a:pPr algn="l">
              <a:lnSpc>
                <a:spcPts val="3640"/>
              </a:lnSpc>
            </a:pPr>
            <a:r>
              <a:rPr lang="en-US" sz="2600" b="true">
                <a:solidFill>
                  <a:srgbClr val="000000"/>
                </a:solidFill>
                <a:latin typeface="Open Sans Bold"/>
                <a:ea typeface="Open Sans Bold"/>
                <a:cs typeface="Open Sans Bold"/>
                <a:sym typeface="Open Sans Bold"/>
              </a:rPr>
              <a:t>917620502556</a:t>
            </a:r>
          </a:p>
        </p:txBody>
      </p:sp>
      <p:sp>
        <p:nvSpPr>
          <p:cNvPr name="TextBox 9" id="9"/>
          <p:cNvSpPr txBox="true"/>
          <p:nvPr/>
        </p:nvSpPr>
        <p:spPr>
          <a:xfrm rot="0">
            <a:off x="2011107" y="4892685"/>
            <a:ext cx="8983981" cy="448283"/>
          </a:xfrm>
          <a:prstGeom prst="rect">
            <a:avLst/>
          </a:prstGeom>
        </p:spPr>
        <p:txBody>
          <a:bodyPr anchor="t" rtlCol="false" tIns="0" lIns="0" bIns="0" rIns="0">
            <a:spAutoFit/>
          </a:bodyPr>
          <a:lstStyle/>
          <a:p>
            <a:pPr algn="l">
              <a:lnSpc>
                <a:spcPts val="3640"/>
              </a:lnSpc>
            </a:pPr>
            <a:r>
              <a:rPr lang="en-US" b="true" sz="2600" u="sng">
                <a:solidFill>
                  <a:srgbClr val="0000FF"/>
                </a:solidFill>
                <a:latin typeface="Open Sans Bold"/>
                <a:ea typeface="Open Sans Bold"/>
                <a:cs typeface="Open Sans Bold"/>
                <a:sym typeface="Open Sans Bold"/>
                <a:hlinkClick r:id="rId11" tooltip="https://foreignescort.com"/>
              </a:rPr>
              <a:t>https://foreignescort.com/</a:t>
            </a:r>
          </a:p>
        </p:txBody>
      </p:sp>
      <p:sp>
        <p:nvSpPr>
          <p:cNvPr name="TextBox 10" id="10"/>
          <p:cNvSpPr txBox="true"/>
          <p:nvPr/>
        </p:nvSpPr>
        <p:spPr>
          <a:xfrm rot="0">
            <a:off x="2011107" y="6304554"/>
            <a:ext cx="7868083" cy="448283"/>
          </a:xfrm>
          <a:prstGeom prst="rect">
            <a:avLst/>
          </a:prstGeom>
        </p:spPr>
        <p:txBody>
          <a:bodyPr anchor="t" rtlCol="false" tIns="0" lIns="0" bIns="0" rIns="0">
            <a:spAutoFit/>
          </a:bodyPr>
          <a:lstStyle/>
          <a:p>
            <a:pPr algn="l">
              <a:lnSpc>
                <a:spcPts val="3640"/>
              </a:lnSpc>
            </a:pPr>
            <a:r>
              <a:rPr lang="en-US" sz="2600" b="true">
                <a:solidFill>
                  <a:srgbClr val="000000"/>
                </a:solidFill>
                <a:latin typeface="Open Sans Bold"/>
                <a:ea typeface="Open Sans Bold"/>
                <a:cs typeface="Open Sans Bold"/>
                <a:sym typeface="Open Sans Bold"/>
              </a:rPr>
              <a:t>Goa India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F1F1">
                <a:alpha val="100000"/>
              </a:srgbClr>
            </a:gs>
            <a:gs pos="100000">
              <a:srgbClr val="7785A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0" y="1446970"/>
            <a:ext cx="7755010" cy="7755009"/>
          </a:xfrm>
          <a:custGeom>
            <a:avLst/>
            <a:gdLst/>
            <a:ahLst/>
            <a:cxnLst/>
            <a:rect r="r" b="b" t="t" l="l"/>
            <a:pathLst>
              <a:path h="7755009" w="7755010">
                <a:moveTo>
                  <a:pt x="0" y="0"/>
                </a:moveTo>
                <a:lnTo>
                  <a:pt x="7755010" y="0"/>
                </a:lnTo>
                <a:lnTo>
                  <a:pt x="7755010" y="7755009"/>
                </a:lnTo>
                <a:lnTo>
                  <a:pt x="0" y="77550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4715" y="1551685"/>
            <a:ext cx="7545579" cy="7545579"/>
          </a:xfrm>
          <a:custGeom>
            <a:avLst/>
            <a:gdLst/>
            <a:ahLst/>
            <a:cxnLst/>
            <a:rect r="r" b="b" t="t" l="l"/>
            <a:pathLst>
              <a:path h="7545579" w="7545579">
                <a:moveTo>
                  <a:pt x="0" y="0"/>
                </a:moveTo>
                <a:lnTo>
                  <a:pt x="7545579" y="0"/>
                </a:lnTo>
                <a:lnTo>
                  <a:pt x="7545579" y="7545579"/>
                </a:lnTo>
                <a:lnTo>
                  <a:pt x="0" y="75455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93694" y="1740664"/>
            <a:ext cx="7167622" cy="7167622"/>
            <a:chOff x="0" y="0"/>
            <a:chExt cx="9556829" cy="9556829"/>
          </a:xfrm>
        </p:grpSpPr>
        <p:sp>
          <p:nvSpPr>
            <p:cNvPr name="Freeform 5" id="5"/>
            <p:cNvSpPr/>
            <p:nvPr/>
          </p:nvSpPr>
          <p:spPr>
            <a:xfrm flipH="false" flipV="false" rot="0">
              <a:off x="0" y="0"/>
              <a:ext cx="9556877" cy="9556877"/>
            </a:xfrm>
            <a:custGeom>
              <a:avLst/>
              <a:gdLst/>
              <a:ahLst/>
              <a:cxnLst/>
              <a:rect r="r" b="b" t="t" l="l"/>
              <a:pathLst>
                <a:path h="9556877" w="9556877">
                  <a:moveTo>
                    <a:pt x="8091043" y="0"/>
                  </a:moveTo>
                  <a:lnTo>
                    <a:pt x="1465707" y="0"/>
                  </a:lnTo>
                  <a:lnTo>
                    <a:pt x="0" y="1465707"/>
                  </a:lnTo>
                  <a:lnTo>
                    <a:pt x="0" y="8091043"/>
                  </a:lnTo>
                  <a:lnTo>
                    <a:pt x="1465707" y="9556877"/>
                  </a:lnTo>
                  <a:lnTo>
                    <a:pt x="8091043" y="9556877"/>
                  </a:lnTo>
                  <a:lnTo>
                    <a:pt x="9556877" y="8091043"/>
                  </a:lnTo>
                  <a:lnTo>
                    <a:pt x="9556877" y="1465707"/>
                  </a:lnTo>
                  <a:close/>
                </a:path>
              </a:pathLst>
            </a:custGeom>
            <a:blipFill>
              <a:blip r:embed="rId6"/>
              <a:stretch>
                <a:fillRect l="0" t="-77777" r="0" b="0"/>
              </a:stretch>
            </a:blipFill>
          </p:spPr>
        </p:sp>
      </p:grpSp>
      <p:grpSp>
        <p:nvGrpSpPr>
          <p:cNvPr name="Group 6" id="6"/>
          <p:cNvGrpSpPr/>
          <p:nvPr/>
        </p:nvGrpSpPr>
        <p:grpSpPr>
          <a:xfrm rot="0">
            <a:off x="8883812" y="2034265"/>
            <a:ext cx="8566310" cy="1356826"/>
            <a:chOff x="0" y="0"/>
            <a:chExt cx="11421746" cy="1809101"/>
          </a:xfrm>
        </p:grpSpPr>
        <p:sp>
          <p:nvSpPr>
            <p:cNvPr name="Freeform 7" id="7"/>
            <p:cNvSpPr/>
            <p:nvPr/>
          </p:nvSpPr>
          <p:spPr>
            <a:xfrm flipH="false" flipV="false" rot="0">
              <a:off x="0" y="0"/>
              <a:ext cx="11421779" cy="1809146"/>
            </a:xfrm>
            <a:custGeom>
              <a:avLst/>
              <a:gdLst/>
              <a:ahLst/>
              <a:cxnLst/>
              <a:rect r="r" b="b" t="t" l="l"/>
              <a:pathLst>
                <a:path h="1809146" w="11421779">
                  <a:moveTo>
                    <a:pt x="0" y="0"/>
                  </a:moveTo>
                  <a:lnTo>
                    <a:pt x="11421779" y="0"/>
                  </a:lnTo>
                  <a:lnTo>
                    <a:pt x="11421779" y="1809146"/>
                  </a:lnTo>
                  <a:lnTo>
                    <a:pt x="0" y="1809146"/>
                  </a:lnTo>
                  <a:lnTo>
                    <a:pt x="0" y="0"/>
                  </a:lnTo>
                  <a:close/>
                </a:path>
              </a:pathLst>
            </a:custGeom>
            <a:blipFill>
              <a:blip r:embed="rId7"/>
              <a:stretch>
                <a:fillRect l="0" t="-5706" r="0" b="-5706"/>
              </a:stretch>
            </a:blipFill>
          </p:spPr>
        </p:sp>
      </p:grpSp>
      <p:sp>
        <p:nvSpPr>
          <p:cNvPr name="TextBox 8" id="8"/>
          <p:cNvSpPr txBox="true"/>
          <p:nvPr/>
        </p:nvSpPr>
        <p:spPr>
          <a:xfrm rot="0">
            <a:off x="7878024" y="4308381"/>
            <a:ext cx="9572098" cy="3939490"/>
          </a:xfrm>
          <a:prstGeom prst="rect">
            <a:avLst/>
          </a:prstGeom>
        </p:spPr>
        <p:txBody>
          <a:bodyPr anchor="t" rtlCol="false" tIns="0" lIns="0" bIns="0" rIns="0">
            <a:spAutoFit/>
          </a:bodyPr>
          <a:lstStyle/>
          <a:p>
            <a:pPr algn="r">
              <a:lnSpc>
                <a:spcPts val="16047"/>
              </a:lnSpc>
            </a:pPr>
            <a:r>
              <a:rPr lang="en-US" sz="14722" spc="-618">
                <a:solidFill>
                  <a:srgbClr val="000000"/>
                </a:solidFill>
                <a:latin typeface="Rig Solid Bold Halftone"/>
                <a:ea typeface="Rig Solid Bold Halftone"/>
                <a:cs typeface="Rig Solid Bold Halftone"/>
                <a:sym typeface="Rig Solid Bold Halftone"/>
              </a:rPr>
              <a:t>Thank</a:t>
            </a:r>
          </a:p>
          <a:p>
            <a:pPr algn="r">
              <a:lnSpc>
                <a:spcPts val="16047"/>
              </a:lnSpc>
            </a:pPr>
            <a:r>
              <a:rPr lang="en-US" sz="14722" spc="-618">
                <a:solidFill>
                  <a:srgbClr val="000000"/>
                </a:solidFill>
                <a:latin typeface="Rig Solid Bold Halftone"/>
                <a:ea typeface="Rig Solid Bold Halftone"/>
                <a:cs typeface="Rig Solid Bold Halftone"/>
                <a:sym typeface="Rig Solid Bold Halftone"/>
              </a:rPr>
              <a:t>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DAGz-Uw8YgE</dc:identifier>
  <dcterms:modified xsi:type="dcterms:W3CDTF">2011-08-01T06:04:30Z</dcterms:modified>
  <cp:revision>1</cp:revision>
  <dc:title>Russian Escorts in Goa – Discover Stunning Goa Russian Escorts for Luxury Companionship</dc:title>
</cp:coreProperties>
</file>