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Canva Sans Bold" charset="1" panose="020B0803030501040103"/>
      <p:regular r:id="rId29"/>
    </p:embeddedFont>
    <p:embeddedFont>
      <p:font typeface="Canva Sans" charset="1" panose="020B0503030501040103"/>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3241" t="0" r="-3241"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413296" y="3631786"/>
            <a:ext cx="17461409"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Integrate necessary plugins and extensions for added functionalities.</a:t>
            </a:r>
          </a:p>
          <a:p>
            <a:pPr algn="ctr">
              <a:lnSpc>
                <a:spcPts val="4373"/>
              </a:lnSpc>
              <a:spcBef>
                <a:spcPct val="0"/>
              </a:spcBef>
            </a:pPr>
            <a:r>
              <a:rPr lang="en-US" sz="2733">
                <a:solidFill>
                  <a:srgbClr val="000000"/>
                </a:solidFill>
                <a:latin typeface="Canva Sans"/>
                <a:ea typeface="Canva Sans"/>
                <a:cs typeface="Canva Sans"/>
                <a:sym typeface="Canva Sans"/>
              </a:rPr>
              <a:t>Step 4: Integrate Payment Gateways</a:t>
            </a:r>
          </a:p>
          <a:p>
            <a:pPr algn="ctr">
              <a:lnSpc>
                <a:spcPts val="4373"/>
              </a:lnSpc>
              <a:spcBef>
                <a:spcPct val="0"/>
              </a:spcBef>
            </a:pPr>
            <a:r>
              <a:rPr lang="en-US" sz="2733">
                <a:solidFill>
                  <a:srgbClr val="000000"/>
                </a:solidFill>
                <a:latin typeface="Canva Sans"/>
                <a:ea typeface="Canva Sans"/>
                <a:cs typeface="Canva Sans"/>
                <a:sym typeface="Canva Sans"/>
              </a:rPr>
              <a:t>Enable multiple secure payment options to cater to diverse customer preferences.</a:t>
            </a:r>
          </a:p>
          <a:p>
            <a:pPr algn="ctr">
              <a:lnSpc>
                <a:spcPts val="4373"/>
              </a:lnSpc>
              <a:spcBef>
                <a:spcPct val="0"/>
              </a:spcBef>
            </a:pPr>
            <a:r>
              <a:rPr lang="en-US" sz="2733">
                <a:solidFill>
                  <a:srgbClr val="000000"/>
                </a:solidFill>
                <a:latin typeface="Canva Sans"/>
                <a:ea typeface="Canva Sans"/>
                <a:cs typeface="Canva Sans"/>
                <a:sym typeface="Canva Sans"/>
              </a:rPr>
              <a:t>Step 5: Implement Security Measures</a:t>
            </a:r>
          </a:p>
          <a:p>
            <a:pPr algn="ctr">
              <a:lnSpc>
                <a:spcPts val="4373"/>
              </a:lnSpc>
              <a:spcBef>
                <a:spcPct val="0"/>
              </a:spcBef>
            </a:pPr>
            <a:r>
              <a:rPr lang="en-US" sz="2733">
                <a:solidFill>
                  <a:srgbClr val="000000"/>
                </a:solidFill>
                <a:latin typeface="Canva Sans"/>
                <a:ea typeface="Canva Sans"/>
                <a:cs typeface="Canva Sans"/>
                <a:sym typeface="Canva Sans"/>
              </a:rPr>
              <a:t>Use SSL certificates, firewalls, and secure authentication to protect customer data and transactions.</a:t>
            </a:r>
          </a:p>
          <a:p>
            <a:pPr algn="ctr">
              <a:lnSpc>
                <a:spcPts val="4373"/>
              </a:lnSpc>
              <a:spcBef>
                <a:spcPct val="0"/>
              </a:spcBef>
            </a:pPr>
            <a:r>
              <a:rPr lang="en-US" sz="2733">
                <a:solidFill>
                  <a:srgbClr val="000000"/>
                </a:solidFill>
                <a:latin typeface="Canva Sans"/>
                <a:ea typeface="Canva Sans"/>
                <a:cs typeface="Canva Sans"/>
                <a:sym typeface="Canva Sans"/>
              </a:rPr>
              <a:t>Step 6: Test and Launch</a:t>
            </a:r>
          </a:p>
          <a:p>
            <a:pPr algn="ctr">
              <a:lnSpc>
                <a:spcPts val="4373"/>
              </a:lnSpc>
              <a:spcBef>
                <a:spcPct val="0"/>
              </a:spcBef>
            </a:pPr>
            <a:r>
              <a:rPr lang="en-US" sz="2733">
                <a:solidFill>
                  <a:srgbClr val="000000"/>
                </a:solidFill>
                <a:latin typeface="Canva Sans"/>
                <a:ea typeface="Canva Sans"/>
                <a:cs typeface="Canva Sans"/>
                <a:sym typeface="Canva Sans"/>
              </a:rPr>
              <a:t>Before going live, test website functionality, payment processes, and responsiveness on various devices.</a:t>
            </a:r>
          </a:p>
          <a:p>
            <a:pPr algn="ctr">
              <a:lnSpc>
                <a:spcPts val="4373"/>
              </a:lnSpc>
              <a:spcBef>
                <a:spcPct val="0"/>
              </a:spcBef>
            </a:pPr>
            <a:r>
              <a:rPr lang="en-US" sz="2733">
                <a:solidFill>
                  <a:srgbClr val="000000"/>
                </a:solidFill>
                <a:latin typeface="Canva Sans"/>
                <a:ea typeface="Canva Sans"/>
                <a:cs typeface="Canva Sans"/>
                <a:sym typeface="Canva Sans"/>
              </a:rPr>
              <a:t>Step 7: Monitor and Improve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75629"/>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Regularly track website performance using tools like Google Analytics, and optimize based on customer feedback.</a:t>
            </a:r>
          </a:p>
          <a:p>
            <a:pPr algn="ctr">
              <a:lnSpc>
                <a:spcPts val="3821"/>
              </a:lnSpc>
              <a:spcBef>
                <a:spcPct val="0"/>
              </a:spcBef>
            </a:pPr>
            <a:r>
              <a:rPr lang="en-US" sz="2729">
                <a:solidFill>
                  <a:srgbClr val="000000"/>
                </a:solidFill>
                <a:latin typeface="Canva Sans"/>
                <a:ea typeface="Canva Sans"/>
                <a:cs typeface="Canva Sans"/>
                <a:sym typeface="Canva Sans"/>
              </a:rPr>
              <a:t>4. Marketing Strategies for Your E-commerce Store</a:t>
            </a:r>
          </a:p>
          <a:p>
            <a:pPr algn="ctr">
              <a:lnSpc>
                <a:spcPts val="3821"/>
              </a:lnSpc>
              <a:spcBef>
                <a:spcPct val="0"/>
              </a:spcBef>
            </a:pPr>
            <a:r>
              <a:rPr lang="en-US" sz="2729">
                <a:solidFill>
                  <a:srgbClr val="000000"/>
                </a:solidFill>
                <a:latin typeface="Canva Sans"/>
                <a:ea typeface="Canva Sans"/>
                <a:cs typeface="Canva Sans"/>
                <a:sym typeface="Canva Sans"/>
              </a:rPr>
              <a:t>Once your e-commerce website is live, you need to drive traffic and increase sales. Here are some effective marketing strategies:</a:t>
            </a:r>
          </a:p>
          <a:p>
            <a:pPr algn="ctr">
              <a:lnSpc>
                <a:spcPts val="3821"/>
              </a:lnSpc>
              <a:spcBef>
                <a:spcPct val="0"/>
              </a:spcBef>
            </a:pPr>
            <a:r>
              <a:rPr lang="en-US" sz="2729">
                <a:solidFill>
                  <a:srgbClr val="000000"/>
                </a:solidFill>
                <a:latin typeface="Canva Sans"/>
                <a:ea typeface="Canva Sans"/>
                <a:cs typeface="Canva Sans"/>
                <a:sym typeface="Canva Sans"/>
              </a:rPr>
              <a:t>Search Engine Optimization (SEO): Optimize your site for organic search rankings.</a:t>
            </a:r>
          </a:p>
          <a:p>
            <a:pPr algn="ctr">
              <a:lnSpc>
                <a:spcPts val="3821"/>
              </a:lnSpc>
              <a:spcBef>
                <a:spcPct val="0"/>
              </a:spcBef>
            </a:pPr>
            <a:r>
              <a:rPr lang="en-US" sz="2729">
                <a:solidFill>
                  <a:srgbClr val="000000"/>
                </a:solidFill>
                <a:latin typeface="Canva Sans"/>
                <a:ea typeface="Canva Sans"/>
                <a:cs typeface="Canva Sans"/>
                <a:sym typeface="Canva Sans"/>
              </a:rPr>
              <a:t>Social Media Marketing: Promote products on platforms like Instagram, Facebook, and Pinterest.</a:t>
            </a:r>
          </a:p>
          <a:p>
            <a:pPr algn="ctr">
              <a:lnSpc>
                <a:spcPts val="3821"/>
              </a:lnSpc>
              <a:spcBef>
                <a:spcPct val="0"/>
              </a:spcBef>
            </a:pPr>
            <a:r>
              <a:rPr lang="en-US" sz="2729">
                <a:solidFill>
                  <a:srgbClr val="000000"/>
                </a:solidFill>
                <a:latin typeface="Canva Sans"/>
                <a:ea typeface="Canva Sans"/>
                <a:cs typeface="Canva Sans"/>
                <a:sym typeface="Canva Sans"/>
              </a:rPr>
              <a:t>Email Marketing: Engage with customers through personalized email campaigns.</a:t>
            </a:r>
          </a:p>
          <a:p>
            <a:pPr algn="ctr">
              <a:lnSpc>
                <a:spcPts val="3821"/>
              </a:lnSpc>
              <a:spcBef>
                <a:spcPct val="0"/>
              </a:spcBef>
            </a:pPr>
            <a:r>
              <a:rPr lang="en-US" sz="2729">
                <a:solidFill>
                  <a:srgbClr val="000000"/>
                </a:solidFill>
                <a:latin typeface="Canva Sans"/>
                <a:ea typeface="Canva Sans"/>
                <a:cs typeface="Canva Sans"/>
                <a:sym typeface="Canva Sans"/>
              </a:rPr>
              <a:t>Pay-Per-Click (PPC) Advertising: Use Google Ads and social media ads for targeted promotions.</a:t>
            </a:r>
          </a:p>
          <a:p>
            <a:pPr algn="ctr">
              <a:lnSpc>
                <a:spcPts val="3821"/>
              </a:lnSpc>
              <a:spcBef>
                <a:spcPct val="0"/>
              </a:spcBef>
            </a:pPr>
            <a:r>
              <a:rPr lang="en-US" sz="2729">
                <a:solidFill>
                  <a:srgbClr val="000000"/>
                </a:solidFill>
                <a:latin typeface="Canva Sans"/>
                <a:ea typeface="Canva Sans"/>
                <a:cs typeface="Canva Sans"/>
                <a:sym typeface="Canva Sans"/>
              </a:rPr>
              <a:t>Content Marketing: Create blogs, guides, and videos to provide value to customers and improve search rankings.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97601"/>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Developing a successful e-commerce website requires careful planning, the right platform, and continuous optimization. By implementing best practices in design, security, and marketing, you can create a profitable online store that meets customer expectations and drives growth. Investing time and effort into e-commerce website development will set your business apart in the competitive digital market.</a:t>
            </a:r>
          </a:p>
        </p:txBody>
      </p:sp>
      <p:sp>
        <p:nvSpPr>
          <p:cNvPr name="TextBox 3" id="3"/>
          <p:cNvSpPr txBox="true"/>
          <p:nvPr/>
        </p:nvSpPr>
        <p:spPr>
          <a:xfrm rot="0">
            <a:off x="1310655" y="7838337"/>
            <a:ext cx="1566669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Ultimate Guide to Modern Website Design: Trends, Best Practices, and Future Innovations</a:t>
            </a:r>
          </a:p>
          <a:p>
            <a:pPr algn="ctr">
              <a:lnSpc>
                <a:spcPts val="3821"/>
              </a:lnSpc>
              <a:spcBef>
                <a:spcPct val="0"/>
              </a:spcBef>
            </a:pPr>
            <a:r>
              <a:rPr lang="en-US" sz="2729">
                <a:solidFill>
                  <a:srgbClr val="000000"/>
                </a:solidFill>
                <a:latin typeface="Canva Sans"/>
                <a:ea typeface="Canva Sans"/>
                <a:cs typeface="Canva Sans"/>
                <a:sym typeface="Canva Sans"/>
              </a:rPr>
              <a:t>Introduction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70955"/>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Website design is constantly evolving, driven by technological advancements, user expectations, and emerging trends. A well-designed website enhances user experience, improves engagement, and supports business growth. In this guide, we will explore modern website design trends, best practices, and future innovations to help you create a visually appealing, functional, and future-proof website.</a:t>
            </a:r>
          </a:p>
          <a:p>
            <a:pPr algn="ctr">
              <a:lnSpc>
                <a:spcPts val="3821"/>
              </a:lnSpc>
              <a:spcBef>
                <a:spcPct val="0"/>
              </a:spcBef>
            </a:pPr>
            <a:r>
              <a:rPr lang="en-US" sz="2729">
                <a:solidFill>
                  <a:srgbClr val="000000"/>
                </a:solidFill>
                <a:latin typeface="Canva Sans"/>
                <a:ea typeface="Canva Sans"/>
                <a:cs typeface="Canva Sans"/>
                <a:sym typeface="Canva Sans"/>
              </a:rPr>
              <a:t>1. Modern Website Design Trends</a:t>
            </a:r>
          </a:p>
          <a:p>
            <a:pPr algn="ctr">
              <a:lnSpc>
                <a:spcPts val="3821"/>
              </a:lnSpc>
              <a:spcBef>
                <a:spcPct val="0"/>
              </a:spcBef>
            </a:pPr>
            <a:r>
              <a:rPr lang="en-US" sz="2729">
                <a:solidFill>
                  <a:srgbClr val="000000"/>
                </a:solidFill>
                <a:latin typeface="Canva Sans"/>
                <a:ea typeface="Canva Sans"/>
                <a:cs typeface="Canva Sans"/>
                <a:sym typeface="Canva Sans"/>
              </a:rPr>
              <a:t>a. Minimalist Design</a:t>
            </a:r>
          </a:p>
          <a:p>
            <a:pPr algn="ctr">
              <a:lnSpc>
                <a:spcPts val="3821"/>
              </a:lnSpc>
              <a:spcBef>
                <a:spcPct val="0"/>
              </a:spcBef>
            </a:pPr>
            <a:r>
              <a:rPr lang="en-US" sz="2729">
                <a:solidFill>
                  <a:srgbClr val="000000"/>
                </a:solidFill>
                <a:latin typeface="Canva Sans"/>
                <a:ea typeface="Canva Sans"/>
                <a:cs typeface="Canva Sans"/>
                <a:sym typeface="Canva Sans"/>
              </a:rPr>
              <a:t>Simplicity is key in modern website design. Clean layouts, ample white space, and a focus on essential elements improve readability and usability.</a:t>
            </a:r>
          </a:p>
          <a:p>
            <a:pPr algn="ctr">
              <a:lnSpc>
                <a:spcPts val="3821"/>
              </a:lnSpc>
              <a:spcBef>
                <a:spcPct val="0"/>
              </a:spcBef>
            </a:pPr>
            <a:r>
              <a:rPr lang="en-US" sz="2729">
                <a:solidFill>
                  <a:srgbClr val="000000"/>
                </a:solidFill>
                <a:latin typeface="Canva Sans"/>
                <a:ea typeface="Canva Sans"/>
                <a:cs typeface="Canva Sans"/>
                <a:sym typeface="Canva Sans"/>
              </a:rPr>
              <a:t>b. Dark Mode</a:t>
            </a:r>
          </a:p>
          <a:p>
            <a:pPr algn="ctr">
              <a:lnSpc>
                <a:spcPts val="3821"/>
              </a:lnSpc>
              <a:spcBef>
                <a:spcPct val="0"/>
              </a:spcBef>
            </a:pPr>
            <a:r>
              <a:rPr lang="en-US" sz="2729">
                <a:solidFill>
                  <a:srgbClr val="000000"/>
                </a:solidFill>
                <a:latin typeface="Canva Sans"/>
                <a:ea typeface="Canva Sans"/>
                <a:cs typeface="Canva Sans"/>
                <a:sym typeface="Canva Sans"/>
              </a:rPr>
              <a:t>Dark mode has gained popularity as it reduces eye strain and enhances aesthetics. Many websites now offer a dark theme option for users.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49765"/>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 Microinteractions</a:t>
            </a:r>
          </a:p>
          <a:p>
            <a:pPr algn="ctr">
              <a:lnSpc>
                <a:spcPts val="3821"/>
              </a:lnSpc>
              <a:spcBef>
                <a:spcPct val="0"/>
              </a:spcBef>
            </a:pPr>
            <a:r>
              <a:rPr lang="en-US" sz="2729">
                <a:solidFill>
                  <a:srgbClr val="000000"/>
                </a:solidFill>
                <a:latin typeface="Canva Sans"/>
                <a:ea typeface="Canva Sans"/>
                <a:cs typeface="Canva Sans"/>
                <a:sym typeface="Canva Sans"/>
              </a:rPr>
              <a:t>Subtle animations and interactive elements create a more engaging user experience. Microinteractions include hover effects, button animations, and scrolling effects.</a:t>
            </a:r>
          </a:p>
          <a:p>
            <a:pPr algn="ctr">
              <a:lnSpc>
                <a:spcPts val="3821"/>
              </a:lnSpc>
              <a:spcBef>
                <a:spcPct val="0"/>
              </a:spcBef>
            </a:pPr>
            <a:r>
              <a:rPr lang="en-US" sz="2729">
                <a:solidFill>
                  <a:srgbClr val="000000"/>
                </a:solidFill>
                <a:latin typeface="Canva Sans"/>
                <a:ea typeface="Canva Sans"/>
                <a:cs typeface="Canva Sans"/>
                <a:sym typeface="Canva Sans"/>
              </a:rPr>
              <a:t>d. Neumorphism</a:t>
            </a:r>
          </a:p>
          <a:p>
            <a:pPr algn="ctr">
              <a:lnSpc>
                <a:spcPts val="3821"/>
              </a:lnSpc>
              <a:spcBef>
                <a:spcPct val="0"/>
              </a:spcBef>
            </a:pPr>
            <a:r>
              <a:rPr lang="en-US" sz="2729">
                <a:solidFill>
                  <a:srgbClr val="000000"/>
                </a:solidFill>
                <a:latin typeface="Canva Sans"/>
                <a:ea typeface="Canva Sans"/>
                <a:cs typeface="Canva Sans"/>
                <a:sym typeface="Canva Sans"/>
              </a:rPr>
              <a:t>This design trend combines skeuomorphism and flat design, giving elements a soft, realistic appearance with subtle shadows and highlights.</a:t>
            </a:r>
          </a:p>
          <a:p>
            <a:pPr algn="ctr">
              <a:lnSpc>
                <a:spcPts val="3821"/>
              </a:lnSpc>
              <a:spcBef>
                <a:spcPct val="0"/>
              </a:spcBef>
            </a:pPr>
            <a:r>
              <a:rPr lang="en-US" sz="2729">
                <a:solidFill>
                  <a:srgbClr val="000000"/>
                </a:solidFill>
                <a:latin typeface="Canva Sans"/>
                <a:ea typeface="Canva Sans"/>
                <a:cs typeface="Canva Sans"/>
                <a:sym typeface="Canva Sans"/>
              </a:rPr>
              <a:t>e. Asymmetrical Layouts</a:t>
            </a:r>
          </a:p>
          <a:p>
            <a:pPr algn="ctr">
              <a:lnSpc>
                <a:spcPts val="3821"/>
              </a:lnSpc>
              <a:spcBef>
                <a:spcPct val="0"/>
              </a:spcBef>
            </a:pPr>
            <a:r>
              <a:rPr lang="en-US" sz="2729">
                <a:solidFill>
                  <a:srgbClr val="000000"/>
                </a:solidFill>
                <a:latin typeface="Canva Sans"/>
                <a:ea typeface="Canva Sans"/>
                <a:cs typeface="Canva Sans"/>
                <a:sym typeface="Canva Sans"/>
              </a:rPr>
              <a:t>Breaking away from traditional grid-based layouts, asymmetrical designs create dynamic and unique web experiences.</a:t>
            </a:r>
          </a:p>
          <a:p>
            <a:pPr algn="ctr">
              <a:lnSpc>
                <a:spcPts val="3821"/>
              </a:lnSpc>
              <a:spcBef>
                <a:spcPct val="0"/>
              </a:spcBef>
            </a:pPr>
            <a:r>
              <a:rPr lang="en-US" sz="2729">
                <a:solidFill>
                  <a:srgbClr val="000000"/>
                </a:solidFill>
                <a:latin typeface="Canva Sans"/>
                <a:ea typeface="Canva Sans"/>
                <a:cs typeface="Canva Sans"/>
                <a:sym typeface="Canva Sans"/>
              </a:rPr>
              <a:t>f. Bold Typography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07860"/>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Large, expressive fonts help capture attention and improve readability while reinforcing brand identity.</a:t>
            </a:r>
          </a:p>
          <a:p>
            <a:pPr algn="ctr">
              <a:lnSpc>
                <a:spcPts val="3821"/>
              </a:lnSpc>
              <a:spcBef>
                <a:spcPct val="0"/>
              </a:spcBef>
            </a:pPr>
            <a:r>
              <a:rPr lang="en-US" sz="2729">
                <a:solidFill>
                  <a:srgbClr val="000000"/>
                </a:solidFill>
                <a:latin typeface="Canva Sans"/>
                <a:ea typeface="Canva Sans"/>
                <a:cs typeface="Canva Sans"/>
                <a:sym typeface="Canva Sans"/>
              </a:rPr>
              <a:t>g. AI-Powered Personalization</a:t>
            </a:r>
          </a:p>
          <a:p>
            <a:pPr algn="ctr">
              <a:lnSpc>
                <a:spcPts val="3821"/>
              </a:lnSpc>
              <a:spcBef>
                <a:spcPct val="0"/>
              </a:spcBef>
            </a:pPr>
            <a:r>
              <a:rPr lang="en-US" sz="2729">
                <a:solidFill>
                  <a:srgbClr val="000000"/>
                </a:solidFill>
                <a:latin typeface="Canva Sans"/>
                <a:ea typeface="Canva Sans"/>
                <a:cs typeface="Canva Sans"/>
                <a:sym typeface="Canva Sans"/>
              </a:rPr>
              <a:t>Artificial intelligence enables websites to deliver personalized content, product recommendations, and chatbots for improved user interaction.</a:t>
            </a:r>
          </a:p>
          <a:p>
            <a:pPr algn="ctr">
              <a:lnSpc>
                <a:spcPts val="3821"/>
              </a:lnSpc>
              <a:spcBef>
                <a:spcPct val="0"/>
              </a:spcBef>
            </a:pPr>
            <a:r>
              <a:rPr lang="en-US" sz="2729">
                <a:solidFill>
                  <a:srgbClr val="000000"/>
                </a:solidFill>
                <a:latin typeface="Canva Sans"/>
                <a:ea typeface="Canva Sans"/>
                <a:cs typeface="Canva Sans"/>
                <a:sym typeface="Canva Sans"/>
              </a:rPr>
              <a:t>h. Voice User Interfaces (VUIs)</a:t>
            </a:r>
          </a:p>
          <a:p>
            <a:pPr algn="ctr">
              <a:lnSpc>
                <a:spcPts val="3821"/>
              </a:lnSpc>
              <a:spcBef>
                <a:spcPct val="0"/>
              </a:spcBef>
            </a:pPr>
            <a:r>
              <a:rPr lang="en-US" sz="2729">
                <a:solidFill>
                  <a:srgbClr val="000000"/>
                </a:solidFill>
                <a:latin typeface="Canva Sans"/>
                <a:ea typeface="Canva Sans"/>
                <a:cs typeface="Canva Sans"/>
                <a:sym typeface="Canva Sans"/>
              </a:rPr>
              <a:t>With the rise of voice assistants, websites are beginning to incorporate voice search and command functionalities for better accessibility.</a:t>
            </a:r>
          </a:p>
          <a:p>
            <a:pPr algn="ctr">
              <a:lnSpc>
                <a:spcPts val="3821"/>
              </a:lnSpc>
              <a:spcBef>
                <a:spcPct val="0"/>
              </a:spcBef>
            </a:pPr>
            <a:r>
              <a:rPr lang="en-US" sz="2729">
                <a:solidFill>
                  <a:srgbClr val="000000"/>
                </a:solidFill>
                <a:latin typeface="Canva Sans"/>
                <a:ea typeface="Canva Sans"/>
                <a:cs typeface="Canva Sans"/>
                <a:sym typeface="Canva Sans"/>
              </a:rPr>
              <a:t>2. Best Practices for Modern Website Design</a:t>
            </a:r>
          </a:p>
          <a:p>
            <a:pPr algn="ctr">
              <a:lnSpc>
                <a:spcPts val="3821"/>
              </a:lnSpc>
              <a:spcBef>
                <a:spcPct val="0"/>
              </a:spcBef>
            </a:pPr>
            <a:r>
              <a:rPr lang="en-US" sz="2729">
                <a:solidFill>
                  <a:srgbClr val="000000"/>
                </a:solidFill>
                <a:latin typeface="Canva Sans"/>
                <a:ea typeface="Canva Sans"/>
                <a:cs typeface="Canva Sans"/>
                <a:sym typeface="Canva Sans"/>
              </a:rPr>
              <a:t>a. Mobile-First Approach</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679503"/>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With the majority of web traffic coming from mobile devices, designing with a mobile-first approach ensures a seamless user experience across all screen sizes.</a:t>
            </a:r>
          </a:p>
          <a:p>
            <a:pPr algn="ctr">
              <a:lnSpc>
                <a:spcPts val="3821"/>
              </a:lnSpc>
              <a:spcBef>
                <a:spcPct val="0"/>
              </a:spcBef>
            </a:pPr>
            <a:r>
              <a:rPr lang="en-US" sz="2729">
                <a:solidFill>
                  <a:srgbClr val="000000"/>
                </a:solidFill>
                <a:latin typeface="Canva Sans"/>
                <a:ea typeface="Canva Sans"/>
                <a:cs typeface="Canva Sans"/>
                <a:sym typeface="Canva Sans"/>
              </a:rPr>
              <a:t>b. Fast Loading Speed</a:t>
            </a:r>
          </a:p>
          <a:p>
            <a:pPr algn="ctr">
              <a:lnSpc>
                <a:spcPts val="3821"/>
              </a:lnSpc>
              <a:spcBef>
                <a:spcPct val="0"/>
              </a:spcBef>
            </a:pPr>
            <a:r>
              <a:rPr lang="en-US" sz="2729">
                <a:solidFill>
                  <a:srgbClr val="000000"/>
                </a:solidFill>
                <a:latin typeface="Canva Sans"/>
                <a:ea typeface="Canva Sans"/>
                <a:cs typeface="Canva Sans"/>
                <a:sym typeface="Canva Sans"/>
              </a:rPr>
              <a:t>Website performance is crucial for retaining visitors. Optimize images, use caching techniques, and choose a reliable hosting provider to enhance speed.</a:t>
            </a:r>
          </a:p>
          <a:p>
            <a:pPr algn="ctr">
              <a:lnSpc>
                <a:spcPts val="3821"/>
              </a:lnSpc>
              <a:spcBef>
                <a:spcPct val="0"/>
              </a:spcBef>
            </a:pPr>
            <a:r>
              <a:rPr lang="en-US" sz="2729">
                <a:solidFill>
                  <a:srgbClr val="000000"/>
                </a:solidFill>
                <a:latin typeface="Canva Sans"/>
                <a:ea typeface="Canva Sans"/>
                <a:cs typeface="Canva Sans"/>
                <a:sym typeface="Canva Sans"/>
              </a:rPr>
              <a:t>c. Accessible Design</a:t>
            </a:r>
          </a:p>
          <a:p>
            <a:pPr algn="ctr">
              <a:lnSpc>
                <a:spcPts val="3821"/>
              </a:lnSpc>
              <a:spcBef>
                <a:spcPct val="0"/>
              </a:spcBef>
            </a:pPr>
            <a:r>
              <a:rPr lang="en-US" sz="2729">
                <a:solidFill>
                  <a:srgbClr val="000000"/>
                </a:solidFill>
                <a:latin typeface="Canva Sans"/>
                <a:ea typeface="Canva Sans"/>
                <a:cs typeface="Canva Sans"/>
                <a:sym typeface="Canva Sans"/>
              </a:rPr>
              <a:t>Ensure your website is accessible to all users, including those with disabilities. Use proper color contrast, alt text for images, and keyboard navigation support.</a:t>
            </a:r>
          </a:p>
          <a:p>
            <a:pPr algn="ctr">
              <a:lnSpc>
                <a:spcPts val="3821"/>
              </a:lnSpc>
              <a:spcBef>
                <a:spcPct val="0"/>
              </a:spcBef>
            </a:pPr>
            <a:r>
              <a:rPr lang="en-US" sz="2729">
                <a:solidFill>
                  <a:srgbClr val="000000"/>
                </a:solidFill>
                <a:latin typeface="Canva Sans"/>
                <a:ea typeface="Canva Sans"/>
                <a:cs typeface="Canva Sans"/>
                <a:sym typeface="Canva Sans"/>
              </a:rPr>
              <a:t>d. Clear Call-to-Actions (CTAs)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19011"/>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Strategically placed CTAs help guide users toward conversions, whether it's making a purchase, signing up, or contacting your business.</a:t>
            </a:r>
          </a:p>
          <a:p>
            <a:pPr algn="ctr">
              <a:lnSpc>
                <a:spcPts val="3821"/>
              </a:lnSpc>
              <a:spcBef>
                <a:spcPct val="0"/>
              </a:spcBef>
            </a:pPr>
            <a:r>
              <a:rPr lang="en-US" sz="2729">
                <a:solidFill>
                  <a:srgbClr val="000000"/>
                </a:solidFill>
                <a:latin typeface="Canva Sans"/>
                <a:ea typeface="Canva Sans"/>
                <a:cs typeface="Canva Sans"/>
                <a:sym typeface="Canva Sans"/>
              </a:rPr>
              <a:t>e. Intuitive Navigation</a:t>
            </a:r>
          </a:p>
          <a:p>
            <a:pPr algn="ctr">
              <a:lnSpc>
                <a:spcPts val="3821"/>
              </a:lnSpc>
              <a:spcBef>
                <a:spcPct val="0"/>
              </a:spcBef>
            </a:pPr>
            <a:r>
              <a:rPr lang="en-US" sz="2729">
                <a:solidFill>
                  <a:srgbClr val="000000"/>
                </a:solidFill>
                <a:latin typeface="Canva Sans"/>
                <a:ea typeface="Canva Sans"/>
                <a:cs typeface="Canva Sans"/>
                <a:sym typeface="Canva Sans"/>
              </a:rPr>
              <a:t>A simple and well-structured navigation menu improves usability and helps users find information quickly.</a:t>
            </a:r>
          </a:p>
          <a:p>
            <a:pPr algn="ctr">
              <a:lnSpc>
                <a:spcPts val="3821"/>
              </a:lnSpc>
              <a:spcBef>
                <a:spcPct val="0"/>
              </a:spcBef>
            </a:pPr>
            <a:r>
              <a:rPr lang="en-US" sz="2729">
                <a:solidFill>
                  <a:srgbClr val="000000"/>
                </a:solidFill>
                <a:latin typeface="Canva Sans"/>
                <a:ea typeface="Canva Sans"/>
                <a:cs typeface="Canva Sans"/>
                <a:sym typeface="Canva Sans"/>
              </a:rPr>
              <a:t>f. Secure and Private</a:t>
            </a:r>
          </a:p>
          <a:p>
            <a:pPr algn="ctr">
              <a:lnSpc>
                <a:spcPts val="3821"/>
              </a:lnSpc>
              <a:spcBef>
                <a:spcPct val="0"/>
              </a:spcBef>
            </a:pPr>
            <a:r>
              <a:rPr lang="en-US" sz="2729">
                <a:solidFill>
                  <a:srgbClr val="000000"/>
                </a:solidFill>
                <a:latin typeface="Canva Sans"/>
                <a:ea typeface="Canva Sans"/>
                <a:cs typeface="Canva Sans"/>
                <a:sym typeface="Canva Sans"/>
              </a:rPr>
              <a:t>Implement HTTPS, strong authentication methods, and data protection policies to ensure user privacy and security.</a:t>
            </a:r>
          </a:p>
          <a:p>
            <a:pPr algn="ctr">
              <a:lnSpc>
                <a:spcPts val="3821"/>
              </a:lnSpc>
              <a:spcBef>
                <a:spcPct val="0"/>
              </a:spcBef>
            </a:pPr>
            <a:r>
              <a:rPr lang="en-US" sz="2729">
                <a:solidFill>
                  <a:srgbClr val="000000"/>
                </a:solidFill>
                <a:latin typeface="Canva Sans"/>
                <a:ea typeface="Canva Sans"/>
                <a:cs typeface="Canva Sans"/>
                <a:sym typeface="Canva Sans"/>
              </a:rPr>
              <a:t>g. Consistent Branding</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284472"/>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Maintain a consistent visual style, color palette, and typography to reinforce brand identity and create a professional look.</a:t>
            </a:r>
          </a:p>
          <a:p>
            <a:pPr algn="ctr">
              <a:lnSpc>
                <a:spcPts val="3821"/>
              </a:lnSpc>
              <a:spcBef>
                <a:spcPct val="0"/>
              </a:spcBef>
            </a:pPr>
            <a:r>
              <a:rPr lang="en-US" sz="2729">
                <a:solidFill>
                  <a:srgbClr val="000000"/>
                </a:solidFill>
                <a:latin typeface="Canva Sans"/>
                <a:ea typeface="Canva Sans"/>
                <a:cs typeface="Canva Sans"/>
                <a:sym typeface="Canva Sans"/>
              </a:rPr>
              <a:t>3. Future Innovations in Website Design</a:t>
            </a:r>
          </a:p>
          <a:p>
            <a:pPr algn="ctr">
              <a:lnSpc>
                <a:spcPts val="3821"/>
              </a:lnSpc>
              <a:spcBef>
                <a:spcPct val="0"/>
              </a:spcBef>
            </a:pPr>
            <a:r>
              <a:rPr lang="en-US" sz="2729">
                <a:solidFill>
                  <a:srgbClr val="000000"/>
                </a:solidFill>
                <a:latin typeface="Canva Sans"/>
                <a:ea typeface="Canva Sans"/>
                <a:cs typeface="Canva Sans"/>
                <a:sym typeface="Canva Sans"/>
              </a:rPr>
              <a:t>a. Augmented Reality (AR) Integration</a:t>
            </a:r>
          </a:p>
          <a:p>
            <a:pPr algn="ctr">
              <a:lnSpc>
                <a:spcPts val="3821"/>
              </a:lnSpc>
              <a:spcBef>
                <a:spcPct val="0"/>
              </a:spcBef>
            </a:pPr>
            <a:r>
              <a:rPr lang="en-US" sz="2729">
                <a:solidFill>
                  <a:srgbClr val="000000"/>
                </a:solidFill>
                <a:latin typeface="Canva Sans"/>
                <a:ea typeface="Canva Sans"/>
                <a:cs typeface="Canva Sans"/>
                <a:sym typeface="Canva Sans"/>
              </a:rPr>
              <a:t>AR technology is making its way into web design, allowing users to interact with products in a more immersive way, especially in e-commerce and real estate.</a:t>
            </a:r>
          </a:p>
          <a:p>
            <a:pPr algn="ctr">
              <a:lnSpc>
                <a:spcPts val="3821"/>
              </a:lnSpc>
              <a:spcBef>
                <a:spcPct val="0"/>
              </a:spcBef>
            </a:pPr>
            <a:r>
              <a:rPr lang="en-US" sz="2729">
                <a:solidFill>
                  <a:srgbClr val="000000"/>
                </a:solidFill>
                <a:latin typeface="Canva Sans"/>
                <a:ea typeface="Canva Sans"/>
                <a:cs typeface="Canva Sans"/>
                <a:sym typeface="Canva Sans"/>
              </a:rPr>
              <a:t>b. AI-Generated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507540"/>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AI-powered tools can analyze user preferences and create custom designs in real-time, reducing design time and enhancing personalization.</a:t>
            </a:r>
          </a:p>
          <a:p>
            <a:pPr algn="ctr">
              <a:lnSpc>
                <a:spcPts val="3821"/>
              </a:lnSpc>
              <a:spcBef>
                <a:spcPct val="0"/>
              </a:spcBef>
            </a:pPr>
            <a:r>
              <a:rPr lang="en-US" sz="2729">
                <a:solidFill>
                  <a:srgbClr val="000000"/>
                </a:solidFill>
                <a:latin typeface="Canva Sans"/>
                <a:ea typeface="Canva Sans"/>
                <a:cs typeface="Canva Sans"/>
                <a:sym typeface="Canva Sans"/>
              </a:rPr>
              <a:t>c. 3D Elements and Immersive Experiences</a:t>
            </a:r>
          </a:p>
          <a:p>
            <a:pPr algn="ctr">
              <a:lnSpc>
                <a:spcPts val="3821"/>
              </a:lnSpc>
              <a:spcBef>
                <a:spcPct val="0"/>
              </a:spcBef>
            </a:pPr>
            <a:r>
              <a:rPr lang="en-US" sz="2729">
                <a:solidFill>
                  <a:srgbClr val="000000"/>
                </a:solidFill>
                <a:latin typeface="Canva Sans"/>
                <a:ea typeface="Canva Sans"/>
                <a:cs typeface="Canva Sans"/>
                <a:sym typeface="Canva Sans"/>
              </a:rPr>
              <a:t>Advancements in web graphics allow for more interactive and immersive 3D elements, creating engaging user experiences.</a:t>
            </a:r>
          </a:p>
          <a:p>
            <a:pPr algn="ctr">
              <a:lnSpc>
                <a:spcPts val="3821"/>
              </a:lnSpc>
              <a:spcBef>
                <a:spcPct val="0"/>
              </a:spcBef>
            </a:pPr>
            <a:r>
              <a:rPr lang="en-US" sz="2729">
                <a:solidFill>
                  <a:srgbClr val="000000"/>
                </a:solidFill>
                <a:latin typeface="Canva Sans"/>
                <a:ea typeface="Canva Sans"/>
                <a:cs typeface="Canva Sans"/>
                <a:sym typeface="Canva Sans"/>
              </a:rPr>
              <a:t>d. Blockchain for Enhanced Security</a:t>
            </a:r>
          </a:p>
          <a:p>
            <a:pPr algn="ctr">
              <a:lnSpc>
                <a:spcPts val="3821"/>
              </a:lnSpc>
              <a:spcBef>
                <a:spcPct val="0"/>
              </a:spcBef>
            </a:pPr>
            <a:r>
              <a:rPr lang="en-US" sz="2729">
                <a:solidFill>
                  <a:srgbClr val="000000"/>
                </a:solidFill>
                <a:latin typeface="Canva Sans"/>
                <a:ea typeface="Canva Sans"/>
                <a:cs typeface="Canva Sans"/>
                <a:sym typeface="Canva Sans"/>
              </a:rPr>
              <a:t>Blockchain technology is expected to improve data security and transparency, particularly for e-commerce and financial websites.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88014" y="315714"/>
            <a:ext cx="14446160" cy="4394688"/>
          </a:xfrm>
          <a:custGeom>
            <a:avLst/>
            <a:gdLst/>
            <a:ahLst/>
            <a:cxnLst/>
            <a:rect r="r" b="b" t="t" l="l"/>
            <a:pathLst>
              <a:path h="4394688" w="14446160">
                <a:moveTo>
                  <a:pt x="0" y="0"/>
                </a:moveTo>
                <a:lnTo>
                  <a:pt x="14446160" y="0"/>
                </a:lnTo>
                <a:lnTo>
                  <a:pt x="14446160" y="4394689"/>
                </a:lnTo>
                <a:lnTo>
                  <a:pt x="0" y="4394689"/>
                </a:lnTo>
                <a:lnTo>
                  <a:pt x="0" y="0"/>
                </a:lnTo>
                <a:close/>
              </a:path>
            </a:pathLst>
          </a:custGeom>
          <a:blipFill>
            <a:blip r:embed="rId2"/>
            <a:stretch>
              <a:fillRect l="0" t="-46816" r="0" b="-71960"/>
            </a:stretch>
          </a:blipFill>
        </p:spPr>
      </p:sp>
      <p:sp>
        <p:nvSpPr>
          <p:cNvPr name="TextBox 3" id="3"/>
          <p:cNvSpPr txBox="true"/>
          <p:nvPr/>
        </p:nvSpPr>
        <p:spPr>
          <a:xfrm rot="0">
            <a:off x="751136" y="6905713"/>
            <a:ext cx="16785729"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E-commerce Website Development: Everything You Need to Know to Build a Successful Online Store</a:t>
            </a:r>
          </a:p>
          <a:p>
            <a:pPr algn="ctr">
              <a:lnSpc>
                <a:spcPts val="4373"/>
              </a:lnSpc>
              <a:spcBef>
                <a:spcPct val="0"/>
              </a:spcBef>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In the modern digital era, establishing a robust online presence is crucial for business success.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844081"/>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 No-Code and Low-Code Development</a:t>
            </a:r>
          </a:p>
          <a:p>
            <a:pPr algn="ctr">
              <a:lnSpc>
                <a:spcPts val="3821"/>
              </a:lnSpc>
              <a:spcBef>
                <a:spcPct val="0"/>
              </a:spcBef>
            </a:pPr>
            <a:r>
              <a:rPr lang="en-US" sz="2729">
                <a:solidFill>
                  <a:srgbClr val="000000"/>
                </a:solidFill>
                <a:latin typeface="Canva Sans"/>
                <a:ea typeface="Canva Sans"/>
                <a:cs typeface="Canva Sans"/>
                <a:sym typeface="Canva Sans"/>
              </a:rPr>
              <a:t>Drag-and-drop website builders and AI-powered design tools are making web development more accessible to non-developers.</a:t>
            </a:r>
          </a:p>
          <a:p>
            <a:pPr algn="ctr">
              <a:lnSpc>
                <a:spcPts val="3821"/>
              </a:lnSpc>
              <a:spcBef>
                <a:spcPct val="0"/>
              </a:spcBef>
            </a:pPr>
            <a:r>
              <a:rPr lang="en-US" sz="2729">
                <a:solidFill>
                  <a:srgbClr val="000000"/>
                </a:solidFill>
                <a:latin typeface="Canva Sans"/>
                <a:ea typeface="Canva Sans"/>
                <a:cs typeface="Canva Sans"/>
                <a:sym typeface="Canva Sans"/>
              </a:rPr>
              <a:t>f. Progressive Web Apps (PWAs)</a:t>
            </a:r>
          </a:p>
          <a:p>
            <a:pPr algn="ctr">
              <a:lnSpc>
                <a:spcPts val="3821"/>
              </a:lnSpc>
              <a:spcBef>
                <a:spcPct val="0"/>
              </a:spcBef>
            </a:pPr>
            <a:r>
              <a:rPr lang="en-US" sz="2729">
                <a:solidFill>
                  <a:srgbClr val="000000"/>
                </a:solidFill>
                <a:latin typeface="Canva Sans"/>
                <a:ea typeface="Canva Sans"/>
                <a:cs typeface="Canva Sans"/>
                <a:sym typeface="Canva Sans"/>
              </a:rPr>
              <a:t>PWAs combine the best of websites and mobile apps, offering offline functionality, fast loading times, and an app-like experience.</a:t>
            </a:r>
          </a:p>
          <a:p>
            <a:pPr algn="ctr">
              <a:lnSpc>
                <a:spcPts val="3821"/>
              </a:lnSpc>
              <a:spcBef>
                <a:spcPct val="0"/>
              </a:spcBef>
            </a:pPr>
            <a:r>
              <a:rPr lang="en-US" sz="2729">
                <a:solidFill>
                  <a:srgbClr val="000000"/>
                </a:solidFill>
                <a:latin typeface="Canva Sans"/>
                <a:ea typeface="Canva Sans"/>
                <a:cs typeface="Canva Sans"/>
                <a:sym typeface="Canva Sans"/>
              </a:rPr>
              <a:t>Conclusion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102200"/>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Modern website design is about blending aesthetics, functionality, and emerging technologies to create an exceptional user experience. By staying updated with the latest trends, implementing best practices, and preparing for future innovations, businesses can build websites that stand out and drive success in the digital age.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23572" t="0" r="-123572"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82114" y="316505"/>
            <a:ext cx="14492106" cy="4102680"/>
          </a:xfrm>
          <a:custGeom>
            <a:avLst/>
            <a:gdLst/>
            <a:ahLst/>
            <a:cxnLst/>
            <a:rect r="r" b="b" t="t" l="l"/>
            <a:pathLst>
              <a:path h="4102680" w="14492106">
                <a:moveTo>
                  <a:pt x="0" y="0"/>
                </a:moveTo>
                <a:lnTo>
                  <a:pt x="14492106" y="0"/>
                </a:lnTo>
                <a:lnTo>
                  <a:pt x="14492106" y="4102680"/>
                </a:lnTo>
                <a:lnTo>
                  <a:pt x="0" y="4102680"/>
                </a:lnTo>
                <a:lnTo>
                  <a:pt x="0" y="0"/>
                </a:lnTo>
                <a:close/>
              </a:path>
            </a:pathLst>
          </a:custGeom>
          <a:blipFill>
            <a:blip r:embed="rId2"/>
            <a:stretch>
              <a:fillRect l="0" t="-21431" r="0" b="-72091"/>
            </a:stretch>
          </a:blipFill>
        </p:spPr>
      </p:sp>
      <p:sp>
        <p:nvSpPr>
          <p:cNvPr name="TextBox 3" id="3"/>
          <p:cNvSpPr txBox="true"/>
          <p:nvPr/>
        </p:nvSpPr>
        <p:spPr>
          <a:xfrm rot="0">
            <a:off x="0" y="7379285"/>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E-commerce has revolutionized the way people shop, making it critical for businesses to develop a well-designed and functional online store.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41667" y="395454"/>
            <a:ext cx="15053648" cy="4748046"/>
          </a:xfrm>
          <a:custGeom>
            <a:avLst/>
            <a:gdLst/>
            <a:ahLst/>
            <a:cxnLst/>
            <a:rect r="r" b="b" t="t" l="l"/>
            <a:pathLst>
              <a:path h="4748046" w="15053648">
                <a:moveTo>
                  <a:pt x="0" y="0"/>
                </a:moveTo>
                <a:lnTo>
                  <a:pt x="15053648" y="0"/>
                </a:lnTo>
                <a:lnTo>
                  <a:pt x="15053648" y="4748046"/>
                </a:lnTo>
                <a:lnTo>
                  <a:pt x="0" y="4748046"/>
                </a:lnTo>
                <a:lnTo>
                  <a:pt x="0" y="0"/>
                </a:lnTo>
                <a:close/>
              </a:path>
            </a:pathLst>
          </a:custGeom>
          <a:blipFill>
            <a:blip r:embed="rId2"/>
            <a:stretch>
              <a:fillRect l="0" t="-35528" r="0" b="-174036"/>
            </a:stretch>
          </a:blipFill>
        </p:spPr>
      </p:sp>
      <p:sp>
        <p:nvSpPr>
          <p:cNvPr name="TextBox 3" id="3"/>
          <p:cNvSpPr txBox="true"/>
          <p:nvPr/>
        </p:nvSpPr>
        <p:spPr>
          <a:xfrm rot="0">
            <a:off x="0" y="6984642"/>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you’re a small business owner or a large enterprise, understanding the key aspects of e-commerce website development will help you create a successful platform that attracts customers and drives sales.</a:t>
            </a:r>
          </a:p>
          <a:p>
            <a:pPr algn="ctr">
              <a:lnSpc>
                <a:spcPts val="4373"/>
              </a:lnSpc>
              <a:spcBef>
                <a:spcPct val="0"/>
              </a:spcBef>
            </a:pPr>
            <a:r>
              <a:rPr lang="en-US" sz="2733">
                <a:solidFill>
                  <a:srgbClr val="000000"/>
                </a:solidFill>
                <a:latin typeface="Canva Sans"/>
                <a:ea typeface="Canva Sans"/>
                <a:cs typeface="Canva Sans"/>
                <a:sym typeface="Canva Sans"/>
              </a:rPr>
              <a:t>1. Choosing the Right E-commerce Platform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59596" y="312525"/>
            <a:ext cx="14468688" cy="4478973"/>
          </a:xfrm>
          <a:custGeom>
            <a:avLst/>
            <a:gdLst/>
            <a:ahLst/>
            <a:cxnLst/>
            <a:rect r="r" b="b" t="t" l="l"/>
            <a:pathLst>
              <a:path h="4478973" w="14468688">
                <a:moveTo>
                  <a:pt x="0" y="0"/>
                </a:moveTo>
                <a:lnTo>
                  <a:pt x="14468689" y="0"/>
                </a:lnTo>
                <a:lnTo>
                  <a:pt x="14468689" y="4478973"/>
                </a:lnTo>
                <a:lnTo>
                  <a:pt x="0" y="4478973"/>
                </a:lnTo>
                <a:lnTo>
                  <a:pt x="0" y="0"/>
                </a:lnTo>
                <a:close/>
              </a:path>
            </a:pathLst>
          </a:custGeom>
          <a:blipFill>
            <a:blip r:embed="rId2"/>
            <a:stretch>
              <a:fillRect l="0" t="-81223" r="0" b="-97083"/>
            </a:stretch>
          </a:blipFill>
        </p:spPr>
      </p:sp>
      <p:sp>
        <p:nvSpPr>
          <p:cNvPr name="TextBox 3" id="3"/>
          <p:cNvSpPr txBox="true"/>
          <p:nvPr/>
        </p:nvSpPr>
        <p:spPr>
          <a:xfrm rot="0">
            <a:off x="0" y="6853094"/>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first step in developing an online store is selecting the right e-commerce platform. Some of the most popular platforms include:</a:t>
            </a:r>
          </a:p>
          <a:p>
            <a:pPr algn="ctr">
              <a:lnSpc>
                <a:spcPts val="4373"/>
              </a:lnSpc>
              <a:spcBef>
                <a:spcPct val="0"/>
              </a:spcBef>
            </a:pPr>
            <a:r>
              <a:rPr lang="en-US" sz="2733">
                <a:solidFill>
                  <a:srgbClr val="000000"/>
                </a:solidFill>
                <a:latin typeface="Canva Sans"/>
                <a:ea typeface="Canva Sans"/>
                <a:cs typeface="Canva Sans"/>
                <a:sym typeface="Canva Sans"/>
              </a:rPr>
              <a:t>Shopify – Ideal for beginners, offering a user-friendly interface and extensive app ecosystem.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9606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WooCommerce – A WordPress-based solution that provides flexibility and customization options.</a:t>
            </a:r>
          </a:p>
          <a:p>
            <a:pPr algn="ctr">
              <a:lnSpc>
                <a:spcPts val="4373"/>
              </a:lnSpc>
              <a:spcBef>
                <a:spcPct val="0"/>
              </a:spcBef>
            </a:pPr>
            <a:r>
              <a:rPr lang="en-US" sz="2733">
                <a:solidFill>
                  <a:srgbClr val="000000"/>
                </a:solidFill>
                <a:latin typeface="Canva Sans"/>
                <a:ea typeface="Canva Sans"/>
                <a:cs typeface="Canva Sans"/>
                <a:sym typeface="Canva Sans"/>
              </a:rPr>
              <a:t>Magento – Best for large businesses with complex needs and advanced customization.</a:t>
            </a:r>
          </a:p>
          <a:p>
            <a:pPr algn="ctr">
              <a:lnSpc>
                <a:spcPts val="4373"/>
              </a:lnSpc>
              <a:spcBef>
                <a:spcPct val="0"/>
              </a:spcBef>
            </a:pPr>
            <a:r>
              <a:rPr lang="en-US" sz="2733">
                <a:solidFill>
                  <a:srgbClr val="000000"/>
                </a:solidFill>
                <a:latin typeface="Canva Sans"/>
                <a:ea typeface="Canva Sans"/>
                <a:cs typeface="Canva Sans"/>
                <a:sym typeface="Canva Sans"/>
              </a:rPr>
              <a:t>BigCommerce – Suitable for scaling businesses with built-in SEO and marketing tools.</a:t>
            </a:r>
          </a:p>
          <a:p>
            <a:pPr algn="ctr">
              <a:lnSpc>
                <a:spcPts val="4373"/>
              </a:lnSpc>
              <a:spcBef>
                <a:spcPct val="0"/>
              </a:spcBef>
            </a:pPr>
            <a:r>
              <a:rPr lang="en-US" sz="2733">
                <a:solidFill>
                  <a:srgbClr val="000000"/>
                </a:solidFill>
                <a:latin typeface="Canva Sans"/>
                <a:ea typeface="Canva Sans"/>
                <a:cs typeface="Canva Sans"/>
                <a:sym typeface="Canva Sans"/>
              </a:rPr>
              <a:t>Each platform has its strengths and limitations, so choosing the right one depends on your business requirements, budget, and technical expertise.</a:t>
            </a:r>
          </a:p>
          <a:p>
            <a:pPr algn="ctr">
              <a:lnSpc>
                <a:spcPts val="4373"/>
              </a:lnSpc>
              <a:spcBef>
                <a:spcPct val="0"/>
              </a:spcBef>
            </a:pPr>
            <a:r>
              <a:rPr lang="en-US" sz="2733">
                <a:solidFill>
                  <a:srgbClr val="000000"/>
                </a:solidFill>
                <a:latin typeface="Canva Sans"/>
                <a:ea typeface="Canva Sans"/>
                <a:cs typeface="Canva Sans"/>
                <a:sym typeface="Canva Sans"/>
              </a:rPr>
              <a:t>2. Essential Features of a Successful E-commerce Website</a:t>
            </a:r>
          </a:p>
          <a:p>
            <a:pPr algn="ctr">
              <a:lnSpc>
                <a:spcPts val="4373"/>
              </a:lnSpc>
              <a:spcBef>
                <a:spcPct val="0"/>
              </a:spcBef>
            </a:pPr>
            <a:r>
              <a:rPr lang="en-US" sz="2733">
                <a:solidFill>
                  <a:srgbClr val="000000"/>
                </a:solidFill>
                <a:latin typeface="Canva Sans"/>
                <a:ea typeface="Canva Sans"/>
                <a:cs typeface="Canva Sans"/>
                <a:sym typeface="Canva Sans"/>
              </a:rPr>
              <a:t>To build a high-performing online store, your website should include the following essential features:</a:t>
            </a:r>
          </a:p>
          <a:p>
            <a:pPr algn="ctr">
              <a:lnSpc>
                <a:spcPts val="4373"/>
              </a:lnSpc>
              <a:spcBef>
                <a:spcPct val="0"/>
              </a:spcBef>
            </a:pPr>
            <a:r>
              <a:rPr lang="en-US" sz="2733">
                <a:solidFill>
                  <a:srgbClr val="000000"/>
                </a:solidFill>
                <a:latin typeface="Canva Sans"/>
                <a:ea typeface="Canva Sans"/>
                <a:cs typeface="Canva Sans"/>
                <a:sym typeface="Canva Sans"/>
              </a:rPr>
              <a:t>a. User-Friendly Navigation</a:t>
            </a:r>
          </a:p>
          <a:p>
            <a:pPr algn="ctr">
              <a:lnSpc>
                <a:spcPts val="4373"/>
              </a:lnSpc>
              <a:spcBef>
                <a:spcPct val="0"/>
              </a:spcBef>
            </a:pPr>
            <a:r>
              <a:rPr lang="en-US" sz="2733">
                <a:solidFill>
                  <a:srgbClr val="000000"/>
                </a:solidFill>
                <a:latin typeface="Canva Sans"/>
                <a:ea typeface="Canva Sans"/>
                <a:cs typeface="Canva Sans"/>
                <a:sym typeface="Canva Sans"/>
              </a:rPr>
              <a:t>A clear and simple navigation structure helps users find products quickly, reducing bounce rates and increasing conversions.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3285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 Mobile Responsiveness</a:t>
            </a:r>
          </a:p>
          <a:p>
            <a:pPr algn="ctr">
              <a:lnSpc>
                <a:spcPts val="4373"/>
              </a:lnSpc>
              <a:spcBef>
                <a:spcPct val="0"/>
              </a:spcBef>
            </a:pPr>
            <a:r>
              <a:rPr lang="en-US" sz="2733">
                <a:solidFill>
                  <a:srgbClr val="000000"/>
                </a:solidFill>
                <a:latin typeface="Canva Sans"/>
                <a:ea typeface="Canva Sans"/>
                <a:cs typeface="Canva Sans"/>
                <a:sym typeface="Canva Sans"/>
              </a:rPr>
              <a:t>With mobile commerce on the rise, your website must be fully optimized for different screen sizes and devices.</a:t>
            </a:r>
          </a:p>
          <a:p>
            <a:pPr algn="ctr">
              <a:lnSpc>
                <a:spcPts val="4373"/>
              </a:lnSpc>
              <a:spcBef>
                <a:spcPct val="0"/>
              </a:spcBef>
            </a:pPr>
            <a:r>
              <a:rPr lang="en-US" sz="2733">
                <a:solidFill>
                  <a:srgbClr val="000000"/>
                </a:solidFill>
                <a:latin typeface="Canva Sans"/>
                <a:ea typeface="Canva Sans"/>
                <a:cs typeface="Canva Sans"/>
                <a:sym typeface="Canva Sans"/>
              </a:rPr>
              <a:t>c. Secure Payment Gateways</a:t>
            </a:r>
          </a:p>
          <a:p>
            <a:pPr algn="ctr">
              <a:lnSpc>
                <a:spcPts val="4373"/>
              </a:lnSpc>
              <a:spcBef>
                <a:spcPct val="0"/>
              </a:spcBef>
            </a:pPr>
            <a:r>
              <a:rPr lang="en-US" sz="2733">
                <a:solidFill>
                  <a:srgbClr val="000000"/>
                </a:solidFill>
                <a:latin typeface="Canva Sans"/>
                <a:ea typeface="Canva Sans"/>
                <a:cs typeface="Canva Sans"/>
                <a:sym typeface="Canva Sans"/>
              </a:rPr>
              <a:t>Integrating trusted payment options such as PayPal, Stripe, and credit/debit card payments ensures a smooth and secure transaction process.</a:t>
            </a:r>
          </a:p>
          <a:p>
            <a:pPr algn="ctr">
              <a:lnSpc>
                <a:spcPts val="4373"/>
              </a:lnSpc>
              <a:spcBef>
                <a:spcPct val="0"/>
              </a:spcBef>
            </a:pPr>
            <a:r>
              <a:rPr lang="en-US" sz="2733">
                <a:solidFill>
                  <a:srgbClr val="000000"/>
                </a:solidFill>
                <a:latin typeface="Canva Sans"/>
                <a:ea typeface="Canva Sans"/>
                <a:cs typeface="Canva Sans"/>
                <a:sym typeface="Canva Sans"/>
              </a:rPr>
              <a:t>d. Fast Loading Speed</a:t>
            </a:r>
          </a:p>
          <a:p>
            <a:pPr algn="ctr">
              <a:lnSpc>
                <a:spcPts val="4373"/>
              </a:lnSpc>
              <a:spcBef>
                <a:spcPct val="0"/>
              </a:spcBef>
            </a:pPr>
            <a:r>
              <a:rPr lang="en-US" sz="2733">
                <a:solidFill>
                  <a:srgbClr val="000000"/>
                </a:solidFill>
                <a:latin typeface="Canva Sans"/>
                <a:ea typeface="Canva Sans"/>
                <a:cs typeface="Canva Sans"/>
                <a:sym typeface="Canva Sans"/>
              </a:rPr>
              <a:t>A slow-loading website can drive potential customers away. Optimize images, use caching, and choose a reliable hosting provider to enhance speed.</a:t>
            </a:r>
          </a:p>
          <a:p>
            <a:pPr algn="ctr">
              <a:lnSpc>
                <a:spcPts val="4373"/>
              </a:lnSpc>
              <a:spcBef>
                <a:spcPct val="0"/>
              </a:spcBef>
            </a:pPr>
            <a:r>
              <a:rPr lang="en-US" sz="2733">
                <a:solidFill>
                  <a:srgbClr val="000000"/>
                </a:solidFill>
                <a:latin typeface="Canva Sans"/>
                <a:ea typeface="Canva Sans"/>
                <a:cs typeface="Canva Sans"/>
                <a:sym typeface="Canva Sans"/>
              </a:rPr>
              <a:t>e. SEO Optimization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95951"/>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Implement SEO best practices such as keyword-rich product descriptions, meta tags, and alt text for images to improve search engine visibility.</a:t>
            </a:r>
          </a:p>
          <a:p>
            <a:pPr algn="ctr">
              <a:lnSpc>
                <a:spcPts val="4373"/>
              </a:lnSpc>
              <a:spcBef>
                <a:spcPct val="0"/>
              </a:spcBef>
            </a:pPr>
            <a:r>
              <a:rPr lang="en-US" sz="2733">
                <a:solidFill>
                  <a:srgbClr val="000000"/>
                </a:solidFill>
                <a:latin typeface="Canva Sans"/>
                <a:ea typeface="Canva Sans"/>
                <a:cs typeface="Canva Sans"/>
                <a:sym typeface="Canva Sans"/>
              </a:rPr>
              <a:t>f. Customer Support &amp; Live Chat</a:t>
            </a:r>
          </a:p>
          <a:p>
            <a:pPr algn="ctr">
              <a:lnSpc>
                <a:spcPts val="4373"/>
              </a:lnSpc>
              <a:spcBef>
                <a:spcPct val="0"/>
              </a:spcBef>
            </a:pPr>
            <a:r>
              <a:rPr lang="en-US" sz="2733">
                <a:solidFill>
                  <a:srgbClr val="000000"/>
                </a:solidFill>
                <a:latin typeface="Canva Sans"/>
                <a:ea typeface="Canva Sans"/>
                <a:cs typeface="Canva Sans"/>
                <a:sym typeface="Canva Sans"/>
              </a:rPr>
              <a:t>Providing real-time assistance through chatbots or live chat can enhance user experience and build trust.</a:t>
            </a:r>
          </a:p>
          <a:p>
            <a:pPr algn="ctr">
              <a:lnSpc>
                <a:spcPts val="4373"/>
              </a:lnSpc>
              <a:spcBef>
                <a:spcPct val="0"/>
              </a:spcBef>
            </a:pPr>
            <a:r>
              <a:rPr lang="en-US" sz="2733">
                <a:solidFill>
                  <a:srgbClr val="000000"/>
                </a:solidFill>
                <a:latin typeface="Canva Sans"/>
                <a:ea typeface="Canva Sans"/>
                <a:cs typeface="Canva Sans"/>
                <a:sym typeface="Canva Sans"/>
              </a:rPr>
              <a:t>g. Secure Checkout Process</a:t>
            </a:r>
          </a:p>
          <a:p>
            <a:pPr algn="ctr">
              <a:lnSpc>
                <a:spcPts val="4373"/>
              </a:lnSpc>
              <a:spcBef>
                <a:spcPct val="0"/>
              </a:spcBef>
            </a:pPr>
            <a:r>
              <a:rPr lang="en-US" sz="2733">
                <a:solidFill>
                  <a:srgbClr val="000000"/>
                </a:solidFill>
                <a:latin typeface="Canva Sans"/>
                <a:ea typeface="Canva Sans"/>
                <a:cs typeface="Canva Sans"/>
                <a:sym typeface="Canva Sans"/>
              </a:rPr>
              <a:t>A smooth and transparent checkout process with minimal steps reduces cart abandonment rates.</a:t>
            </a:r>
          </a:p>
          <a:p>
            <a:pPr algn="ctr">
              <a:lnSpc>
                <a:spcPts val="4373"/>
              </a:lnSpc>
              <a:spcBef>
                <a:spcPct val="0"/>
              </a:spcBef>
            </a:pPr>
            <a:r>
              <a:rPr lang="en-US" sz="2733">
                <a:solidFill>
                  <a:srgbClr val="000000"/>
                </a:solidFill>
                <a:latin typeface="Canva Sans"/>
                <a:ea typeface="Canva Sans"/>
                <a:cs typeface="Canva Sans"/>
                <a:sym typeface="Canva Sans"/>
              </a:rPr>
              <a:t>3. Steps to Develop an E-commerce Website</a:t>
            </a:r>
          </a:p>
          <a:p>
            <a:pPr algn="ctr">
              <a:lnSpc>
                <a:spcPts val="4373"/>
              </a:lnSpc>
              <a:spcBef>
                <a:spcPct val="0"/>
              </a:spcBef>
            </a:pPr>
            <a:r>
              <a:rPr lang="en-US" sz="2733">
                <a:solidFill>
                  <a:srgbClr val="000000"/>
                </a:solidFill>
                <a:latin typeface="Canva Sans"/>
                <a:ea typeface="Canva Sans"/>
                <a:cs typeface="Canva Sans"/>
                <a:sym typeface="Canva Sans"/>
              </a:rPr>
              <a:t>Step 1: Define Your Business Goals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32855"/>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Before developing your site, outline clear goals such as target audience, product offerings, and marketing strategies.</a:t>
            </a:r>
          </a:p>
          <a:p>
            <a:pPr algn="ctr">
              <a:lnSpc>
                <a:spcPts val="4373"/>
              </a:lnSpc>
              <a:spcBef>
                <a:spcPct val="0"/>
              </a:spcBef>
            </a:pPr>
            <a:r>
              <a:rPr lang="en-US" sz="2733">
                <a:solidFill>
                  <a:srgbClr val="000000"/>
                </a:solidFill>
                <a:latin typeface="Canva Sans"/>
                <a:ea typeface="Canva Sans"/>
                <a:cs typeface="Canva Sans"/>
                <a:sym typeface="Canva Sans"/>
              </a:rPr>
              <a:t>### Step 2: Selecting the Perfect Domain Name and Hosting Provider</a:t>
            </a:r>
          </a:p>
          <a:p>
            <a:pPr algn="ctr">
              <a:lnSpc>
                <a:spcPts val="4373"/>
              </a:lnSpc>
              <a:spcBef>
                <a:spcPct val="0"/>
              </a:spcBef>
            </a:pPr>
            <a:r>
              <a:rPr lang="en-US" sz="2733">
                <a:solidFill>
                  <a:srgbClr val="000000"/>
                </a:solidFill>
                <a:latin typeface="Canva Sans"/>
                <a:ea typeface="Canva Sans"/>
                <a:cs typeface="Canva Sans"/>
                <a:sym typeface="Canva Sans"/>
              </a:rPr>
              <a:t>Choose a domain name that is memorable, easy to spell, and aligns with your brand identity to enhance recognition and credibility. Reliable hosting providers like Bluehost, SiteGround, or AWS ensure website performance and uptime.</a:t>
            </a:r>
          </a:p>
          <a:p>
            <a:pPr algn="ctr">
              <a:lnSpc>
                <a:spcPts val="4373"/>
              </a:lnSpc>
              <a:spcBef>
                <a:spcPct val="0"/>
              </a:spcBef>
            </a:pPr>
            <a:r>
              <a:rPr lang="en-US" sz="2733">
                <a:solidFill>
                  <a:srgbClr val="000000"/>
                </a:solidFill>
                <a:latin typeface="Canva Sans"/>
                <a:ea typeface="Canva Sans"/>
                <a:cs typeface="Canva Sans"/>
                <a:sym typeface="Canva Sans"/>
              </a:rPr>
              <a:t>Step 3: Design and Develop Your Website</a:t>
            </a:r>
          </a:p>
          <a:p>
            <a:pPr algn="ctr">
              <a:lnSpc>
                <a:spcPts val="4373"/>
              </a:lnSpc>
              <a:spcBef>
                <a:spcPct val="0"/>
              </a:spcBef>
            </a:pPr>
            <a:r>
              <a:rPr lang="en-US" sz="2733">
                <a:solidFill>
                  <a:srgbClr val="000000"/>
                </a:solidFill>
                <a:latin typeface="Canva Sans"/>
                <a:ea typeface="Canva Sans"/>
                <a:cs typeface="Canva Sans"/>
                <a:sym typeface="Canva Sans"/>
              </a:rPr>
              <a:t>Use a professional theme or custom design for a visually appealing store.</a:t>
            </a:r>
          </a:p>
          <a:p>
            <a:pPr algn="ctr">
              <a:lnSpc>
                <a:spcPts val="4373"/>
              </a:lnSpc>
              <a:spcBef>
                <a:spcPct val="0"/>
              </a:spcBef>
            </a:pPr>
            <a:r>
              <a:rPr lang="en-US" sz="2733">
                <a:solidFill>
                  <a:srgbClr val="000000"/>
                </a:solidFill>
                <a:latin typeface="Canva Sans"/>
                <a:ea typeface="Canva Sans"/>
                <a:cs typeface="Canva Sans"/>
                <a:sym typeface="Canva Sans"/>
              </a:rPr>
              <a:t>Organize product categories and descriptions effectively.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DAGhgKTK198</dc:identifier>
  <dcterms:modified xsi:type="dcterms:W3CDTF">2011-08-01T06:04:30Z</dcterms:modified>
  <cp:revision>1</cp:revision>
  <dc:title>E-commerce Website Development: Everything You Need to Know to Build a Successful Online Store</dc:title>
</cp:coreProperties>
</file>