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Arimo Bold" charset="1" panose="020B0704020202020204"/>
      <p:regular r:id="rId17"/>
    </p:embeddedFont>
    <p:embeddedFont>
      <p:font typeface="Arimo" charset="1" panose="020B06040202020202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notesMasters/notesMaster1.xml" Type="http://schemas.openxmlformats.org/officeDocument/2006/relationships/notesMaster"/><Relationship Id="rId15" Target="theme/theme2.xml" Type="http://schemas.openxmlformats.org/officeDocument/2006/relationships/theme"/><Relationship Id="rId16" Target="notesSlides/notesSlide1.xml" Type="http://schemas.openxmlformats.org/officeDocument/2006/relationships/notes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notesSlides/notesSlide2.xml" Type="http://schemas.openxmlformats.org/officeDocument/2006/relationships/notesSlide"/><Relationship Id="rId2" Target="presProps.xml" Type="http://schemas.openxmlformats.org/officeDocument/2006/relationships/presProps"/><Relationship Id="rId20" Target="notesSlides/notesSlide3.xml" Type="http://schemas.openxmlformats.org/officeDocument/2006/relationships/notesSlide"/><Relationship Id="rId21" Target="notesSlides/notesSlide4.xml" Type="http://schemas.openxmlformats.org/officeDocument/2006/relationships/notesSlide"/><Relationship Id="rId22" Target="notesSlides/notesSlide5.xml" Type="http://schemas.openxmlformats.org/officeDocument/2006/relationships/notesSlide"/><Relationship Id="rId23" Target="notesSlides/notesSlide6.xml" Type="http://schemas.openxmlformats.org/officeDocument/2006/relationships/notesSlide"/><Relationship Id="rId24" Target="notesSlides/notesSlide7.xml" Type="http://schemas.openxmlformats.org/officeDocument/2006/relationships/notesSlide"/><Relationship Id="rId25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https://gamma.app/?utm_source=made-with-gamma" TargetMode="External" Type="http://schemas.openxmlformats.org/officeDocument/2006/relationships/hyperlink"/><Relationship Id="rId5" Target="../media/image2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14" Target="../media/image14.png" Type="http://schemas.openxmlformats.org/officeDocument/2006/relationships/image"/><Relationship Id="rId15" Target="../media/image15.sv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14" Target="../media/image26.png" Type="http://schemas.openxmlformats.org/officeDocument/2006/relationships/image"/><Relationship Id="rId15" Target="../media/image27.sv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https://gamma.app/?utm_source=made-with-gamma" TargetMode="External" Type="http://schemas.openxmlformats.org/officeDocument/2006/relationships/hyperlink"/><Relationship Id="rId5" Target="../media/image2.png" Type="http://schemas.openxmlformats.org/officeDocument/2006/relationships/image"/><Relationship Id="rId6" Target="../media/image32.png" Type="http://schemas.openxmlformats.org/officeDocument/2006/relationships/image"/><Relationship Id="rId7" Target="https://prematechcooling.in/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4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095492" y="0"/>
            <a:ext cx="7206348" cy="10295039"/>
            <a:chOff x="0" y="0"/>
            <a:chExt cx="9608464" cy="137267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608439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608439">
                  <a:moveTo>
                    <a:pt x="0" y="0"/>
                  </a:moveTo>
                  <a:lnTo>
                    <a:pt x="9608439" y="0"/>
                  </a:lnTo>
                  <a:lnTo>
                    <a:pt x="9608439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5240" t="0" r="-4524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92991" y="811511"/>
            <a:ext cx="9452677" cy="99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b="true" sz="5554" spc="-111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Data Center Cooling System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2991" y="2130581"/>
            <a:ext cx="9452677" cy="3922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922"/>
              </a:lnSpc>
            </a:pPr>
            <a:r>
              <a:rPr lang="en-US" b="true" sz="7655" spc="-154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Reliable Cooling for Critical IT Infrastructure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2991" y="6516148"/>
            <a:ext cx="9452677" cy="220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Continuous cooling for servers and networking equipment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Prevents overheating and thermal hotspots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Supports 24/7 data center operations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Improves equipment reliability and performance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Designed for efficiency, scalability and redundancy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2991" y="9000449"/>
            <a:ext cx="10367762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Prematech Cooling</a:t>
            </a: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— Industrial &amp; Precision Cooling Solutions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723329"/>
            <a:ext cx="16315868" cy="850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8"/>
              </a:lnSpc>
            </a:pPr>
            <a:r>
              <a:rPr lang="en-US" b="true" sz="4728" spc="-94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What is a Data Center Cooling System?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1955063"/>
            <a:ext cx="17230954" cy="318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1"/>
              </a:lnSpc>
            </a:pPr>
            <a:r>
              <a:rPr lang="en-US" sz="18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 </a:t>
            </a:r>
            <a:r>
              <a:rPr lang="en-US" sz="1876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Data Center Cooling System</a:t>
            </a:r>
            <a:r>
              <a:rPr lang="en-US" sz="18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removes the heat generated by servers, storage systems, networking equipment and electrical infrastructure.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991" y="2514238"/>
            <a:ext cx="16315868" cy="693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3"/>
              </a:lnSpc>
            </a:pPr>
            <a:r>
              <a:rPr lang="en-US" b="true" sz="3752" spc="-76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Key Functions: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78694" y="3501085"/>
            <a:ext cx="8084058" cy="1888465"/>
            <a:chOff x="0" y="0"/>
            <a:chExt cx="10778744" cy="25179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262720" y="3785130"/>
            <a:ext cx="723557" cy="723576"/>
            <a:chOff x="0" y="0"/>
            <a:chExt cx="964743" cy="96476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13" id="13" descr="preencoded.png"/>
          <p:cNvSpPr/>
          <p:nvPr/>
        </p:nvSpPr>
        <p:spPr>
          <a:xfrm flipH="false" flipV="false" rot="0">
            <a:off x="1461706" y="398396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62720" y="4675546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Temperature control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239088" y="3501085"/>
            <a:ext cx="8084058" cy="1888465"/>
            <a:chOff x="0" y="0"/>
            <a:chExt cx="10778744" cy="251795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9523124" y="3785130"/>
            <a:ext cx="723557" cy="723576"/>
            <a:chOff x="0" y="0"/>
            <a:chExt cx="964743" cy="96476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19" id="19" descr="preencoded.png"/>
          <p:cNvSpPr/>
          <p:nvPr/>
        </p:nvSpPr>
        <p:spPr>
          <a:xfrm flipH="false" flipV="false" rot="0">
            <a:off x="9722110" y="398396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9999" r="0" b="-9999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523124" y="4675546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Humidity management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78694" y="5565905"/>
            <a:ext cx="8084058" cy="1888465"/>
            <a:chOff x="0" y="0"/>
            <a:chExt cx="10778744" cy="251795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262720" y="5849941"/>
            <a:ext cx="723557" cy="723576"/>
            <a:chOff x="0" y="0"/>
            <a:chExt cx="964743" cy="96476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25" id="25" descr="preencoded.png"/>
          <p:cNvSpPr/>
          <p:nvPr/>
        </p:nvSpPr>
        <p:spPr>
          <a:xfrm flipH="false" flipV="false" rot="0">
            <a:off x="1461706" y="604878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2854" r="0" b="-12857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262720" y="6740366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Heat removal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239088" y="5565905"/>
            <a:ext cx="8084058" cy="1888465"/>
            <a:chOff x="0" y="0"/>
            <a:chExt cx="10778744" cy="251795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9523124" y="5849941"/>
            <a:ext cx="723557" cy="723576"/>
            <a:chOff x="0" y="0"/>
            <a:chExt cx="964743" cy="96476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31" id="31" descr="preencoded.png"/>
          <p:cNvSpPr/>
          <p:nvPr/>
        </p:nvSpPr>
        <p:spPr>
          <a:xfrm flipH="false" flipV="false" rot="0">
            <a:off x="9722110" y="604878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430" t="0" r="-143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9523124" y="6740366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Airflow management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978694" y="7630725"/>
            <a:ext cx="8084058" cy="1888465"/>
            <a:chOff x="0" y="0"/>
            <a:chExt cx="10778744" cy="251795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1262720" y="7914761"/>
            <a:ext cx="723557" cy="723576"/>
            <a:chOff x="0" y="0"/>
            <a:chExt cx="964743" cy="96476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37" id="37" descr="preencoded.png"/>
          <p:cNvSpPr/>
          <p:nvPr/>
        </p:nvSpPr>
        <p:spPr>
          <a:xfrm flipH="false" flipV="false" rot="0">
            <a:off x="1461706" y="811360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285" t="0" r="-4288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1262720" y="8805177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Thermal hotspot prevention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9239088" y="7630725"/>
            <a:ext cx="8084058" cy="1888465"/>
            <a:chOff x="0" y="0"/>
            <a:chExt cx="10778744" cy="251795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0778744" cy="2517902"/>
            </a:xfrm>
            <a:custGeom>
              <a:avLst/>
              <a:gdLst/>
              <a:ahLst/>
              <a:cxnLst/>
              <a:rect r="r" b="b" t="t" l="l"/>
              <a:pathLst>
                <a:path h="2517902" w="10778744">
                  <a:moveTo>
                    <a:pt x="0" y="137160"/>
                  </a:moveTo>
                  <a:cubicBezTo>
                    <a:pt x="0" y="61468"/>
                    <a:pt x="61468" y="0"/>
                    <a:pt x="137160" y="0"/>
                  </a:cubicBezTo>
                  <a:lnTo>
                    <a:pt x="10641584" y="0"/>
                  </a:lnTo>
                  <a:cubicBezTo>
                    <a:pt x="10717276" y="0"/>
                    <a:pt x="10778744" y="61468"/>
                    <a:pt x="10778744" y="137160"/>
                  </a:cubicBezTo>
                  <a:lnTo>
                    <a:pt x="10778744" y="2380742"/>
                  </a:lnTo>
                  <a:cubicBezTo>
                    <a:pt x="10778744" y="2456434"/>
                    <a:pt x="10717276" y="2517902"/>
                    <a:pt x="10641584" y="2517902"/>
                  </a:cubicBezTo>
                  <a:lnTo>
                    <a:pt x="137160" y="2517902"/>
                  </a:lnTo>
                  <a:cubicBezTo>
                    <a:pt x="61468" y="2517902"/>
                    <a:pt x="0" y="2456434"/>
                    <a:pt x="0" y="2380742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9523124" y="7914761"/>
            <a:ext cx="723557" cy="723576"/>
            <a:chOff x="0" y="0"/>
            <a:chExt cx="964743" cy="96476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964692" cy="964819"/>
            </a:xfrm>
            <a:custGeom>
              <a:avLst/>
              <a:gdLst/>
              <a:ahLst/>
              <a:cxnLst/>
              <a:rect r="r" b="b" t="t" l="l"/>
              <a:pathLst>
                <a:path h="964819" w="964692">
                  <a:moveTo>
                    <a:pt x="0" y="482346"/>
                  </a:moveTo>
                  <a:cubicBezTo>
                    <a:pt x="0" y="216027"/>
                    <a:pt x="216027" y="0"/>
                    <a:pt x="482346" y="0"/>
                  </a:cubicBezTo>
                  <a:cubicBezTo>
                    <a:pt x="748665" y="0"/>
                    <a:pt x="964692" y="216027"/>
                    <a:pt x="964692" y="482346"/>
                  </a:cubicBezTo>
                  <a:cubicBezTo>
                    <a:pt x="964692" y="748665"/>
                    <a:pt x="748792" y="964819"/>
                    <a:pt x="482346" y="964819"/>
                  </a:cubicBezTo>
                  <a:cubicBezTo>
                    <a:pt x="215900" y="964819"/>
                    <a:pt x="0" y="748792"/>
                    <a:pt x="0" y="482346"/>
                  </a:cubicBezTo>
                  <a:close/>
                </a:path>
              </a:pathLst>
            </a:custGeom>
            <a:solidFill>
              <a:srgbClr val="487CFF"/>
            </a:solidFill>
          </p:spPr>
        </p:sp>
      </p:grpSp>
      <p:sp>
        <p:nvSpPr>
          <p:cNvPr name="Freeform 43" id="43" descr="preencoded.png"/>
          <p:cNvSpPr/>
          <p:nvPr/>
        </p:nvSpPr>
        <p:spPr>
          <a:xfrm flipH="false" flipV="false" rot="0">
            <a:off x="9722110" y="8113605"/>
            <a:ext cx="325584" cy="325593"/>
          </a:xfrm>
          <a:custGeom>
            <a:avLst/>
            <a:gdLst/>
            <a:ahLst/>
            <a:cxnLst/>
            <a:rect r="r" b="b" t="t" l="l"/>
            <a:pathLst>
              <a:path h="325593" w="325584">
                <a:moveTo>
                  <a:pt x="0" y="0"/>
                </a:moveTo>
                <a:lnTo>
                  <a:pt x="325584" y="0"/>
                </a:lnTo>
                <a:lnTo>
                  <a:pt x="325584" y="325593"/>
                </a:lnTo>
                <a:lnTo>
                  <a:pt x="0" y="3255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7144" t="0" r="-7144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9523124" y="8805177"/>
            <a:ext cx="7515997" cy="429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b="true" sz="2326" spc="-48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Continuous environmental monitoring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987714"/>
            <a:ext cx="16315868" cy="99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b="true" sz="5554" spc="-111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Types of Data Center Cooling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992991" y="2553500"/>
            <a:ext cx="8015992" cy="2962951"/>
          </a:xfrm>
          <a:custGeom>
            <a:avLst/>
            <a:gdLst/>
            <a:ahLst/>
            <a:cxnLst/>
            <a:rect r="r" b="b" t="t" l="l"/>
            <a:pathLst>
              <a:path h="2962951" w="8015992">
                <a:moveTo>
                  <a:pt x="0" y="0"/>
                </a:moveTo>
                <a:lnTo>
                  <a:pt x="8015992" y="0"/>
                </a:lnTo>
                <a:lnTo>
                  <a:pt x="8015992" y="2962951"/>
                </a:lnTo>
                <a:lnTo>
                  <a:pt x="0" y="29629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23" r="0" b="-124"/>
            </a:stretch>
          </a:blipFill>
        </p:spPr>
      </p:sp>
      <p:sp>
        <p:nvSpPr>
          <p:cNvPr name="Freeform 8" id="8" descr="preencoded.png"/>
          <p:cNvSpPr/>
          <p:nvPr/>
        </p:nvSpPr>
        <p:spPr>
          <a:xfrm flipH="false" flipV="false" rot="0">
            <a:off x="4788151" y="2790025"/>
            <a:ext cx="425520" cy="425539"/>
          </a:xfrm>
          <a:custGeom>
            <a:avLst/>
            <a:gdLst/>
            <a:ahLst/>
            <a:cxnLst/>
            <a:rect r="r" b="b" t="t" l="l"/>
            <a:pathLst>
              <a:path h="425539" w="425520">
                <a:moveTo>
                  <a:pt x="0" y="0"/>
                </a:moveTo>
                <a:lnTo>
                  <a:pt x="425520" y="0"/>
                </a:lnTo>
                <a:lnTo>
                  <a:pt x="425520" y="425539"/>
                </a:lnTo>
                <a:lnTo>
                  <a:pt x="0" y="4255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111" t="0" r="-11113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14850" y="3688490"/>
            <a:ext cx="7372274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CRAC Systems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4850" y="4395330"/>
            <a:ext cx="7372274" cy="79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Direct-expansion cooling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Suitable for smaller and medium facilities</a:t>
            </a:r>
          </a:p>
        </p:txBody>
      </p:sp>
      <p:sp>
        <p:nvSpPr>
          <p:cNvPr name="Freeform 11" id="11" descr="preencoded.png"/>
          <p:cNvSpPr/>
          <p:nvPr/>
        </p:nvSpPr>
        <p:spPr>
          <a:xfrm flipH="false" flipV="false" rot="0">
            <a:off x="9292714" y="2553500"/>
            <a:ext cx="8016145" cy="2962951"/>
          </a:xfrm>
          <a:custGeom>
            <a:avLst/>
            <a:gdLst/>
            <a:ahLst/>
            <a:cxnLst/>
            <a:rect r="r" b="b" t="t" l="l"/>
            <a:pathLst>
              <a:path h="2962951" w="8016145">
                <a:moveTo>
                  <a:pt x="0" y="0"/>
                </a:moveTo>
                <a:lnTo>
                  <a:pt x="8016145" y="0"/>
                </a:lnTo>
                <a:lnTo>
                  <a:pt x="8016145" y="2962951"/>
                </a:lnTo>
                <a:lnTo>
                  <a:pt x="0" y="29629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24" r="0" b="-125"/>
            </a:stretch>
          </a:blipFill>
        </p:spPr>
      </p:sp>
      <p:sp>
        <p:nvSpPr>
          <p:cNvPr name="Freeform 12" id="12" descr="preencoded.png"/>
          <p:cNvSpPr/>
          <p:nvPr/>
        </p:nvSpPr>
        <p:spPr>
          <a:xfrm flipH="false" flipV="false" rot="0">
            <a:off x="13088017" y="2790025"/>
            <a:ext cx="425520" cy="425539"/>
          </a:xfrm>
          <a:custGeom>
            <a:avLst/>
            <a:gdLst/>
            <a:ahLst/>
            <a:cxnLst/>
            <a:rect r="r" b="b" t="t" l="l"/>
            <a:pathLst>
              <a:path h="425539" w="425520">
                <a:moveTo>
                  <a:pt x="0" y="0"/>
                </a:moveTo>
                <a:lnTo>
                  <a:pt x="425520" y="0"/>
                </a:lnTo>
                <a:lnTo>
                  <a:pt x="425520" y="425539"/>
                </a:lnTo>
                <a:lnTo>
                  <a:pt x="0" y="4255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0001" t="0" r="-10003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9614573" y="3688490"/>
            <a:ext cx="7372417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CRAH Systems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614573" y="4395330"/>
            <a:ext cx="7372417" cy="79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Chilled-water based cooling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Suitable for larger data centers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992991" y="5800201"/>
            <a:ext cx="8015992" cy="3430934"/>
          </a:xfrm>
          <a:custGeom>
            <a:avLst/>
            <a:gdLst/>
            <a:ahLst/>
            <a:cxnLst/>
            <a:rect r="r" b="b" t="t" l="l"/>
            <a:pathLst>
              <a:path h="3430934" w="8015992">
                <a:moveTo>
                  <a:pt x="0" y="0"/>
                </a:moveTo>
                <a:lnTo>
                  <a:pt x="8015992" y="0"/>
                </a:lnTo>
                <a:lnTo>
                  <a:pt x="8015992" y="3430934"/>
                </a:lnTo>
                <a:lnTo>
                  <a:pt x="0" y="34309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85" r="0" b="-85"/>
            </a:stretch>
          </a:blipFill>
        </p:spPr>
      </p:sp>
      <p:sp>
        <p:nvSpPr>
          <p:cNvPr name="Freeform 16" id="16" descr="preencoded.png"/>
          <p:cNvSpPr/>
          <p:nvPr/>
        </p:nvSpPr>
        <p:spPr>
          <a:xfrm flipH="false" flipV="false" rot="0">
            <a:off x="4788151" y="6036716"/>
            <a:ext cx="425520" cy="425539"/>
          </a:xfrm>
          <a:custGeom>
            <a:avLst/>
            <a:gdLst/>
            <a:ahLst/>
            <a:cxnLst/>
            <a:rect r="r" b="b" t="t" l="l"/>
            <a:pathLst>
              <a:path h="425539" w="425520">
                <a:moveTo>
                  <a:pt x="0" y="0"/>
                </a:moveTo>
                <a:lnTo>
                  <a:pt x="425520" y="0"/>
                </a:lnTo>
                <a:lnTo>
                  <a:pt x="425520" y="425539"/>
                </a:lnTo>
                <a:lnTo>
                  <a:pt x="0" y="4255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48885" r="0" b="-48885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314850" y="6935181"/>
            <a:ext cx="7372274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Chilled Water Systems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4850" y="7642022"/>
            <a:ext cx="7372274" cy="799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Centralized cooling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Efficient for high-capacity applications</a:t>
            </a:r>
          </a:p>
        </p:txBody>
      </p:sp>
      <p:sp>
        <p:nvSpPr>
          <p:cNvPr name="Freeform 19" id="19" descr="preencoded.png"/>
          <p:cNvSpPr/>
          <p:nvPr/>
        </p:nvSpPr>
        <p:spPr>
          <a:xfrm flipH="false" flipV="false" rot="0">
            <a:off x="9292714" y="5800201"/>
            <a:ext cx="8016145" cy="3430934"/>
          </a:xfrm>
          <a:custGeom>
            <a:avLst/>
            <a:gdLst/>
            <a:ahLst/>
            <a:cxnLst/>
            <a:rect r="r" b="b" t="t" l="l"/>
            <a:pathLst>
              <a:path h="3430934" w="8016145">
                <a:moveTo>
                  <a:pt x="0" y="0"/>
                </a:moveTo>
                <a:lnTo>
                  <a:pt x="8016145" y="0"/>
                </a:lnTo>
                <a:lnTo>
                  <a:pt x="8016145" y="3430934"/>
                </a:lnTo>
                <a:lnTo>
                  <a:pt x="0" y="34309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86" r="0" b="-86"/>
            </a:stretch>
          </a:blipFill>
        </p:spPr>
      </p:sp>
      <p:sp>
        <p:nvSpPr>
          <p:cNvPr name="Freeform 20" id="20" descr="preencoded.png"/>
          <p:cNvSpPr/>
          <p:nvPr/>
        </p:nvSpPr>
        <p:spPr>
          <a:xfrm flipH="false" flipV="false" rot="0">
            <a:off x="13088017" y="6036716"/>
            <a:ext cx="425520" cy="425539"/>
          </a:xfrm>
          <a:custGeom>
            <a:avLst/>
            <a:gdLst/>
            <a:ahLst/>
            <a:cxnLst/>
            <a:rect r="r" b="b" t="t" l="l"/>
            <a:pathLst>
              <a:path h="425539" w="425520">
                <a:moveTo>
                  <a:pt x="0" y="0"/>
                </a:moveTo>
                <a:lnTo>
                  <a:pt x="425520" y="0"/>
                </a:lnTo>
                <a:lnTo>
                  <a:pt x="425520" y="425539"/>
                </a:lnTo>
                <a:lnTo>
                  <a:pt x="0" y="42553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" t="0" r="-3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9614573" y="6935181"/>
            <a:ext cx="7372417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Liquid Cooling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14573" y="7642022"/>
            <a:ext cx="7372417" cy="1267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Direct-to-chip cooling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Rear-door heat exchangers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Suitable for AI and high-density computing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2000536"/>
            <a:ext cx="16315868" cy="99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b="true" sz="5554" spc="-111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Major Components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3528231"/>
            <a:ext cx="17230954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 complete </a:t>
            </a:r>
            <a:r>
              <a:rPr lang="en-US" sz="2176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Data Center Cooling System</a:t>
            </a: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may include: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991" y="4547102"/>
            <a:ext cx="7811795" cy="220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CRAC / CRAH units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Chillers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Cooling towers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Pumps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Dry coolers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06588" y="4547102"/>
            <a:ext cx="7811795" cy="1735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Air handling systems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Temperature &amp; humidity sensors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BMS / DCIM controls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Leak detection systems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92991" y="7168696"/>
            <a:ext cx="16315868" cy="1049617"/>
            <a:chOff x="0" y="0"/>
            <a:chExt cx="21754490" cy="139948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754464" cy="1399413"/>
            </a:xfrm>
            <a:custGeom>
              <a:avLst/>
              <a:gdLst/>
              <a:ahLst/>
              <a:cxnLst/>
              <a:rect r="r" b="b" t="t" l="l"/>
              <a:pathLst>
                <a:path h="1399413" w="21754464">
                  <a:moveTo>
                    <a:pt x="0" y="158877"/>
                  </a:moveTo>
                  <a:cubicBezTo>
                    <a:pt x="0" y="71120"/>
                    <a:pt x="71120" y="0"/>
                    <a:pt x="158877" y="0"/>
                  </a:cubicBezTo>
                  <a:lnTo>
                    <a:pt x="21595587" y="0"/>
                  </a:lnTo>
                  <a:cubicBezTo>
                    <a:pt x="21683345" y="0"/>
                    <a:pt x="21754464" y="71120"/>
                    <a:pt x="21754464" y="158877"/>
                  </a:cubicBezTo>
                  <a:lnTo>
                    <a:pt x="21754464" y="1240536"/>
                  </a:lnTo>
                  <a:cubicBezTo>
                    <a:pt x="21754464" y="1328293"/>
                    <a:pt x="21683345" y="1399413"/>
                    <a:pt x="21595587" y="1399413"/>
                  </a:cubicBezTo>
                  <a:lnTo>
                    <a:pt x="158877" y="1399413"/>
                  </a:lnTo>
                  <a:cubicBezTo>
                    <a:pt x="71120" y="1399540"/>
                    <a:pt x="0" y="1328293"/>
                    <a:pt x="0" y="1240536"/>
                  </a:cubicBezTo>
                  <a:close/>
                </a:path>
              </a:pathLst>
            </a:custGeom>
            <a:solidFill>
              <a:srgbClr val="002A8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76721" y="7532418"/>
            <a:ext cx="354625" cy="283740"/>
            <a:chOff x="0" y="0"/>
            <a:chExt cx="472834" cy="378320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472821" cy="378333"/>
            </a:xfrm>
            <a:custGeom>
              <a:avLst/>
              <a:gdLst/>
              <a:ahLst/>
              <a:cxnLst/>
              <a:rect r="r" b="b" t="t" l="l"/>
              <a:pathLst>
                <a:path h="378333" w="472821">
                  <a:moveTo>
                    <a:pt x="0" y="0"/>
                  </a:moveTo>
                  <a:lnTo>
                    <a:pt x="472821" y="0"/>
                  </a:lnTo>
                  <a:lnTo>
                    <a:pt x="472821" y="378333"/>
                  </a:lnTo>
                  <a:lnTo>
                    <a:pt x="0" y="378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74" t="0" r="-676" b="3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915077" y="7485231"/>
            <a:ext cx="16025136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Proper integration of these components ensures stable and efficient cooling.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780069"/>
            <a:ext cx="16315868" cy="748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0"/>
              </a:lnSpc>
            </a:pPr>
            <a:r>
              <a:rPr lang="en-US" b="true" sz="4128" spc="-84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Airflow Management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1838430"/>
            <a:ext cx="17230954" cy="25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2"/>
              </a:lnSpc>
            </a:pPr>
            <a:r>
              <a:rPr lang="en-US" sz="165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Effective airflow is essential for maintaining consistent server temperatures.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991" y="2272189"/>
            <a:ext cx="16315868" cy="61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0"/>
              </a:lnSpc>
            </a:pPr>
            <a:r>
              <a:rPr lang="en-US" b="true" sz="3302" spc="-67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Important Practices: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1072667" y="3135135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2"/>
                </a:lnTo>
                <a:lnTo>
                  <a:pt x="0" y="319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84372" y="3093453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Hot aisle / cold aisle arrangement</a:t>
            </a:r>
          </a:p>
        </p:txBody>
      </p:sp>
      <p:sp>
        <p:nvSpPr>
          <p:cNvPr name="Freeform 11" id="11" descr="preencoded.png"/>
          <p:cNvSpPr/>
          <p:nvPr/>
        </p:nvSpPr>
        <p:spPr>
          <a:xfrm flipH="false" flipV="false" rot="0">
            <a:off x="1072667" y="4105808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3"/>
                </a:lnTo>
                <a:lnTo>
                  <a:pt x="0" y="319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84372" y="4064117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Hot aisle or cold aisle containment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1072667" y="5076473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2"/>
                </a:lnTo>
                <a:lnTo>
                  <a:pt x="0" y="319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684372" y="5034791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Proper supply-air distribution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1072667" y="6047146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3"/>
                </a:lnTo>
                <a:lnTo>
                  <a:pt x="0" y="319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684372" y="6005465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Reduced bypass airflow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1072667" y="7017820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2"/>
                </a:lnTo>
                <a:lnTo>
                  <a:pt x="0" y="319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684372" y="6976139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Prevention of hot-air recirculation</a:t>
            </a:r>
          </a:p>
        </p:txBody>
      </p:sp>
      <p:sp>
        <p:nvSpPr>
          <p:cNvPr name="Freeform 19" id="19" descr="preencoded.png"/>
          <p:cNvSpPr/>
          <p:nvPr/>
        </p:nvSpPr>
        <p:spPr>
          <a:xfrm flipH="false" flipV="false" rot="0">
            <a:off x="1072667" y="7988484"/>
            <a:ext cx="319183" cy="319192"/>
          </a:xfrm>
          <a:custGeom>
            <a:avLst/>
            <a:gdLst/>
            <a:ahLst/>
            <a:cxnLst/>
            <a:rect r="r" b="b" t="t" l="l"/>
            <a:pathLst>
              <a:path h="319192" w="319183">
                <a:moveTo>
                  <a:pt x="0" y="0"/>
                </a:moveTo>
                <a:lnTo>
                  <a:pt x="319183" y="0"/>
                </a:lnTo>
                <a:lnTo>
                  <a:pt x="319183" y="319192"/>
                </a:lnTo>
                <a:lnTo>
                  <a:pt x="0" y="319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4" t="0" r="-8824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684372" y="7946803"/>
            <a:ext cx="15624477" cy="37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b="true" sz="2026" spc="-42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Continuous temperature monitoring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92991" y="8806339"/>
            <a:ext cx="16315868" cy="651481"/>
            <a:chOff x="0" y="0"/>
            <a:chExt cx="21754490" cy="86864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1754464" cy="868553"/>
            </a:xfrm>
            <a:custGeom>
              <a:avLst/>
              <a:gdLst/>
              <a:ahLst/>
              <a:cxnLst/>
              <a:rect r="r" b="b" t="t" l="l"/>
              <a:pathLst>
                <a:path h="868553" w="21754464">
                  <a:moveTo>
                    <a:pt x="0" y="119126"/>
                  </a:moveTo>
                  <a:cubicBezTo>
                    <a:pt x="0" y="53340"/>
                    <a:pt x="53340" y="0"/>
                    <a:pt x="119126" y="0"/>
                  </a:cubicBezTo>
                  <a:lnTo>
                    <a:pt x="21635338" y="0"/>
                  </a:lnTo>
                  <a:cubicBezTo>
                    <a:pt x="21701125" y="0"/>
                    <a:pt x="21754464" y="53340"/>
                    <a:pt x="21754464" y="119126"/>
                  </a:cubicBezTo>
                  <a:lnTo>
                    <a:pt x="21754464" y="749427"/>
                  </a:lnTo>
                  <a:cubicBezTo>
                    <a:pt x="21754464" y="815213"/>
                    <a:pt x="21701125" y="868553"/>
                    <a:pt x="21635338" y="868553"/>
                  </a:cubicBezTo>
                  <a:lnTo>
                    <a:pt x="119126" y="868553"/>
                  </a:lnTo>
                  <a:cubicBezTo>
                    <a:pt x="53340" y="868680"/>
                    <a:pt x="0" y="815340"/>
                    <a:pt x="0" y="749427"/>
                  </a:cubicBezTo>
                  <a:close/>
                </a:path>
              </a:pathLst>
            </a:custGeom>
            <a:solidFill>
              <a:srgbClr val="183A13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05674" y="9019032"/>
            <a:ext cx="266005" cy="212693"/>
            <a:chOff x="0" y="0"/>
            <a:chExt cx="354673" cy="283591"/>
          </a:xfrm>
        </p:grpSpPr>
        <p:sp>
          <p:nvSpPr>
            <p:cNvPr name="Freeform 24" id="24" descr="preencoded.png"/>
            <p:cNvSpPr/>
            <p:nvPr/>
          </p:nvSpPr>
          <p:spPr>
            <a:xfrm flipH="false" flipV="false" rot="0">
              <a:off x="0" y="0"/>
              <a:ext cx="354711" cy="283591"/>
            </a:xfrm>
            <a:custGeom>
              <a:avLst/>
              <a:gdLst/>
              <a:ahLst/>
              <a:cxnLst/>
              <a:rect r="r" b="b" t="t" l="l"/>
              <a:pathLst>
                <a:path h="283591" w="354711">
                  <a:moveTo>
                    <a:pt x="0" y="0"/>
                  </a:moveTo>
                  <a:lnTo>
                    <a:pt x="354711" y="0"/>
                  </a:lnTo>
                  <a:lnTo>
                    <a:pt x="354711" y="283591"/>
                  </a:lnTo>
                  <a:lnTo>
                    <a:pt x="0" y="283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365" r="10" b="-1365"/>
              </a:stretch>
            </a:blip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684372" y="9009507"/>
            <a:ext cx="16326888" cy="25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2"/>
              </a:lnSpc>
            </a:pPr>
            <a:r>
              <a:rPr lang="en-US" sz="1651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Result:</a:t>
            </a:r>
            <a:r>
              <a:rPr lang="en-US" sz="165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Better cooling efficiency and fewer thermal hotspots.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2298268"/>
            <a:ext cx="16315868" cy="99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b="true" sz="5554" spc="-111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Energy Efficiency &amp; Reliability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3825964"/>
            <a:ext cx="17230954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 modern </a:t>
            </a:r>
            <a:r>
              <a:rPr lang="en-US" sz="2176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Data Center Cooling System</a:t>
            </a: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should provide both efficiency and reliability.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88641" y="4552045"/>
            <a:ext cx="8220485" cy="3368383"/>
            <a:chOff x="0" y="0"/>
            <a:chExt cx="10960646" cy="449117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60735" cy="4491228"/>
            </a:xfrm>
            <a:custGeom>
              <a:avLst/>
              <a:gdLst/>
              <a:ahLst/>
              <a:cxnLst/>
              <a:rect r="r" b="b" t="t" l="l"/>
              <a:pathLst>
                <a:path h="4491228" w="10960735">
                  <a:moveTo>
                    <a:pt x="0" y="272415"/>
                  </a:moveTo>
                  <a:cubicBezTo>
                    <a:pt x="0" y="121920"/>
                    <a:pt x="121920" y="0"/>
                    <a:pt x="272415" y="0"/>
                  </a:cubicBezTo>
                  <a:lnTo>
                    <a:pt x="10688320" y="0"/>
                  </a:lnTo>
                  <a:cubicBezTo>
                    <a:pt x="10838814" y="0"/>
                    <a:pt x="10960735" y="121920"/>
                    <a:pt x="10960735" y="272415"/>
                  </a:cubicBezTo>
                  <a:lnTo>
                    <a:pt x="10960735" y="4218813"/>
                  </a:lnTo>
                  <a:cubicBezTo>
                    <a:pt x="10960735" y="4369308"/>
                    <a:pt x="10838814" y="4491228"/>
                    <a:pt x="10688320" y="4491228"/>
                  </a:cubicBezTo>
                  <a:lnTo>
                    <a:pt x="272415" y="4491228"/>
                  </a:lnTo>
                  <a:cubicBezTo>
                    <a:pt x="121920" y="4491228"/>
                    <a:pt x="0" y="4369181"/>
                    <a:pt x="0" y="4218813"/>
                  </a:cubicBezTo>
                  <a:close/>
                </a:path>
              </a:pathLst>
            </a:custGeom>
            <a:solidFill>
              <a:srgbClr val="6296FF">
                <a:alpha val="90196"/>
              </a:srgbClr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72372" y="4797676"/>
            <a:ext cx="7653023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Efficiency Features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72372" y="5618007"/>
            <a:ext cx="7653023" cy="220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Variable-speed fans and pumps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Intelligent temperature controls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Free cooling opportunities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Efficient heat rejection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Load-based cooling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06588" y="4797676"/>
            <a:ext cx="7811795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Reliability Features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06588" y="5618007"/>
            <a:ext cx="7811795" cy="220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N+1 redundancy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Backup cooling equipment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Continuous monitoring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Preventive maintenance</a:t>
            </a:r>
          </a:p>
          <a:p>
            <a:pPr algn="l" marL="394236" indent="-197118" lvl="1">
              <a:lnSpc>
                <a:spcPts val="2821"/>
              </a:lnSpc>
              <a:buFont typeface="Arial"/>
              <a:buChar char="•"/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Alarm and fault detection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991" y="1545660"/>
            <a:ext cx="16315868" cy="99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b="true" sz="5554" spc="-111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Cooling for AI &amp; High-Density Data Centers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991" y="3073356"/>
            <a:ext cx="17230954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AI, GPU and HPC workloads generate significantly higher heat densities.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92991" y="3848624"/>
            <a:ext cx="16315868" cy="794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39"/>
              </a:lnSpc>
            </a:pPr>
            <a:r>
              <a:rPr lang="en-US" b="true" sz="4428" spc="-90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Advanced Cooling Solutions: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78694" y="5054727"/>
            <a:ext cx="5278012" cy="1575235"/>
            <a:chOff x="0" y="0"/>
            <a:chExt cx="7037349" cy="210031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037324" cy="2100326"/>
            </a:xfrm>
            <a:custGeom>
              <a:avLst/>
              <a:gdLst/>
              <a:ahLst/>
              <a:cxnLst/>
              <a:rect r="r" b="b" t="t" l="l"/>
              <a:pathLst>
                <a:path h="2100326" w="7037324">
                  <a:moveTo>
                    <a:pt x="0" y="161798"/>
                  </a:moveTo>
                  <a:cubicBezTo>
                    <a:pt x="0" y="72517"/>
                    <a:pt x="72517" y="0"/>
                    <a:pt x="161798" y="0"/>
                  </a:cubicBezTo>
                  <a:lnTo>
                    <a:pt x="6875526" y="0"/>
                  </a:lnTo>
                  <a:cubicBezTo>
                    <a:pt x="6964934" y="0"/>
                    <a:pt x="7037324" y="72517"/>
                    <a:pt x="7037324" y="161798"/>
                  </a:cubicBezTo>
                  <a:lnTo>
                    <a:pt x="7037324" y="1938528"/>
                  </a:lnTo>
                  <a:cubicBezTo>
                    <a:pt x="7037324" y="2027936"/>
                    <a:pt x="6964807" y="2100326"/>
                    <a:pt x="6875526" y="2100326"/>
                  </a:cubicBezTo>
                  <a:lnTo>
                    <a:pt x="161798" y="2100326"/>
                  </a:lnTo>
                  <a:cubicBezTo>
                    <a:pt x="72517" y="2100326"/>
                    <a:pt x="0" y="2027809"/>
                    <a:pt x="0" y="1938528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305316" y="5343268"/>
            <a:ext cx="4624759" cy="960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Direct-to-chip liquid cooling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511842" y="5054727"/>
            <a:ext cx="5278012" cy="1575235"/>
            <a:chOff x="0" y="0"/>
            <a:chExt cx="7037349" cy="210031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37324" cy="2100326"/>
            </a:xfrm>
            <a:custGeom>
              <a:avLst/>
              <a:gdLst/>
              <a:ahLst/>
              <a:cxnLst/>
              <a:rect r="r" b="b" t="t" l="l"/>
              <a:pathLst>
                <a:path h="2100326" w="7037324">
                  <a:moveTo>
                    <a:pt x="0" y="161798"/>
                  </a:moveTo>
                  <a:cubicBezTo>
                    <a:pt x="0" y="72517"/>
                    <a:pt x="72517" y="0"/>
                    <a:pt x="161798" y="0"/>
                  </a:cubicBezTo>
                  <a:lnTo>
                    <a:pt x="6875526" y="0"/>
                  </a:lnTo>
                  <a:cubicBezTo>
                    <a:pt x="6964934" y="0"/>
                    <a:pt x="7037324" y="72517"/>
                    <a:pt x="7037324" y="161798"/>
                  </a:cubicBezTo>
                  <a:lnTo>
                    <a:pt x="7037324" y="1938528"/>
                  </a:lnTo>
                  <a:cubicBezTo>
                    <a:pt x="7037324" y="2027936"/>
                    <a:pt x="6964807" y="2100326"/>
                    <a:pt x="6875526" y="2100326"/>
                  </a:cubicBezTo>
                  <a:lnTo>
                    <a:pt x="161798" y="2100326"/>
                  </a:lnTo>
                  <a:cubicBezTo>
                    <a:pt x="72517" y="2100326"/>
                    <a:pt x="0" y="2027809"/>
                    <a:pt x="0" y="1938528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838464" y="5343268"/>
            <a:ext cx="4624759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Rear-door heat exchangers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2044991" y="5054727"/>
            <a:ext cx="5278012" cy="1575235"/>
            <a:chOff x="0" y="0"/>
            <a:chExt cx="7037349" cy="21003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037324" cy="2100326"/>
            </a:xfrm>
            <a:custGeom>
              <a:avLst/>
              <a:gdLst/>
              <a:ahLst/>
              <a:cxnLst/>
              <a:rect r="r" b="b" t="t" l="l"/>
              <a:pathLst>
                <a:path h="2100326" w="7037324">
                  <a:moveTo>
                    <a:pt x="0" y="161798"/>
                  </a:moveTo>
                  <a:cubicBezTo>
                    <a:pt x="0" y="72517"/>
                    <a:pt x="72517" y="0"/>
                    <a:pt x="161798" y="0"/>
                  </a:cubicBezTo>
                  <a:lnTo>
                    <a:pt x="6875526" y="0"/>
                  </a:lnTo>
                  <a:cubicBezTo>
                    <a:pt x="6964934" y="0"/>
                    <a:pt x="7037324" y="72517"/>
                    <a:pt x="7037324" y="161798"/>
                  </a:cubicBezTo>
                  <a:lnTo>
                    <a:pt x="7037324" y="1938528"/>
                  </a:lnTo>
                  <a:cubicBezTo>
                    <a:pt x="7037324" y="2027936"/>
                    <a:pt x="6964807" y="2100326"/>
                    <a:pt x="6875526" y="2100326"/>
                  </a:cubicBezTo>
                  <a:lnTo>
                    <a:pt x="161798" y="2100326"/>
                  </a:lnTo>
                  <a:cubicBezTo>
                    <a:pt x="72517" y="2100326"/>
                    <a:pt x="0" y="2027809"/>
                    <a:pt x="0" y="1938528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12371613" y="5343268"/>
            <a:ext cx="4624759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Coolant Distribution Units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78694" y="6885108"/>
            <a:ext cx="8044586" cy="1114254"/>
            <a:chOff x="0" y="0"/>
            <a:chExt cx="10726115" cy="148567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726166" cy="1485646"/>
            </a:xfrm>
            <a:custGeom>
              <a:avLst/>
              <a:gdLst/>
              <a:ahLst/>
              <a:cxnLst/>
              <a:rect r="r" b="b" t="t" l="l"/>
              <a:pathLst>
                <a:path h="1485646" w="10726166">
                  <a:moveTo>
                    <a:pt x="0" y="163068"/>
                  </a:moveTo>
                  <a:cubicBezTo>
                    <a:pt x="0" y="73025"/>
                    <a:pt x="73025" y="0"/>
                    <a:pt x="163068" y="0"/>
                  </a:cubicBezTo>
                  <a:lnTo>
                    <a:pt x="10563098" y="0"/>
                  </a:lnTo>
                  <a:cubicBezTo>
                    <a:pt x="10653141" y="0"/>
                    <a:pt x="10726166" y="73025"/>
                    <a:pt x="10726166" y="163068"/>
                  </a:cubicBezTo>
                  <a:lnTo>
                    <a:pt x="10726166" y="1322578"/>
                  </a:lnTo>
                  <a:cubicBezTo>
                    <a:pt x="10726166" y="1412621"/>
                    <a:pt x="10653141" y="1485646"/>
                    <a:pt x="10563098" y="1485646"/>
                  </a:cubicBezTo>
                  <a:lnTo>
                    <a:pt x="163068" y="1485646"/>
                  </a:lnTo>
                  <a:cubicBezTo>
                    <a:pt x="73025" y="1485646"/>
                    <a:pt x="0" y="1412621"/>
                    <a:pt x="0" y="1322578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305316" y="7173639"/>
            <a:ext cx="7391333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Immersion cooling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278417" y="6885108"/>
            <a:ext cx="8044586" cy="1114254"/>
            <a:chOff x="0" y="0"/>
            <a:chExt cx="10726115" cy="148567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26166" cy="1485646"/>
            </a:xfrm>
            <a:custGeom>
              <a:avLst/>
              <a:gdLst/>
              <a:ahLst/>
              <a:cxnLst/>
              <a:rect r="r" b="b" t="t" l="l"/>
              <a:pathLst>
                <a:path h="1485646" w="10726166">
                  <a:moveTo>
                    <a:pt x="0" y="163068"/>
                  </a:moveTo>
                  <a:cubicBezTo>
                    <a:pt x="0" y="73025"/>
                    <a:pt x="73025" y="0"/>
                    <a:pt x="163068" y="0"/>
                  </a:cubicBezTo>
                  <a:lnTo>
                    <a:pt x="10563098" y="0"/>
                  </a:lnTo>
                  <a:cubicBezTo>
                    <a:pt x="10653141" y="0"/>
                    <a:pt x="10726166" y="73025"/>
                    <a:pt x="10726166" y="163068"/>
                  </a:cubicBezTo>
                  <a:lnTo>
                    <a:pt x="10726166" y="1322578"/>
                  </a:lnTo>
                  <a:cubicBezTo>
                    <a:pt x="10726166" y="1412621"/>
                    <a:pt x="10653141" y="1485646"/>
                    <a:pt x="10563098" y="1485646"/>
                  </a:cubicBezTo>
                  <a:lnTo>
                    <a:pt x="163068" y="1485646"/>
                  </a:lnTo>
                  <a:cubicBezTo>
                    <a:pt x="73025" y="1485646"/>
                    <a:pt x="0" y="1412621"/>
                    <a:pt x="0" y="1322578"/>
                  </a:cubicBezTo>
                  <a:close/>
                </a:path>
              </a:pathLst>
            </a:custGeom>
            <a:solidFill>
              <a:srgbClr val="101620"/>
            </a:solidFill>
            <a:ln w="28597" cap="sq">
              <a:solidFill>
                <a:srgbClr val="002A80"/>
              </a:solidFill>
              <a:prstDash val="solid"/>
              <a:miter/>
            </a:ln>
          </p:spPr>
        </p:sp>
      </p:grpSp>
      <p:sp>
        <p:nvSpPr>
          <p:cNvPr name="TextBox 23" id="23"/>
          <p:cNvSpPr txBox="true"/>
          <p:nvPr/>
        </p:nvSpPr>
        <p:spPr>
          <a:xfrm rot="0">
            <a:off x="9605039" y="7173639"/>
            <a:ext cx="7391333" cy="49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b="true" sz="2777" spc="-55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Hybrid air + liquid cooling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92991" y="8266147"/>
            <a:ext cx="17230954" cy="40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 future-ready </a:t>
            </a:r>
            <a:r>
              <a:rPr lang="en-US" sz="2176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Data Center Cooling System</a:t>
            </a:r>
            <a:r>
              <a:rPr lang="en-US" sz="2176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should allow scalability and support increasing rack densities.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01620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4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095492" y="0"/>
            <a:ext cx="7206348" cy="10295039"/>
            <a:chOff x="0" y="0"/>
            <a:chExt cx="9608464" cy="137267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608439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608439">
                  <a:moveTo>
                    <a:pt x="0" y="0"/>
                  </a:moveTo>
                  <a:lnTo>
                    <a:pt x="9608439" y="0"/>
                  </a:lnTo>
                  <a:lnTo>
                    <a:pt x="9608439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91962" t="0" r="-22328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863504" y="4591069"/>
            <a:ext cx="4785912" cy="4848739"/>
            <a:chOff x="0" y="0"/>
            <a:chExt cx="6381217" cy="64649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81115" cy="6464808"/>
            </a:xfrm>
            <a:custGeom>
              <a:avLst/>
              <a:gdLst/>
              <a:ahLst/>
              <a:cxnLst/>
              <a:rect r="r" b="b" t="t" l="l"/>
              <a:pathLst>
                <a:path h="6464808" w="6381115">
                  <a:moveTo>
                    <a:pt x="0" y="258699"/>
                  </a:moveTo>
                  <a:cubicBezTo>
                    <a:pt x="0" y="115824"/>
                    <a:pt x="115824" y="0"/>
                    <a:pt x="258699" y="0"/>
                  </a:cubicBezTo>
                  <a:lnTo>
                    <a:pt x="6122416" y="0"/>
                  </a:lnTo>
                  <a:cubicBezTo>
                    <a:pt x="6265291" y="0"/>
                    <a:pt x="6381115" y="115824"/>
                    <a:pt x="6381115" y="258699"/>
                  </a:cubicBezTo>
                  <a:lnTo>
                    <a:pt x="6381115" y="6206109"/>
                  </a:lnTo>
                  <a:cubicBezTo>
                    <a:pt x="6381115" y="6348984"/>
                    <a:pt x="6265291" y="6464808"/>
                    <a:pt x="6122416" y="6464808"/>
                  </a:cubicBezTo>
                  <a:lnTo>
                    <a:pt x="258699" y="6464808"/>
                  </a:lnTo>
                  <a:cubicBezTo>
                    <a:pt x="115824" y="6464935"/>
                    <a:pt x="0" y="6349111"/>
                    <a:pt x="0" y="6206236"/>
                  </a:cubicBezTo>
                  <a:close/>
                </a:path>
              </a:pathLst>
            </a:custGeom>
            <a:solidFill>
              <a:srgbClr val="6296FF">
                <a:alpha val="90196"/>
              </a:srgbClr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2991" y="779040"/>
            <a:ext cx="9452677" cy="952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09"/>
              </a:lnSpc>
            </a:pPr>
            <a:r>
              <a:rPr lang="en-US" b="true" sz="5254" spc="-106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Prematech Cooling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2991" y="1776508"/>
            <a:ext cx="9452677" cy="1459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7"/>
              </a:lnSpc>
            </a:pPr>
            <a:r>
              <a:rPr lang="en-US" b="true" sz="4203" spc="-85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Your Partner for Data Center Cooling Solutions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2991" y="3600602"/>
            <a:ext cx="9452677" cy="7024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3"/>
              </a:lnSpc>
            </a:pPr>
            <a:r>
              <a:rPr lang="en-US" sz="2101" b="true">
                <a:solidFill>
                  <a:srgbClr val="EBEDF0"/>
                </a:solidFill>
                <a:latin typeface="Arimo Bold"/>
                <a:ea typeface="Arimo Bold"/>
                <a:cs typeface="Arimo Bold"/>
                <a:sym typeface="Arimo Bold"/>
              </a:rPr>
              <a:t>Prematech Cooling</a:t>
            </a: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 provides engineered cooling solutions for demanding industrial and critical applications.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2991" y="4799476"/>
            <a:ext cx="4397473" cy="485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4"/>
              </a:lnSpc>
            </a:pPr>
            <a:r>
              <a:rPr lang="en-US" b="true" sz="2627" spc="-52">
                <a:solidFill>
                  <a:srgbClr val="F2F5FA"/>
                </a:solidFill>
                <a:latin typeface="Arimo Bold"/>
                <a:ea typeface="Arimo Bold"/>
                <a:cs typeface="Arimo Bold"/>
                <a:sym typeface="Arimo Bold"/>
              </a:rPr>
              <a:t>Our Approach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2991" y="5593813"/>
            <a:ext cx="4397473" cy="3128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Application-based cooling design</a:t>
            </a:r>
          </a:p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Capacity planning</a:t>
            </a:r>
          </a:p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Energy-efficient solutions</a:t>
            </a:r>
          </a:p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Reliable system configuration</a:t>
            </a:r>
          </a:p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Scalable cooling infrastructure</a:t>
            </a:r>
          </a:p>
          <a:p>
            <a:pPr algn="l" marL="380642" indent="-190321" lvl="1">
              <a:lnSpc>
                <a:spcPts val="2673"/>
              </a:lnSpc>
              <a:buFont typeface="Arial"/>
              <a:buChar char="•"/>
            </a:pPr>
            <a:r>
              <a:rPr lang="en-US" sz="2101">
                <a:solidFill>
                  <a:srgbClr val="EBEDF0"/>
                </a:solidFill>
                <a:latin typeface="Arimo"/>
                <a:ea typeface="Arimo"/>
                <a:cs typeface="Arimo"/>
                <a:sym typeface="Arimo"/>
              </a:rPr>
              <a:t>Monitoring and control integration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132938" y="4799476"/>
            <a:ext cx="4247045" cy="485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4"/>
              </a:lnSpc>
            </a:pPr>
            <a:r>
              <a:rPr lang="en-US" b="true" sz="2627" spc="-52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Why Prematech Cooling?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132938" y="5521985"/>
            <a:ext cx="4247045" cy="7024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3"/>
              </a:lnSpc>
            </a:pPr>
            <a:r>
              <a:rPr lang="en-US" sz="2101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Reliable • Efficient • Scalable • Application-Focused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132938" y="6432804"/>
            <a:ext cx="4247045" cy="923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4"/>
              </a:lnSpc>
            </a:pPr>
            <a:r>
              <a:rPr lang="en-US" b="true" sz="2627" spc="-52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Looking for a Data Center Cooling System?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132938" y="7593206"/>
            <a:ext cx="4247045" cy="1616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3"/>
              </a:lnSpc>
            </a:pPr>
            <a:r>
              <a:rPr lang="en-US" sz="210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Visit: </a:t>
            </a:r>
            <a:r>
              <a:rPr lang="en-US" b="true" sz="2101" u="sng">
                <a:solidFill>
                  <a:srgbClr val="00194D"/>
                </a:solidFill>
                <a:latin typeface="Arimo Bold"/>
                <a:ea typeface="Arimo Bold"/>
                <a:cs typeface="Arimo Bold"/>
                <a:sym typeface="Arimo Bold"/>
                <a:hlinkClick r:id="rId7" tooltip="https://prematechcooling.in/"/>
              </a:rPr>
              <a:t>https://prematechcooling.in/</a:t>
            </a:r>
          </a:p>
          <a:p>
            <a:pPr algn="l">
              <a:lnSpc>
                <a:spcPts val="2673"/>
              </a:lnSpc>
            </a:pPr>
            <a:r>
              <a:rPr lang="en-US" sz="2101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Prematech Cooling — Industrial &amp; Precision Cooling Solutions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DAHSKiXr64I</dc:identifier>
  <dcterms:modified xsi:type="dcterms:W3CDTF">2011-08-01T06:04:30Z</dcterms:modified>
  <cp:revision>1</cp:revision>
  <dc:title>Data Center Cooling System</dc:title>
</cp:coreProperties>
</file>