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Lst>
  <p:sldSz cx="18288000" cy="10287000"/>
  <p:notesSz cx="6858000" cy="9144000"/>
  <p:embeddedFontLst>
    <p:embeddedFont>
      <p:font typeface="Arimo Bold" charset="1" panose="020B0704020202020204"/>
      <p:regular r:id="rId12"/>
    </p:embeddedFont>
    <p:embeddedFont>
      <p:font typeface="Arimo" charset="1" panose="020B0604020202020204"/>
      <p:regular r:id="rId1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fonts/font12.fntdata" Type="http://schemas.openxmlformats.org/officeDocument/2006/relationships/font"/><Relationship Id="rId13" Target="fonts/font13.fntdata" Type="http://schemas.openxmlformats.org/officeDocument/2006/relationships/font"/><Relationship Id="rId2" Target="presProps.xml" Type="http://schemas.openxmlformats.org/officeDocument/2006/relationships/presProps"/><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jpeg" Type="http://schemas.openxmlformats.org/officeDocument/2006/relationships/image"/><Relationship Id="rId4" Target="../media/image3.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https://www.realmapinfo.com/property-line-surveying" TargetMode="External" Type="http://schemas.openxmlformats.org/officeDocument/2006/relationships/hyperlink"/><Relationship Id="rId4" Target="../media/image4.png" Type="http://schemas.openxmlformats.org/officeDocument/2006/relationships/image"/><Relationship Id="rId5" Target="../media/image5.png" Type="http://schemas.openxmlformats.org/officeDocument/2006/relationships/image"/><Relationship Id="rId6" Target="../media/image6.png" Type="http://schemas.openxmlformats.org/officeDocument/2006/relationships/image"/><Relationship Id="rId7" Target="../media/image7.png" Type="http://schemas.openxmlformats.org/officeDocument/2006/relationships/image"/><Relationship Id="rId8" Target="../media/image8.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9.jpe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10.png" Type="http://schemas.openxmlformats.org/officeDocument/2006/relationships/image"/><Relationship Id="rId4" Target="../media/image11.png" Type="http://schemas.openxmlformats.org/officeDocument/2006/relationships/image"/><Relationship Id="rId5" Target="../media/image12.png" Type="http://schemas.openxmlformats.org/officeDocument/2006/relationships/image"/><Relationship Id="rId6" Target="../media/image13.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14.png" Type="http://schemas.openxmlformats.org/officeDocument/2006/relationships/image"/><Relationship Id="rId4" Target="../media/image15.png" Type="http://schemas.openxmlformats.org/officeDocument/2006/relationships/image"/><Relationship Id="rId5" Target="../media/image16.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17.png" Type="http://schemas.openxmlformats.org/officeDocument/2006/relationships/image"/><Relationship Id="rId4" Target="https://www.realmapinfo.com/" TargetMode="External" Type="http://schemas.openxmlformats.org/officeDocument/2006/relationships/hyperlink"/></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18288000" cy="10287000"/>
            <a:chOff x="0" y="0"/>
            <a:chExt cx="24384000" cy="13716000"/>
          </a:xfrm>
        </p:grpSpPr>
        <p:sp>
          <p:nvSpPr>
            <p:cNvPr name="Freeform 3" id="3" descr="preencoded.png"/>
            <p:cNvSpPr/>
            <p:nvPr/>
          </p:nvSpPr>
          <p:spPr>
            <a:xfrm flipH="false" flipV="false" rot="0">
              <a:off x="0" y="0"/>
              <a:ext cx="24384000" cy="13716000"/>
            </a:xfrm>
            <a:custGeom>
              <a:avLst/>
              <a:gdLst/>
              <a:ahLst/>
              <a:cxnLst/>
              <a:rect r="r" b="b" t="t" l="l"/>
              <a:pathLst>
                <a:path h="13716000" w="24384000">
                  <a:moveTo>
                    <a:pt x="0" y="0"/>
                  </a:moveTo>
                  <a:lnTo>
                    <a:pt x="24384000" y="0"/>
                  </a:lnTo>
                  <a:lnTo>
                    <a:pt x="24384000" y="13716000"/>
                  </a:lnTo>
                  <a:lnTo>
                    <a:pt x="0" y="13716000"/>
                  </a:lnTo>
                  <a:lnTo>
                    <a:pt x="0" y="0"/>
                  </a:lnTo>
                  <a:close/>
                </a:path>
              </a:pathLst>
            </a:custGeom>
            <a:blipFill>
              <a:blip r:embed="rId2"/>
              <a:stretch>
                <a:fillRect l="0" t="0" r="0" b="0"/>
              </a:stretch>
            </a:blipFill>
          </p:spPr>
        </p:sp>
      </p:grpSp>
      <p:grpSp>
        <p:nvGrpSpPr>
          <p:cNvPr name="Group 4" id="4"/>
          <p:cNvGrpSpPr/>
          <p:nvPr/>
        </p:nvGrpSpPr>
        <p:grpSpPr>
          <a:xfrm rot="0">
            <a:off x="0" y="0"/>
            <a:ext cx="18288000" cy="10287000"/>
            <a:chOff x="0" y="0"/>
            <a:chExt cx="24384000" cy="13716000"/>
          </a:xfrm>
        </p:grpSpPr>
        <p:sp>
          <p:nvSpPr>
            <p:cNvPr name="Freeform 5" id="5"/>
            <p:cNvSpPr/>
            <p:nvPr/>
          </p:nvSpPr>
          <p:spPr>
            <a:xfrm flipH="false" flipV="false" rot="0">
              <a:off x="0" y="0"/>
              <a:ext cx="24384000" cy="13716000"/>
            </a:xfrm>
            <a:custGeom>
              <a:avLst/>
              <a:gdLst/>
              <a:ahLst/>
              <a:cxnLst/>
              <a:rect r="r" b="b" t="t" l="l"/>
              <a:pathLst>
                <a:path h="13716000" w="24384000">
                  <a:moveTo>
                    <a:pt x="0" y="0"/>
                  </a:moveTo>
                  <a:lnTo>
                    <a:pt x="24384000" y="0"/>
                  </a:lnTo>
                  <a:lnTo>
                    <a:pt x="24384000" y="13716000"/>
                  </a:lnTo>
                  <a:lnTo>
                    <a:pt x="0" y="13716000"/>
                  </a:lnTo>
                  <a:close/>
                </a:path>
              </a:pathLst>
            </a:custGeom>
            <a:solidFill>
              <a:srgbClr val="FFFFFF">
                <a:alpha val="90196"/>
              </a:srgbClr>
            </a:solidFill>
          </p:spPr>
        </p:sp>
      </p:grpSp>
      <p:grpSp>
        <p:nvGrpSpPr>
          <p:cNvPr name="Group 6" id="6"/>
          <p:cNvGrpSpPr/>
          <p:nvPr/>
        </p:nvGrpSpPr>
        <p:grpSpPr>
          <a:xfrm rot="0">
            <a:off x="11430000" y="0"/>
            <a:ext cx="6858000" cy="10287000"/>
            <a:chOff x="0" y="0"/>
            <a:chExt cx="9144000" cy="13716000"/>
          </a:xfrm>
        </p:grpSpPr>
        <p:sp>
          <p:nvSpPr>
            <p:cNvPr name="Freeform 7" id="7"/>
            <p:cNvSpPr/>
            <p:nvPr/>
          </p:nvSpPr>
          <p:spPr>
            <a:xfrm flipH="false" flipV="false" rot="0">
              <a:off x="0" y="0"/>
              <a:ext cx="9144000" cy="13716000"/>
            </a:xfrm>
            <a:custGeom>
              <a:avLst/>
              <a:gdLst/>
              <a:ahLst/>
              <a:cxnLst/>
              <a:rect r="r" b="b" t="t" l="l"/>
              <a:pathLst>
                <a:path h="13716000" w="9144000">
                  <a:moveTo>
                    <a:pt x="0" y="0"/>
                  </a:moveTo>
                  <a:lnTo>
                    <a:pt x="9144000" y="0"/>
                  </a:lnTo>
                  <a:lnTo>
                    <a:pt x="9144000" y="13716000"/>
                  </a:lnTo>
                  <a:lnTo>
                    <a:pt x="0" y="13716000"/>
                  </a:lnTo>
                  <a:lnTo>
                    <a:pt x="0" y="0"/>
                  </a:lnTo>
                  <a:close/>
                </a:path>
              </a:pathLst>
            </a:custGeom>
            <a:blipFill>
              <a:blip r:embed="rId3"/>
              <a:stretch>
                <a:fillRect l="-81205" t="0" r="-81205" b="0"/>
              </a:stretch>
            </a:blipFill>
          </p:spPr>
        </p:sp>
      </p:grpSp>
      <p:sp>
        <p:nvSpPr>
          <p:cNvPr name="Freeform 8" id="8"/>
          <p:cNvSpPr/>
          <p:nvPr/>
        </p:nvSpPr>
        <p:spPr>
          <a:xfrm flipH="false" flipV="false" rot="0">
            <a:off x="841481" y="324340"/>
            <a:ext cx="4873520" cy="2184681"/>
          </a:xfrm>
          <a:custGeom>
            <a:avLst/>
            <a:gdLst/>
            <a:ahLst/>
            <a:cxnLst/>
            <a:rect r="r" b="b" t="t" l="l"/>
            <a:pathLst>
              <a:path h="2184681" w="4873520">
                <a:moveTo>
                  <a:pt x="0" y="0"/>
                </a:moveTo>
                <a:lnTo>
                  <a:pt x="4873520" y="0"/>
                </a:lnTo>
                <a:lnTo>
                  <a:pt x="4873520" y="2184681"/>
                </a:lnTo>
                <a:lnTo>
                  <a:pt x="0" y="2184681"/>
                </a:lnTo>
                <a:lnTo>
                  <a:pt x="0" y="0"/>
                </a:lnTo>
                <a:close/>
              </a:path>
            </a:pathLst>
          </a:custGeom>
          <a:blipFill>
            <a:blip r:embed="rId4"/>
            <a:stretch>
              <a:fillRect l="0" t="0" r="0" b="0"/>
            </a:stretch>
          </a:blipFill>
        </p:spPr>
      </p:sp>
      <p:sp>
        <p:nvSpPr>
          <p:cNvPr name="TextBox 9" id="9"/>
          <p:cNvSpPr txBox="true"/>
          <p:nvPr/>
        </p:nvSpPr>
        <p:spPr>
          <a:xfrm rot="0">
            <a:off x="992238" y="3080445"/>
            <a:ext cx="9445526" cy="1776412"/>
          </a:xfrm>
          <a:prstGeom prst="rect">
            <a:avLst/>
          </a:prstGeom>
        </p:spPr>
        <p:txBody>
          <a:bodyPr anchor="t" rtlCol="false" tIns="0" lIns="0" bIns="0" rIns="0">
            <a:spAutoFit/>
          </a:bodyPr>
          <a:lstStyle/>
          <a:p>
            <a:pPr algn="l">
              <a:lnSpc>
                <a:spcPts val="6937"/>
              </a:lnSpc>
            </a:pPr>
            <a:r>
              <a:rPr lang="en-US" sz="5562" b="true">
                <a:solidFill>
                  <a:srgbClr val="505468"/>
                </a:solidFill>
                <a:latin typeface="Arimo Bold"/>
                <a:ea typeface="Arimo Bold"/>
                <a:cs typeface="Arimo Bold"/>
                <a:sym typeface="Arimo Bold"/>
              </a:rPr>
              <a:t>Precision Property Surveys for Fence Installation</a:t>
            </a:r>
          </a:p>
        </p:txBody>
      </p:sp>
      <p:sp>
        <p:nvSpPr>
          <p:cNvPr name="TextBox 10" id="10"/>
          <p:cNvSpPr txBox="true"/>
          <p:nvPr/>
        </p:nvSpPr>
        <p:spPr>
          <a:xfrm rot="0">
            <a:off x="992238" y="5229969"/>
            <a:ext cx="9445526" cy="1328737"/>
          </a:xfrm>
          <a:prstGeom prst="rect">
            <a:avLst/>
          </a:prstGeom>
        </p:spPr>
        <p:txBody>
          <a:bodyPr anchor="t" rtlCol="false" tIns="0" lIns="0" bIns="0" rIns="0">
            <a:spAutoFit/>
          </a:bodyPr>
          <a:lstStyle/>
          <a:p>
            <a:pPr algn="l">
              <a:lnSpc>
                <a:spcPts val="3562"/>
              </a:lnSpc>
            </a:pPr>
            <a:r>
              <a:rPr lang="en-US" sz="2187">
                <a:solidFill>
                  <a:srgbClr val="5B5F71"/>
                </a:solidFill>
                <a:latin typeface="Arimo"/>
                <a:ea typeface="Arimo"/>
                <a:cs typeface="Arimo"/>
                <a:sym typeface="Arimo"/>
              </a:rPr>
              <a:t>Ensuring your new fence is perfectly placed requires more than just measuring tape. A professional property survey identifies exact boundaries, prevents disputes, and ensures compliance, giving you peace of mind.</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18288000" cy="10287000"/>
            <a:chOff x="0" y="0"/>
            <a:chExt cx="24384000" cy="13716000"/>
          </a:xfrm>
        </p:grpSpPr>
        <p:sp>
          <p:nvSpPr>
            <p:cNvPr name="Freeform 3" id="3" descr="preencoded.png"/>
            <p:cNvSpPr/>
            <p:nvPr/>
          </p:nvSpPr>
          <p:spPr>
            <a:xfrm flipH="false" flipV="false" rot="0">
              <a:off x="0" y="0"/>
              <a:ext cx="24384000" cy="13716000"/>
            </a:xfrm>
            <a:custGeom>
              <a:avLst/>
              <a:gdLst/>
              <a:ahLst/>
              <a:cxnLst/>
              <a:rect r="r" b="b" t="t" l="l"/>
              <a:pathLst>
                <a:path h="13716000" w="24384000">
                  <a:moveTo>
                    <a:pt x="0" y="0"/>
                  </a:moveTo>
                  <a:lnTo>
                    <a:pt x="24384000" y="0"/>
                  </a:lnTo>
                  <a:lnTo>
                    <a:pt x="24384000" y="13716000"/>
                  </a:lnTo>
                  <a:lnTo>
                    <a:pt x="0" y="13716000"/>
                  </a:lnTo>
                  <a:lnTo>
                    <a:pt x="0" y="0"/>
                  </a:lnTo>
                  <a:close/>
                </a:path>
              </a:pathLst>
            </a:custGeom>
            <a:blipFill>
              <a:blip r:embed="rId2"/>
              <a:stretch>
                <a:fillRect l="0" t="0" r="0" b="0"/>
              </a:stretch>
            </a:blipFill>
          </p:spPr>
        </p:sp>
      </p:grpSp>
      <p:grpSp>
        <p:nvGrpSpPr>
          <p:cNvPr name="Group 4" id="4"/>
          <p:cNvGrpSpPr/>
          <p:nvPr/>
        </p:nvGrpSpPr>
        <p:grpSpPr>
          <a:xfrm rot="0">
            <a:off x="0" y="0"/>
            <a:ext cx="18288000" cy="10287000"/>
            <a:chOff x="0" y="0"/>
            <a:chExt cx="24384000" cy="13716000"/>
          </a:xfrm>
        </p:grpSpPr>
        <p:sp>
          <p:nvSpPr>
            <p:cNvPr name="Freeform 5" id="5"/>
            <p:cNvSpPr/>
            <p:nvPr/>
          </p:nvSpPr>
          <p:spPr>
            <a:xfrm flipH="false" flipV="false" rot="0">
              <a:off x="0" y="0"/>
              <a:ext cx="24384000" cy="13716000"/>
            </a:xfrm>
            <a:custGeom>
              <a:avLst/>
              <a:gdLst/>
              <a:ahLst/>
              <a:cxnLst/>
              <a:rect r="r" b="b" t="t" l="l"/>
              <a:pathLst>
                <a:path h="13716000" w="24384000">
                  <a:moveTo>
                    <a:pt x="0" y="0"/>
                  </a:moveTo>
                  <a:lnTo>
                    <a:pt x="24384000" y="0"/>
                  </a:lnTo>
                  <a:lnTo>
                    <a:pt x="24384000" y="13716000"/>
                  </a:lnTo>
                  <a:lnTo>
                    <a:pt x="0" y="13716000"/>
                  </a:lnTo>
                  <a:close/>
                </a:path>
              </a:pathLst>
            </a:custGeom>
            <a:solidFill>
              <a:srgbClr val="FFFFFF">
                <a:alpha val="90196"/>
              </a:srgbClr>
            </a:solidFill>
          </p:spPr>
        </p:sp>
      </p:grpSp>
      <p:sp>
        <p:nvSpPr>
          <p:cNvPr name="TextBox 6" id="6"/>
          <p:cNvSpPr txBox="true"/>
          <p:nvPr/>
        </p:nvSpPr>
        <p:spPr>
          <a:xfrm rot="0">
            <a:off x="853679" y="623144"/>
            <a:ext cx="9824294" cy="809774"/>
          </a:xfrm>
          <a:prstGeom prst="rect">
            <a:avLst/>
          </a:prstGeom>
        </p:spPr>
        <p:txBody>
          <a:bodyPr anchor="t" rtlCol="false" tIns="0" lIns="0" bIns="0" rIns="0">
            <a:spAutoFit/>
          </a:bodyPr>
          <a:lstStyle/>
          <a:p>
            <a:pPr algn="l">
              <a:lnSpc>
                <a:spcPts val="6000"/>
              </a:lnSpc>
            </a:pPr>
            <a:r>
              <a:rPr lang="en-US" sz="4750" b="true">
                <a:solidFill>
                  <a:srgbClr val="505468"/>
                </a:solidFill>
                <a:latin typeface="Arimo Bold"/>
                <a:ea typeface="Arimo Bold"/>
                <a:cs typeface="Arimo Bold"/>
                <a:sym typeface="Arimo Bold"/>
              </a:rPr>
              <a:t>Why Property Line Surveys Matter</a:t>
            </a:r>
          </a:p>
        </p:txBody>
      </p:sp>
      <p:sp>
        <p:nvSpPr>
          <p:cNvPr name="TextBox 7" id="7"/>
          <p:cNvSpPr txBox="true"/>
          <p:nvPr/>
        </p:nvSpPr>
        <p:spPr>
          <a:xfrm rot="0">
            <a:off x="853679" y="1913484"/>
            <a:ext cx="7992815" cy="1525587"/>
          </a:xfrm>
          <a:prstGeom prst="rect">
            <a:avLst/>
          </a:prstGeom>
        </p:spPr>
        <p:txBody>
          <a:bodyPr anchor="t" rtlCol="false" tIns="0" lIns="0" bIns="0" rIns="0">
            <a:spAutoFit/>
          </a:bodyPr>
          <a:lstStyle/>
          <a:p>
            <a:pPr algn="l">
              <a:lnSpc>
                <a:spcPts val="3062"/>
              </a:lnSpc>
            </a:pPr>
            <a:r>
              <a:rPr lang="en-US" sz="1874">
                <a:solidFill>
                  <a:srgbClr val="5B5F71"/>
                </a:solidFill>
                <a:latin typeface="Arimo"/>
                <a:ea typeface="Arimo"/>
                <a:cs typeface="Arimo"/>
                <a:sym typeface="Arimo"/>
              </a:rPr>
              <a:t>A </a:t>
            </a:r>
            <a:r>
              <a:rPr lang="en-US" b="true" sz="1874" u="sng">
                <a:solidFill>
                  <a:srgbClr val="5B5F71"/>
                </a:solidFill>
                <a:latin typeface="Arimo Bold"/>
                <a:ea typeface="Arimo Bold"/>
                <a:cs typeface="Arimo Bold"/>
                <a:sym typeface="Arimo Bold"/>
                <a:hlinkClick r:id="rId3" tooltip="https://www.realmapinfo.com/property-line-surveying"/>
              </a:rPr>
              <a:t>property survey for a fence</a:t>
            </a:r>
            <a:r>
              <a:rPr lang="en-US" sz="1874">
                <a:solidFill>
                  <a:srgbClr val="5B5F71"/>
                </a:solidFill>
                <a:latin typeface="Arimo"/>
                <a:ea typeface="Arimo"/>
                <a:cs typeface="Arimo"/>
                <a:sym typeface="Arimo"/>
              </a:rPr>
              <a:t> is an essential investment for any homeowner considering fence installation. It precisely defines your property's corners and lot lines, eliminating guesswork and preventing costly mistakes.</a:t>
            </a:r>
          </a:p>
        </p:txBody>
      </p:sp>
      <p:sp>
        <p:nvSpPr>
          <p:cNvPr name="TextBox 8" id="8"/>
          <p:cNvSpPr txBox="true"/>
          <p:nvPr/>
        </p:nvSpPr>
        <p:spPr>
          <a:xfrm rot="0">
            <a:off x="853679" y="3693914"/>
            <a:ext cx="7992815" cy="1665685"/>
          </a:xfrm>
          <a:prstGeom prst="rect">
            <a:avLst/>
          </a:prstGeom>
        </p:spPr>
        <p:txBody>
          <a:bodyPr anchor="t" rtlCol="false" tIns="0" lIns="0" bIns="0" rIns="0">
            <a:spAutoFit/>
          </a:bodyPr>
          <a:lstStyle/>
          <a:p>
            <a:pPr algn="l">
              <a:lnSpc>
                <a:spcPts val="3062"/>
              </a:lnSpc>
            </a:pPr>
            <a:r>
              <a:rPr lang="en-US" sz="1874">
                <a:solidFill>
                  <a:srgbClr val="5B5F71"/>
                </a:solidFill>
                <a:latin typeface="Arimo"/>
                <a:ea typeface="Arimo"/>
                <a:cs typeface="Arimo"/>
                <a:sym typeface="Arimo"/>
              </a:rPr>
              <a:t>These surveys detect existing trespassing or encroachments early, allowing for resolution before construction begins. Crucially, they provide legal documentation that protects your ownership rights and serves as an official record for future reference or disputes.</a:t>
            </a:r>
          </a:p>
        </p:txBody>
      </p:sp>
      <p:grpSp>
        <p:nvGrpSpPr>
          <p:cNvPr name="Group 9" id="9"/>
          <p:cNvGrpSpPr/>
          <p:nvPr/>
        </p:nvGrpSpPr>
        <p:grpSpPr>
          <a:xfrm rot="0">
            <a:off x="9451032" y="2438846"/>
            <a:ext cx="7992815" cy="1897261"/>
            <a:chOff x="0" y="0"/>
            <a:chExt cx="10657087" cy="2529682"/>
          </a:xfrm>
        </p:grpSpPr>
        <p:sp>
          <p:nvSpPr>
            <p:cNvPr name="Freeform 10" id="10"/>
            <p:cNvSpPr/>
            <p:nvPr/>
          </p:nvSpPr>
          <p:spPr>
            <a:xfrm flipH="false" flipV="false" rot="0">
              <a:off x="0" y="0"/>
              <a:ext cx="10657078" cy="2529713"/>
            </a:xfrm>
            <a:custGeom>
              <a:avLst/>
              <a:gdLst/>
              <a:ahLst/>
              <a:cxnLst/>
              <a:rect r="r" b="b" t="t" l="l"/>
              <a:pathLst>
                <a:path h="2529713" w="10657078">
                  <a:moveTo>
                    <a:pt x="0" y="182880"/>
                  </a:moveTo>
                  <a:cubicBezTo>
                    <a:pt x="0" y="81915"/>
                    <a:pt x="81915" y="0"/>
                    <a:pt x="182880" y="0"/>
                  </a:cubicBezTo>
                  <a:lnTo>
                    <a:pt x="10474198" y="0"/>
                  </a:lnTo>
                  <a:cubicBezTo>
                    <a:pt x="10575163" y="0"/>
                    <a:pt x="10657078" y="81915"/>
                    <a:pt x="10657078" y="182880"/>
                  </a:cubicBezTo>
                  <a:lnTo>
                    <a:pt x="10657078" y="2346833"/>
                  </a:lnTo>
                  <a:cubicBezTo>
                    <a:pt x="10657078" y="2447798"/>
                    <a:pt x="10575163" y="2529713"/>
                    <a:pt x="10474198" y="2529713"/>
                  </a:cubicBezTo>
                  <a:lnTo>
                    <a:pt x="182880" y="2529713"/>
                  </a:lnTo>
                  <a:cubicBezTo>
                    <a:pt x="81915" y="2529713"/>
                    <a:pt x="0" y="2447798"/>
                    <a:pt x="0" y="2346833"/>
                  </a:cubicBezTo>
                  <a:close/>
                </a:path>
              </a:pathLst>
            </a:custGeom>
            <a:solidFill>
              <a:srgbClr val="FFFFFF">
                <a:alpha val="90196"/>
              </a:srgbClr>
            </a:solidFill>
          </p:spPr>
        </p:sp>
      </p:grpSp>
      <p:grpSp>
        <p:nvGrpSpPr>
          <p:cNvPr name="Group 11" id="11"/>
          <p:cNvGrpSpPr/>
          <p:nvPr/>
        </p:nvGrpSpPr>
        <p:grpSpPr>
          <a:xfrm rot="0">
            <a:off x="9451032" y="2410271"/>
            <a:ext cx="7992815" cy="114300"/>
            <a:chOff x="0" y="0"/>
            <a:chExt cx="10657087" cy="152400"/>
          </a:xfrm>
        </p:grpSpPr>
        <p:sp>
          <p:nvSpPr>
            <p:cNvPr name="Freeform 12" id="12" descr="preencoded.png"/>
            <p:cNvSpPr/>
            <p:nvPr/>
          </p:nvSpPr>
          <p:spPr>
            <a:xfrm flipH="false" flipV="false" rot="0">
              <a:off x="0" y="0"/>
              <a:ext cx="10657078" cy="152400"/>
            </a:xfrm>
            <a:custGeom>
              <a:avLst/>
              <a:gdLst/>
              <a:ahLst/>
              <a:cxnLst/>
              <a:rect r="r" b="b" t="t" l="l"/>
              <a:pathLst>
                <a:path h="152400" w="10657078">
                  <a:moveTo>
                    <a:pt x="0" y="0"/>
                  </a:moveTo>
                  <a:lnTo>
                    <a:pt x="10657078" y="0"/>
                  </a:lnTo>
                  <a:lnTo>
                    <a:pt x="10657078" y="152400"/>
                  </a:lnTo>
                  <a:lnTo>
                    <a:pt x="0" y="152400"/>
                  </a:lnTo>
                  <a:lnTo>
                    <a:pt x="0" y="0"/>
                  </a:lnTo>
                  <a:close/>
                </a:path>
              </a:pathLst>
            </a:custGeom>
            <a:blipFill>
              <a:blip r:embed="rId4"/>
              <a:stretch>
                <a:fillRect l="0" t="-8" r="0" b="-8"/>
              </a:stretch>
            </a:blipFill>
          </p:spPr>
        </p:sp>
      </p:grpSp>
      <p:grpSp>
        <p:nvGrpSpPr>
          <p:cNvPr name="Group 13" id="13"/>
          <p:cNvGrpSpPr/>
          <p:nvPr/>
        </p:nvGrpSpPr>
        <p:grpSpPr>
          <a:xfrm rot="0">
            <a:off x="13081546" y="2073027"/>
            <a:ext cx="731639" cy="731639"/>
            <a:chOff x="0" y="0"/>
            <a:chExt cx="975518" cy="975518"/>
          </a:xfrm>
        </p:grpSpPr>
        <p:sp>
          <p:nvSpPr>
            <p:cNvPr name="Freeform 14" id="14" descr="preencoded.png"/>
            <p:cNvSpPr/>
            <p:nvPr/>
          </p:nvSpPr>
          <p:spPr>
            <a:xfrm flipH="false" flipV="false" rot="0">
              <a:off x="0" y="0"/>
              <a:ext cx="975487" cy="975487"/>
            </a:xfrm>
            <a:custGeom>
              <a:avLst/>
              <a:gdLst/>
              <a:ahLst/>
              <a:cxnLst/>
              <a:rect r="r" b="b" t="t" l="l"/>
              <a:pathLst>
                <a:path h="975487" w="975487">
                  <a:moveTo>
                    <a:pt x="0" y="0"/>
                  </a:moveTo>
                  <a:lnTo>
                    <a:pt x="975487" y="0"/>
                  </a:lnTo>
                  <a:lnTo>
                    <a:pt x="975487" y="975487"/>
                  </a:lnTo>
                  <a:lnTo>
                    <a:pt x="0" y="975487"/>
                  </a:lnTo>
                  <a:lnTo>
                    <a:pt x="0" y="0"/>
                  </a:lnTo>
                  <a:close/>
                </a:path>
              </a:pathLst>
            </a:custGeom>
            <a:blipFill>
              <a:blip r:embed="rId5"/>
              <a:stretch>
                <a:fillRect l="0" t="0" r="-3" b="-3"/>
              </a:stretch>
            </a:blipFill>
          </p:spPr>
        </p:sp>
      </p:grpSp>
      <p:grpSp>
        <p:nvGrpSpPr>
          <p:cNvPr name="Group 15" id="15"/>
          <p:cNvGrpSpPr/>
          <p:nvPr/>
        </p:nvGrpSpPr>
        <p:grpSpPr>
          <a:xfrm rot="0">
            <a:off x="13301067" y="2255936"/>
            <a:ext cx="292596" cy="365820"/>
            <a:chOff x="0" y="0"/>
            <a:chExt cx="390128" cy="487760"/>
          </a:xfrm>
        </p:grpSpPr>
        <p:sp>
          <p:nvSpPr>
            <p:cNvPr name="Freeform 16" id="16" descr="preencoded.png"/>
            <p:cNvSpPr/>
            <p:nvPr/>
          </p:nvSpPr>
          <p:spPr>
            <a:xfrm flipH="false" flipV="false" rot="0">
              <a:off x="0" y="0"/>
              <a:ext cx="390144" cy="487807"/>
            </a:xfrm>
            <a:custGeom>
              <a:avLst/>
              <a:gdLst/>
              <a:ahLst/>
              <a:cxnLst/>
              <a:rect r="r" b="b" t="t" l="l"/>
              <a:pathLst>
                <a:path h="487807" w="390144">
                  <a:moveTo>
                    <a:pt x="0" y="0"/>
                  </a:moveTo>
                  <a:lnTo>
                    <a:pt x="390144" y="0"/>
                  </a:lnTo>
                  <a:lnTo>
                    <a:pt x="390144" y="487807"/>
                  </a:lnTo>
                  <a:lnTo>
                    <a:pt x="0" y="487807"/>
                  </a:lnTo>
                  <a:lnTo>
                    <a:pt x="0" y="0"/>
                  </a:lnTo>
                  <a:close/>
                </a:path>
              </a:pathLst>
            </a:custGeom>
            <a:blipFill>
              <a:blip r:embed="rId6"/>
              <a:stretch>
                <a:fillRect l="-997" t="0" r="-993" b="9"/>
              </a:stretch>
            </a:blipFill>
          </p:spPr>
        </p:sp>
      </p:grpSp>
      <p:sp>
        <p:nvSpPr>
          <p:cNvPr name="TextBox 17" id="17"/>
          <p:cNvSpPr txBox="true"/>
          <p:nvPr/>
        </p:nvSpPr>
        <p:spPr>
          <a:xfrm rot="0">
            <a:off x="9723387" y="3020020"/>
            <a:ext cx="3048892" cy="409724"/>
          </a:xfrm>
          <a:prstGeom prst="rect">
            <a:avLst/>
          </a:prstGeom>
        </p:spPr>
        <p:txBody>
          <a:bodyPr anchor="t" rtlCol="false" tIns="0" lIns="0" bIns="0" rIns="0">
            <a:spAutoFit/>
          </a:bodyPr>
          <a:lstStyle/>
          <a:p>
            <a:pPr algn="l">
              <a:lnSpc>
                <a:spcPts val="3000"/>
              </a:lnSpc>
            </a:pPr>
            <a:r>
              <a:rPr lang="en-US" sz="2375" b="true">
                <a:solidFill>
                  <a:srgbClr val="5B5F71"/>
                </a:solidFill>
                <a:latin typeface="Arimo Bold"/>
                <a:ea typeface="Arimo Bold"/>
                <a:cs typeface="Arimo Bold"/>
                <a:sym typeface="Arimo Bold"/>
              </a:rPr>
              <a:t>Define Boundaries</a:t>
            </a:r>
          </a:p>
        </p:txBody>
      </p:sp>
      <p:sp>
        <p:nvSpPr>
          <p:cNvPr name="TextBox 18" id="18"/>
          <p:cNvSpPr txBox="true"/>
          <p:nvPr/>
        </p:nvSpPr>
        <p:spPr>
          <a:xfrm rot="0">
            <a:off x="9723387" y="3568750"/>
            <a:ext cx="7448104" cy="495002"/>
          </a:xfrm>
          <a:prstGeom prst="rect">
            <a:avLst/>
          </a:prstGeom>
        </p:spPr>
        <p:txBody>
          <a:bodyPr anchor="t" rtlCol="false" tIns="0" lIns="0" bIns="0" rIns="0">
            <a:spAutoFit/>
          </a:bodyPr>
          <a:lstStyle/>
          <a:p>
            <a:pPr algn="l">
              <a:lnSpc>
                <a:spcPts val="3062"/>
              </a:lnSpc>
            </a:pPr>
            <a:r>
              <a:rPr lang="en-US" sz="1874">
                <a:solidFill>
                  <a:srgbClr val="5B5F71"/>
                </a:solidFill>
                <a:latin typeface="Arimo"/>
                <a:ea typeface="Arimo"/>
                <a:cs typeface="Arimo"/>
                <a:sym typeface="Arimo"/>
              </a:rPr>
              <a:t>Pinpoints exact property corners and lot lines.</a:t>
            </a:r>
          </a:p>
        </p:txBody>
      </p:sp>
      <p:grpSp>
        <p:nvGrpSpPr>
          <p:cNvPr name="Group 19" id="19"/>
          <p:cNvGrpSpPr/>
          <p:nvPr/>
        </p:nvGrpSpPr>
        <p:grpSpPr>
          <a:xfrm rot="0">
            <a:off x="9451032" y="4945708"/>
            <a:ext cx="7992815" cy="1897261"/>
            <a:chOff x="0" y="0"/>
            <a:chExt cx="10657087" cy="2529682"/>
          </a:xfrm>
        </p:grpSpPr>
        <p:sp>
          <p:nvSpPr>
            <p:cNvPr name="Freeform 20" id="20"/>
            <p:cNvSpPr/>
            <p:nvPr/>
          </p:nvSpPr>
          <p:spPr>
            <a:xfrm flipH="false" flipV="false" rot="0">
              <a:off x="0" y="0"/>
              <a:ext cx="10657078" cy="2529713"/>
            </a:xfrm>
            <a:custGeom>
              <a:avLst/>
              <a:gdLst/>
              <a:ahLst/>
              <a:cxnLst/>
              <a:rect r="r" b="b" t="t" l="l"/>
              <a:pathLst>
                <a:path h="2529713" w="10657078">
                  <a:moveTo>
                    <a:pt x="0" y="182880"/>
                  </a:moveTo>
                  <a:cubicBezTo>
                    <a:pt x="0" y="81915"/>
                    <a:pt x="81915" y="0"/>
                    <a:pt x="182880" y="0"/>
                  </a:cubicBezTo>
                  <a:lnTo>
                    <a:pt x="10474198" y="0"/>
                  </a:lnTo>
                  <a:cubicBezTo>
                    <a:pt x="10575163" y="0"/>
                    <a:pt x="10657078" y="81915"/>
                    <a:pt x="10657078" y="182880"/>
                  </a:cubicBezTo>
                  <a:lnTo>
                    <a:pt x="10657078" y="2346833"/>
                  </a:lnTo>
                  <a:cubicBezTo>
                    <a:pt x="10657078" y="2447798"/>
                    <a:pt x="10575163" y="2529713"/>
                    <a:pt x="10474198" y="2529713"/>
                  </a:cubicBezTo>
                  <a:lnTo>
                    <a:pt x="182880" y="2529713"/>
                  </a:lnTo>
                  <a:cubicBezTo>
                    <a:pt x="81915" y="2529713"/>
                    <a:pt x="0" y="2447798"/>
                    <a:pt x="0" y="2346833"/>
                  </a:cubicBezTo>
                  <a:close/>
                </a:path>
              </a:pathLst>
            </a:custGeom>
            <a:solidFill>
              <a:srgbClr val="FFFFFF">
                <a:alpha val="90196"/>
              </a:srgbClr>
            </a:solidFill>
          </p:spPr>
        </p:sp>
      </p:grpSp>
      <p:grpSp>
        <p:nvGrpSpPr>
          <p:cNvPr name="Group 21" id="21"/>
          <p:cNvGrpSpPr/>
          <p:nvPr/>
        </p:nvGrpSpPr>
        <p:grpSpPr>
          <a:xfrm rot="0">
            <a:off x="9451032" y="4917132"/>
            <a:ext cx="7992815" cy="114300"/>
            <a:chOff x="0" y="0"/>
            <a:chExt cx="10657087" cy="152400"/>
          </a:xfrm>
        </p:grpSpPr>
        <p:sp>
          <p:nvSpPr>
            <p:cNvPr name="Freeform 22" id="22" descr="preencoded.png"/>
            <p:cNvSpPr/>
            <p:nvPr/>
          </p:nvSpPr>
          <p:spPr>
            <a:xfrm flipH="false" flipV="false" rot="0">
              <a:off x="0" y="0"/>
              <a:ext cx="10657078" cy="152400"/>
            </a:xfrm>
            <a:custGeom>
              <a:avLst/>
              <a:gdLst/>
              <a:ahLst/>
              <a:cxnLst/>
              <a:rect r="r" b="b" t="t" l="l"/>
              <a:pathLst>
                <a:path h="152400" w="10657078">
                  <a:moveTo>
                    <a:pt x="0" y="0"/>
                  </a:moveTo>
                  <a:lnTo>
                    <a:pt x="10657078" y="0"/>
                  </a:lnTo>
                  <a:lnTo>
                    <a:pt x="10657078" y="152400"/>
                  </a:lnTo>
                  <a:lnTo>
                    <a:pt x="0" y="152400"/>
                  </a:lnTo>
                  <a:lnTo>
                    <a:pt x="0" y="0"/>
                  </a:lnTo>
                  <a:close/>
                </a:path>
              </a:pathLst>
            </a:custGeom>
            <a:blipFill>
              <a:blip r:embed="rId4"/>
              <a:stretch>
                <a:fillRect l="0" t="-8" r="0" b="-8"/>
              </a:stretch>
            </a:blipFill>
          </p:spPr>
        </p:sp>
      </p:grpSp>
      <p:grpSp>
        <p:nvGrpSpPr>
          <p:cNvPr name="Group 23" id="23"/>
          <p:cNvGrpSpPr/>
          <p:nvPr/>
        </p:nvGrpSpPr>
        <p:grpSpPr>
          <a:xfrm rot="0">
            <a:off x="13081546" y="4579888"/>
            <a:ext cx="731639" cy="731639"/>
            <a:chOff x="0" y="0"/>
            <a:chExt cx="975518" cy="975518"/>
          </a:xfrm>
        </p:grpSpPr>
        <p:sp>
          <p:nvSpPr>
            <p:cNvPr name="Freeform 24" id="24" descr="preencoded.png"/>
            <p:cNvSpPr/>
            <p:nvPr/>
          </p:nvSpPr>
          <p:spPr>
            <a:xfrm flipH="false" flipV="false" rot="0">
              <a:off x="0" y="0"/>
              <a:ext cx="975487" cy="975487"/>
            </a:xfrm>
            <a:custGeom>
              <a:avLst/>
              <a:gdLst/>
              <a:ahLst/>
              <a:cxnLst/>
              <a:rect r="r" b="b" t="t" l="l"/>
              <a:pathLst>
                <a:path h="975487" w="975487">
                  <a:moveTo>
                    <a:pt x="0" y="0"/>
                  </a:moveTo>
                  <a:lnTo>
                    <a:pt x="975487" y="0"/>
                  </a:lnTo>
                  <a:lnTo>
                    <a:pt x="975487" y="975487"/>
                  </a:lnTo>
                  <a:lnTo>
                    <a:pt x="0" y="975487"/>
                  </a:lnTo>
                  <a:lnTo>
                    <a:pt x="0" y="0"/>
                  </a:lnTo>
                  <a:close/>
                </a:path>
              </a:pathLst>
            </a:custGeom>
            <a:blipFill>
              <a:blip r:embed="rId5"/>
              <a:stretch>
                <a:fillRect l="0" t="0" r="-3" b="-3"/>
              </a:stretch>
            </a:blipFill>
          </p:spPr>
        </p:sp>
      </p:grpSp>
      <p:grpSp>
        <p:nvGrpSpPr>
          <p:cNvPr name="Group 25" id="25"/>
          <p:cNvGrpSpPr/>
          <p:nvPr/>
        </p:nvGrpSpPr>
        <p:grpSpPr>
          <a:xfrm rot="0">
            <a:off x="13301067" y="4762797"/>
            <a:ext cx="292596" cy="365820"/>
            <a:chOff x="0" y="0"/>
            <a:chExt cx="390128" cy="487760"/>
          </a:xfrm>
        </p:grpSpPr>
        <p:sp>
          <p:nvSpPr>
            <p:cNvPr name="Freeform 26" id="26" descr="preencoded.png"/>
            <p:cNvSpPr/>
            <p:nvPr/>
          </p:nvSpPr>
          <p:spPr>
            <a:xfrm flipH="false" flipV="false" rot="0">
              <a:off x="0" y="0"/>
              <a:ext cx="390144" cy="487807"/>
            </a:xfrm>
            <a:custGeom>
              <a:avLst/>
              <a:gdLst/>
              <a:ahLst/>
              <a:cxnLst/>
              <a:rect r="r" b="b" t="t" l="l"/>
              <a:pathLst>
                <a:path h="487807" w="390144">
                  <a:moveTo>
                    <a:pt x="0" y="0"/>
                  </a:moveTo>
                  <a:lnTo>
                    <a:pt x="390144" y="0"/>
                  </a:lnTo>
                  <a:lnTo>
                    <a:pt x="390144" y="487807"/>
                  </a:lnTo>
                  <a:lnTo>
                    <a:pt x="0" y="487807"/>
                  </a:lnTo>
                  <a:lnTo>
                    <a:pt x="0" y="0"/>
                  </a:lnTo>
                  <a:close/>
                </a:path>
              </a:pathLst>
            </a:custGeom>
            <a:blipFill>
              <a:blip r:embed="rId7"/>
              <a:stretch>
                <a:fillRect l="-997" t="0" r="-993" b="9"/>
              </a:stretch>
            </a:blipFill>
          </p:spPr>
        </p:sp>
      </p:grpSp>
      <p:sp>
        <p:nvSpPr>
          <p:cNvPr name="TextBox 27" id="27"/>
          <p:cNvSpPr txBox="true"/>
          <p:nvPr/>
        </p:nvSpPr>
        <p:spPr>
          <a:xfrm rot="0">
            <a:off x="9723387" y="5526881"/>
            <a:ext cx="3048892" cy="409724"/>
          </a:xfrm>
          <a:prstGeom prst="rect">
            <a:avLst/>
          </a:prstGeom>
        </p:spPr>
        <p:txBody>
          <a:bodyPr anchor="t" rtlCol="false" tIns="0" lIns="0" bIns="0" rIns="0">
            <a:spAutoFit/>
          </a:bodyPr>
          <a:lstStyle/>
          <a:p>
            <a:pPr algn="l">
              <a:lnSpc>
                <a:spcPts val="3000"/>
              </a:lnSpc>
            </a:pPr>
            <a:r>
              <a:rPr lang="en-US" sz="2375" b="true">
                <a:solidFill>
                  <a:srgbClr val="5B5F71"/>
                </a:solidFill>
                <a:latin typeface="Arimo Bold"/>
                <a:ea typeface="Arimo Bold"/>
                <a:cs typeface="Arimo Bold"/>
                <a:sym typeface="Arimo Bold"/>
              </a:rPr>
              <a:t>Detect Issues</a:t>
            </a:r>
          </a:p>
        </p:txBody>
      </p:sp>
      <p:sp>
        <p:nvSpPr>
          <p:cNvPr name="TextBox 28" id="28"/>
          <p:cNvSpPr txBox="true"/>
          <p:nvPr/>
        </p:nvSpPr>
        <p:spPr>
          <a:xfrm rot="0">
            <a:off x="9723387" y="6075610"/>
            <a:ext cx="7448104" cy="495002"/>
          </a:xfrm>
          <a:prstGeom prst="rect">
            <a:avLst/>
          </a:prstGeom>
        </p:spPr>
        <p:txBody>
          <a:bodyPr anchor="t" rtlCol="false" tIns="0" lIns="0" bIns="0" rIns="0">
            <a:spAutoFit/>
          </a:bodyPr>
          <a:lstStyle/>
          <a:p>
            <a:pPr algn="l">
              <a:lnSpc>
                <a:spcPts val="3062"/>
              </a:lnSpc>
            </a:pPr>
            <a:r>
              <a:rPr lang="en-US" sz="1874">
                <a:solidFill>
                  <a:srgbClr val="5B5F71"/>
                </a:solidFill>
                <a:latin typeface="Arimo"/>
                <a:ea typeface="Arimo"/>
                <a:cs typeface="Arimo"/>
                <a:sym typeface="Arimo"/>
              </a:rPr>
              <a:t>Identifies trespassing or encroachments.</a:t>
            </a:r>
          </a:p>
        </p:txBody>
      </p:sp>
      <p:grpSp>
        <p:nvGrpSpPr>
          <p:cNvPr name="Group 29" id="29"/>
          <p:cNvGrpSpPr/>
          <p:nvPr/>
        </p:nvGrpSpPr>
        <p:grpSpPr>
          <a:xfrm rot="0">
            <a:off x="9451032" y="7452569"/>
            <a:ext cx="7992815" cy="1897261"/>
            <a:chOff x="0" y="0"/>
            <a:chExt cx="10657087" cy="2529682"/>
          </a:xfrm>
        </p:grpSpPr>
        <p:sp>
          <p:nvSpPr>
            <p:cNvPr name="Freeform 30" id="30"/>
            <p:cNvSpPr/>
            <p:nvPr/>
          </p:nvSpPr>
          <p:spPr>
            <a:xfrm flipH="false" flipV="false" rot="0">
              <a:off x="0" y="0"/>
              <a:ext cx="10657078" cy="2529713"/>
            </a:xfrm>
            <a:custGeom>
              <a:avLst/>
              <a:gdLst/>
              <a:ahLst/>
              <a:cxnLst/>
              <a:rect r="r" b="b" t="t" l="l"/>
              <a:pathLst>
                <a:path h="2529713" w="10657078">
                  <a:moveTo>
                    <a:pt x="0" y="182880"/>
                  </a:moveTo>
                  <a:cubicBezTo>
                    <a:pt x="0" y="81915"/>
                    <a:pt x="81915" y="0"/>
                    <a:pt x="182880" y="0"/>
                  </a:cubicBezTo>
                  <a:lnTo>
                    <a:pt x="10474198" y="0"/>
                  </a:lnTo>
                  <a:cubicBezTo>
                    <a:pt x="10575163" y="0"/>
                    <a:pt x="10657078" y="81915"/>
                    <a:pt x="10657078" y="182880"/>
                  </a:cubicBezTo>
                  <a:lnTo>
                    <a:pt x="10657078" y="2346833"/>
                  </a:lnTo>
                  <a:cubicBezTo>
                    <a:pt x="10657078" y="2447798"/>
                    <a:pt x="10575163" y="2529713"/>
                    <a:pt x="10474198" y="2529713"/>
                  </a:cubicBezTo>
                  <a:lnTo>
                    <a:pt x="182880" y="2529713"/>
                  </a:lnTo>
                  <a:cubicBezTo>
                    <a:pt x="81915" y="2529713"/>
                    <a:pt x="0" y="2447798"/>
                    <a:pt x="0" y="2346833"/>
                  </a:cubicBezTo>
                  <a:close/>
                </a:path>
              </a:pathLst>
            </a:custGeom>
            <a:solidFill>
              <a:srgbClr val="FFFFFF">
                <a:alpha val="90196"/>
              </a:srgbClr>
            </a:solidFill>
          </p:spPr>
        </p:sp>
      </p:grpSp>
      <p:grpSp>
        <p:nvGrpSpPr>
          <p:cNvPr name="Group 31" id="31"/>
          <p:cNvGrpSpPr/>
          <p:nvPr/>
        </p:nvGrpSpPr>
        <p:grpSpPr>
          <a:xfrm rot="0">
            <a:off x="9451032" y="7423994"/>
            <a:ext cx="7992815" cy="114300"/>
            <a:chOff x="0" y="0"/>
            <a:chExt cx="10657087" cy="152400"/>
          </a:xfrm>
        </p:grpSpPr>
        <p:sp>
          <p:nvSpPr>
            <p:cNvPr name="Freeform 32" id="32" descr="preencoded.png"/>
            <p:cNvSpPr/>
            <p:nvPr/>
          </p:nvSpPr>
          <p:spPr>
            <a:xfrm flipH="false" flipV="false" rot="0">
              <a:off x="0" y="0"/>
              <a:ext cx="10657078" cy="152400"/>
            </a:xfrm>
            <a:custGeom>
              <a:avLst/>
              <a:gdLst/>
              <a:ahLst/>
              <a:cxnLst/>
              <a:rect r="r" b="b" t="t" l="l"/>
              <a:pathLst>
                <a:path h="152400" w="10657078">
                  <a:moveTo>
                    <a:pt x="0" y="0"/>
                  </a:moveTo>
                  <a:lnTo>
                    <a:pt x="10657078" y="0"/>
                  </a:lnTo>
                  <a:lnTo>
                    <a:pt x="10657078" y="152400"/>
                  </a:lnTo>
                  <a:lnTo>
                    <a:pt x="0" y="152400"/>
                  </a:lnTo>
                  <a:lnTo>
                    <a:pt x="0" y="0"/>
                  </a:lnTo>
                  <a:close/>
                </a:path>
              </a:pathLst>
            </a:custGeom>
            <a:blipFill>
              <a:blip r:embed="rId4"/>
              <a:stretch>
                <a:fillRect l="0" t="-8" r="0" b="-8"/>
              </a:stretch>
            </a:blipFill>
          </p:spPr>
        </p:sp>
      </p:grpSp>
      <p:grpSp>
        <p:nvGrpSpPr>
          <p:cNvPr name="Group 33" id="33"/>
          <p:cNvGrpSpPr/>
          <p:nvPr/>
        </p:nvGrpSpPr>
        <p:grpSpPr>
          <a:xfrm rot="0">
            <a:off x="13081546" y="7086749"/>
            <a:ext cx="731639" cy="731639"/>
            <a:chOff x="0" y="0"/>
            <a:chExt cx="975518" cy="975518"/>
          </a:xfrm>
        </p:grpSpPr>
        <p:sp>
          <p:nvSpPr>
            <p:cNvPr name="Freeform 34" id="34" descr="preencoded.png"/>
            <p:cNvSpPr/>
            <p:nvPr/>
          </p:nvSpPr>
          <p:spPr>
            <a:xfrm flipH="false" flipV="false" rot="0">
              <a:off x="0" y="0"/>
              <a:ext cx="975487" cy="975487"/>
            </a:xfrm>
            <a:custGeom>
              <a:avLst/>
              <a:gdLst/>
              <a:ahLst/>
              <a:cxnLst/>
              <a:rect r="r" b="b" t="t" l="l"/>
              <a:pathLst>
                <a:path h="975487" w="975487">
                  <a:moveTo>
                    <a:pt x="0" y="0"/>
                  </a:moveTo>
                  <a:lnTo>
                    <a:pt x="975487" y="0"/>
                  </a:lnTo>
                  <a:lnTo>
                    <a:pt x="975487" y="975487"/>
                  </a:lnTo>
                  <a:lnTo>
                    <a:pt x="0" y="975487"/>
                  </a:lnTo>
                  <a:lnTo>
                    <a:pt x="0" y="0"/>
                  </a:lnTo>
                  <a:close/>
                </a:path>
              </a:pathLst>
            </a:custGeom>
            <a:blipFill>
              <a:blip r:embed="rId5"/>
              <a:stretch>
                <a:fillRect l="0" t="0" r="-3" b="-3"/>
              </a:stretch>
            </a:blipFill>
          </p:spPr>
        </p:sp>
      </p:grpSp>
      <p:grpSp>
        <p:nvGrpSpPr>
          <p:cNvPr name="Group 35" id="35"/>
          <p:cNvGrpSpPr/>
          <p:nvPr/>
        </p:nvGrpSpPr>
        <p:grpSpPr>
          <a:xfrm rot="0">
            <a:off x="13301067" y="7269659"/>
            <a:ext cx="292596" cy="365820"/>
            <a:chOff x="0" y="0"/>
            <a:chExt cx="390128" cy="487760"/>
          </a:xfrm>
        </p:grpSpPr>
        <p:sp>
          <p:nvSpPr>
            <p:cNvPr name="Freeform 36" id="36" descr="preencoded.png"/>
            <p:cNvSpPr/>
            <p:nvPr/>
          </p:nvSpPr>
          <p:spPr>
            <a:xfrm flipH="false" flipV="false" rot="0">
              <a:off x="0" y="0"/>
              <a:ext cx="390144" cy="487807"/>
            </a:xfrm>
            <a:custGeom>
              <a:avLst/>
              <a:gdLst/>
              <a:ahLst/>
              <a:cxnLst/>
              <a:rect r="r" b="b" t="t" l="l"/>
              <a:pathLst>
                <a:path h="487807" w="390144">
                  <a:moveTo>
                    <a:pt x="0" y="0"/>
                  </a:moveTo>
                  <a:lnTo>
                    <a:pt x="390144" y="0"/>
                  </a:lnTo>
                  <a:lnTo>
                    <a:pt x="390144" y="487807"/>
                  </a:lnTo>
                  <a:lnTo>
                    <a:pt x="0" y="487807"/>
                  </a:lnTo>
                  <a:lnTo>
                    <a:pt x="0" y="0"/>
                  </a:lnTo>
                  <a:close/>
                </a:path>
              </a:pathLst>
            </a:custGeom>
            <a:blipFill>
              <a:blip r:embed="rId8"/>
              <a:stretch>
                <a:fillRect l="-997" t="0" r="-993" b="9"/>
              </a:stretch>
            </a:blipFill>
          </p:spPr>
        </p:sp>
      </p:grpSp>
      <p:sp>
        <p:nvSpPr>
          <p:cNvPr name="TextBox 37" id="37"/>
          <p:cNvSpPr txBox="true"/>
          <p:nvPr/>
        </p:nvSpPr>
        <p:spPr>
          <a:xfrm rot="0">
            <a:off x="9723387" y="8033743"/>
            <a:ext cx="3048892" cy="409724"/>
          </a:xfrm>
          <a:prstGeom prst="rect">
            <a:avLst/>
          </a:prstGeom>
        </p:spPr>
        <p:txBody>
          <a:bodyPr anchor="t" rtlCol="false" tIns="0" lIns="0" bIns="0" rIns="0">
            <a:spAutoFit/>
          </a:bodyPr>
          <a:lstStyle/>
          <a:p>
            <a:pPr algn="l">
              <a:lnSpc>
                <a:spcPts val="3000"/>
              </a:lnSpc>
            </a:pPr>
            <a:r>
              <a:rPr lang="en-US" sz="2375" b="true">
                <a:solidFill>
                  <a:srgbClr val="5B5F71"/>
                </a:solidFill>
                <a:latin typeface="Arimo Bold"/>
                <a:ea typeface="Arimo Bold"/>
                <a:cs typeface="Arimo Bold"/>
                <a:sym typeface="Arimo Bold"/>
              </a:rPr>
              <a:t>Legal Protection</a:t>
            </a:r>
          </a:p>
        </p:txBody>
      </p:sp>
      <p:sp>
        <p:nvSpPr>
          <p:cNvPr name="TextBox 38" id="38"/>
          <p:cNvSpPr txBox="true"/>
          <p:nvPr/>
        </p:nvSpPr>
        <p:spPr>
          <a:xfrm rot="0">
            <a:off x="9723387" y="8582471"/>
            <a:ext cx="7448104" cy="495002"/>
          </a:xfrm>
          <a:prstGeom prst="rect">
            <a:avLst/>
          </a:prstGeom>
        </p:spPr>
        <p:txBody>
          <a:bodyPr anchor="t" rtlCol="false" tIns="0" lIns="0" bIns="0" rIns="0">
            <a:spAutoFit/>
          </a:bodyPr>
          <a:lstStyle/>
          <a:p>
            <a:pPr algn="l">
              <a:lnSpc>
                <a:spcPts val="3062"/>
              </a:lnSpc>
            </a:pPr>
            <a:r>
              <a:rPr lang="en-US" sz="1874">
                <a:solidFill>
                  <a:srgbClr val="5B5F71"/>
                </a:solidFill>
                <a:latin typeface="Arimo"/>
                <a:ea typeface="Arimo"/>
                <a:cs typeface="Arimo"/>
                <a:sym typeface="Arimo"/>
              </a:rPr>
              <a:t>Provides essential legal documentation.</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18288000" cy="10287000"/>
            <a:chOff x="0" y="0"/>
            <a:chExt cx="24384000" cy="13716000"/>
          </a:xfrm>
        </p:grpSpPr>
        <p:sp>
          <p:nvSpPr>
            <p:cNvPr name="Freeform 3" id="3" descr="preencoded.png"/>
            <p:cNvSpPr/>
            <p:nvPr/>
          </p:nvSpPr>
          <p:spPr>
            <a:xfrm flipH="false" flipV="false" rot="0">
              <a:off x="0" y="0"/>
              <a:ext cx="24384000" cy="13716000"/>
            </a:xfrm>
            <a:custGeom>
              <a:avLst/>
              <a:gdLst/>
              <a:ahLst/>
              <a:cxnLst/>
              <a:rect r="r" b="b" t="t" l="l"/>
              <a:pathLst>
                <a:path h="13716000" w="24384000">
                  <a:moveTo>
                    <a:pt x="0" y="0"/>
                  </a:moveTo>
                  <a:lnTo>
                    <a:pt x="24384000" y="0"/>
                  </a:lnTo>
                  <a:lnTo>
                    <a:pt x="24384000" y="13716000"/>
                  </a:lnTo>
                  <a:lnTo>
                    <a:pt x="0" y="13716000"/>
                  </a:lnTo>
                  <a:lnTo>
                    <a:pt x="0" y="0"/>
                  </a:lnTo>
                  <a:close/>
                </a:path>
              </a:pathLst>
            </a:custGeom>
            <a:blipFill>
              <a:blip r:embed="rId2"/>
              <a:stretch>
                <a:fillRect l="0" t="0" r="0" b="0"/>
              </a:stretch>
            </a:blipFill>
          </p:spPr>
        </p:sp>
      </p:grpSp>
      <p:grpSp>
        <p:nvGrpSpPr>
          <p:cNvPr name="Group 4" id="4"/>
          <p:cNvGrpSpPr/>
          <p:nvPr/>
        </p:nvGrpSpPr>
        <p:grpSpPr>
          <a:xfrm rot="0">
            <a:off x="0" y="0"/>
            <a:ext cx="18288000" cy="10287000"/>
            <a:chOff x="0" y="0"/>
            <a:chExt cx="24384000" cy="13716000"/>
          </a:xfrm>
        </p:grpSpPr>
        <p:sp>
          <p:nvSpPr>
            <p:cNvPr name="Freeform 5" id="5"/>
            <p:cNvSpPr/>
            <p:nvPr/>
          </p:nvSpPr>
          <p:spPr>
            <a:xfrm flipH="false" flipV="false" rot="0">
              <a:off x="0" y="0"/>
              <a:ext cx="24384000" cy="13716000"/>
            </a:xfrm>
            <a:custGeom>
              <a:avLst/>
              <a:gdLst/>
              <a:ahLst/>
              <a:cxnLst/>
              <a:rect r="r" b="b" t="t" l="l"/>
              <a:pathLst>
                <a:path h="13716000" w="24384000">
                  <a:moveTo>
                    <a:pt x="0" y="0"/>
                  </a:moveTo>
                  <a:lnTo>
                    <a:pt x="24384000" y="0"/>
                  </a:lnTo>
                  <a:lnTo>
                    <a:pt x="24384000" y="13716000"/>
                  </a:lnTo>
                  <a:lnTo>
                    <a:pt x="0" y="13716000"/>
                  </a:lnTo>
                  <a:close/>
                </a:path>
              </a:pathLst>
            </a:custGeom>
            <a:solidFill>
              <a:srgbClr val="FFFFFF">
                <a:alpha val="90196"/>
              </a:srgbClr>
            </a:solidFill>
          </p:spPr>
        </p:sp>
      </p:grpSp>
      <p:sp>
        <p:nvSpPr>
          <p:cNvPr name="TextBox 6" id="6"/>
          <p:cNvSpPr txBox="true"/>
          <p:nvPr/>
        </p:nvSpPr>
        <p:spPr>
          <a:xfrm rot="0">
            <a:off x="824359" y="600075"/>
            <a:ext cx="14557176" cy="783729"/>
          </a:xfrm>
          <a:prstGeom prst="rect">
            <a:avLst/>
          </a:prstGeom>
        </p:spPr>
        <p:txBody>
          <a:bodyPr anchor="t" rtlCol="false" tIns="0" lIns="0" bIns="0" rIns="0">
            <a:spAutoFit/>
          </a:bodyPr>
          <a:lstStyle/>
          <a:p>
            <a:pPr algn="l">
              <a:lnSpc>
                <a:spcPts val="5750"/>
              </a:lnSpc>
            </a:pPr>
            <a:r>
              <a:rPr lang="en-US" sz="4625" b="true">
                <a:solidFill>
                  <a:srgbClr val="505468"/>
                </a:solidFill>
                <a:latin typeface="Arimo Bold"/>
                <a:ea typeface="Arimo Bold"/>
                <a:cs typeface="Arimo Bold"/>
                <a:sym typeface="Arimo Bold"/>
              </a:rPr>
              <a:t>RealMapInfo LLC: Your Trusted Land Surveyors in MA</a:t>
            </a:r>
          </a:p>
        </p:txBody>
      </p:sp>
      <p:grpSp>
        <p:nvGrpSpPr>
          <p:cNvPr name="Group 7" id="7"/>
          <p:cNvGrpSpPr/>
          <p:nvPr/>
        </p:nvGrpSpPr>
        <p:grpSpPr>
          <a:xfrm rot="0">
            <a:off x="824359" y="2002036"/>
            <a:ext cx="8032402" cy="8032402"/>
            <a:chOff x="0" y="0"/>
            <a:chExt cx="10709870" cy="10709870"/>
          </a:xfrm>
        </p:grpSpPr>
        <p:sp>
          <p:nvSpPr>
            <p:cNvPr name="Freeform 8" id="8"/>
            <p:cNvSpPr/>
            <p:nvPr/>
          </p:nvSpPr>
          <p:spPr>
            <a:xfrm flipH="false" flipV="false" rot="0">
              <a:off x="0" y="0"/>
              <a:ext cx="10709910" cy="10709910"/>
            </a:xfrm>
            <a:custGeom>
              <a:avLst/>
              <a:gdLst/>
              <a:ahLst/>
              <a:cxnLst/>
              <a:rect r="r" b="b" t="t" l="l"/>
              <a:pathLst>
                <a:path h="10709910" w="10709910">
                  <a:moveTo>
                    <a:pt x="0" y="0"/>
                  </a:moveTo>
                  <a:lnTo>
                    <a:pt x="10709910" y="0"/>
                  </a:lnTo>
                  <a:lnTo>
                    <a:pt x="10709910" y="10709910"/>
                  </a:lnTo>
                  <a:lnTo>
                    <a:pt x="0" y="10709910"/>
                  </a:lnTo>
                  <a:lnTo>
                    <a:pt x="0" y="0"/>
                  </a:lnTo>
                  <a:close/>
                </a:path>
              </a:pathLst>
            </a:custGeom>
            <a:blipFill>
              <a:blip r:embed="rId3"/>
              <a:stretch>
                <a:fillRect l="-25050" t="0" r="-25050" b="0"/>
              </a:stretch>
            </a:blipFill>
          </p:spPr>
        </p:sp>
      </p:grpSp>
      <p:grpSp>
        <p:nvGrpSpPr>
          <p:cNvPr name="Group 9" id="9"/>
          <p:cNvGrpSpPr/>
          <p:nvPr/>
        </p:nvGrpSpPr>
        <p:grpSpPr>
          <a:xfrm rot="0">
            <a:off x="9436001" y="1997274"/>
            <a:ext cx="8041927" cy="1479649"/>
            <a:chOff x="0" y="0"/>
            <a:chExt cx="10722570" cy="1972865"/>
          </a:xfrm>
        </p:grpSpPr>
        <p:sp>
          <p:nvSpPr>
            <p:cNvPr name="Freeform 10" id="10"/>
            <p:cNvSpPr/>
            <p:nvPr/>
          </p:nvSpPr>
          <p:spPr>
            <a:xfrm flipH="false" flipV="false" rot="0">
              <a:off x="6350" y="6350"/>
              <a:ext cx="10709783" cy="1960245"/>
            </a:xfrm>
            <a:custGeom>
              <a:avLst/>
              <a:gdLst/>
              <a:ahLst/>
              <a:cxnLst/>
              <a:rect r="r" b="b" t="t" l="l"/>
              <a:pathLst>
                <a:path h="1960245" w="10709783">
                  <a:moveTo>
                    <a:pt x="0" y="131953"/>
                  </a:moveTo>
                  <a:cubicBezTo>
                    <a:pt x="0" y="59055"/>
                    <a:pt x="59436" y="0"/>
                    <a:pt x="132588" y="0"/>
                  </a:cubicBezTo>
                  <a:lnTo>
                    <a:pt x="10577195" y="0"/>
                  </a:lnTo>
                  <a:cubicBezTo>
                    <a:pt x="10650474" y="0"/>
                    <a:pt x="10709783" y="59055"/>
                    <a:pt x="10709783" y="131953"/>
                  </a:cubicBezTo>
                  <a:lnTo>
                    <a:pt x="10709783" y="1828292"/>
                  </a:lnTo>
                  <a:cubicBezTo>
                    <a:pt x="10709783" y="1901190"/>
                    <a:pt x="10650347" y="1960245"/>
                    <a:pt x="10577195" y="1960245"/>
                  </a:cubicBezTo>
                  <a:lnTo>
                    <a:pt x="132588" y="1960245"/>
                  </a:lnTo>
                  <a:cubicBezTo>
                    <a:pt x="59436" y="1960118"/>
                    <a:pt x="0" y="1901063"/>
                    <a:pt x="0" y="1828292"/>
                  </a:cubicBezTo>
                  <a:close/>
                </a:path>
              </a:pathLst>
            </a:custGeom>
            <a:solidFill>
              <a:srgbClr val="E2E3E9"/>
            </a:solidFill>
          </p:spPr>
        </p:sp>
        <p:sp>
          <p:nvSpPr>
            <p:cNvPr name="Freeform 11" id="11"/>
            <p:cNvSpPr/>
            <p:nvPr/>
          </p:nvSpPr>
          <p:spPr>
            <a:xfrm flipH="false" flipV="false" rot="0">
              <a:off x="0" y="0"/>
              <a:ext cx="10722483" cy="1972945"/>
            </a:xfrm>
            <a:custGeom>
              <a:avLst/>
              <a:gdLst/>
              <a:ahLst/>
              <a:cxnLst/>
              <a:rect r="r" b="b" t="t" l="l"/>
              <a:pathLst>
                <a:path h="1972945" w="10722483">
                  <a:moveTo>
                    <a:pt x="0" y="138303"/>
                  </a:moveTo>
                  <a:cubicBezTo>
                    <a:pt x="0" y="61849"/>
                    <a:pt x="62230" y="0"/>
                    <a:pt x="138938" y="0"/>
                  </a:cubicBezTo>
                  <a:lnTo>
                    <a:pt x="10583545" y="0"/>
                  </a:lnTo>
                  <a:lnTo>
                    <a:pt x="10583545" y="6350"/>
                  </a:lnTo>
                  <a:lnTo>
                    <a:pt x="10583545" y="0"/>
                  </a:lnTo>
                  <a:cubicBezTo>
                    <a:pt x="10660252" y="0"/>
                    <a:pt x="10722483" y="61849"/>
                    <a:pt x="10722483" y="138303"/>
                  </a:cubicBezTo>
                  <a:lnTo>
                    <a:pt x="10716133" y="138303"/>
                  </a:lnTo>
                  <a:lnTo>
                    <a:pt x="10722483" y="138303"/>
                  </a:lnTo>
                  <a:lnTo>
                    <a:pt x="10722483" y="1834642"/>
                  </a:lnTo>
                  <a:lnTo>
                    <a:pt x="10716133" y="1834642"/>
                  </a:lnTo>
                  <a:lnTo>
                    <a:pt x="10722483" y="1834642"/>
                  </a:lnTo>
                  <a:cubicBezTo>
                    <a:pt x="10722483" y="1911096"/>
                    <a:pt x="10660252" y="1972945"/>
                    <a:pt x="10583545" y="1972945"/>
                  </a:cubicBezTo>
                  <a:lnTo>
                    <a:pt x="10583545" y="1966595"/>
                  </a:lnTo>
                  <a:lnTo>
                    <a:pt x="10583545" y="1972945"/>
                  </a:lnTo>
                  <a:lnTo>
                    <a:pt x="138938" y="1972945"/>
                  </a:lnTo>
                  <a:lnTo>
                    <a:pt x="138938" y="1966595"/>
                  </a:lnTo>
                  <a:lnTo>
                    <a:pt x="138938" y="1972945"/>
                  </a:lnTo>
                  <a:cubicBezTo>
                    <a:pt x="62230" y="1972818"/>
                    <a:pt x="0" y="1910969"/>
                    <a:pt x="0" y="1834642"/>
                  </a:cubicBezTo>
                  <a:lnTo>
                    <a:pt x="0" y="138303"/>
                  </a:lnTo>
                  <a:lnTo>
                    <a:pt x="6350" y="138303"/>
                  </a:lnTo>
                  <a:lnTo>
                    <a:pt x="0" y="138303"/>
                  </a:lnTo>
                  <a:moveTo>
                    <a:pt x="12700" y="138303"/>
                  </a:moveTo>
                  <a:lnTo>
                    <a:pt x="12700" y="1834642"/>
                  </a:lnTo>
                  <a:lnTo>
                    <a:pt x="6350" y="1834642"/>
                  </a:lnTo>
                  <a:lnTo>
                    <a:pt x="12700" y="1834642"/>
                  </a:lnTo>
                  <a:cubicBezTo>
                    <a:pt x="12700" y="1903984"/>
                    <a:pt x="69215" y="1960245"/>
                    <a:pt x="138938" y="1960245"/>
                  </a:cubicBezTo>
                  <a:lnTo>
                    <a:pt x="10583545" y="1960245"/>
                  </a:lnTo>
                  <a:cubicBezTo>
                    <a:pt x="10653268" y="1960245"/>
                    <a:pt x="10709783" y="1903984"/>
                    <a:pt x="10709783" y="1834642"/>
                  </a:cubicBezTo>
                  <a:lnTo>
                    <a:pt x="10709783" y="138303"/>
                  </a:lnTo>
                  <a:cubicBezTo>
                    <a:pt x="10709783" y="68961"/>
                    <a:pt x="10653268" y="12700"/>
                    <a:pt x="10583545" y="12700"/>
                  </a:cubicBezTo>
                  <a:lnTo>
                    <a:pt x="138938" y="12700"/>
                  </a:lnTo>
                  <a:lnTo>
                    <a:pt x="138938" y="6350"/>
                  </a:lnTo>
                  <a:lnTo>
                    <a:pt x="138938" y="12700"/>
                  </a:lnTo>
                  <a:cubicBezTo>
                    <a:pt x="69215" y="12700"/>
                    <a:pt x="12700" y="68961"/>
                    <a:pt x="12700" y="138303"/>
                  </a:cubicBezTo>
                  <a:close/>
                </a:path>
              </a:pathLst>
            </a:custGeom>
            <a:solidFill>
              <a:srgbClr val="C8C9CF"/>
            </a:solidFill>
          </p:spPr>
        </p:sp>
      </p:grpSp>
      <p:sp>
        <p:nvSpPr>
          <p:cNvPr name="TextBox 12" id="12"/>
          <p:cNvSpPr txBox="true"/>
          <p:nvPr/>
        </p:nvSpPr>
        <p:spPr>
          <a:xfrm rot="0">
            <a:off x="9685735" y="2218432"/>
            <a:ext cx="3893523" cy="377825"/>
          </a:xfrm>
          <a:prstGeom prst="rect">
            <a:avLst/>
          </a:prstGeom>
        </p:spPr>
        <p:txBody>
          <a:bodyPr anchor="t" rtlCol="false" tIns="0" lIns="0" bIns="0" rIns="0">
            <a:spAutoFit/>
          </a:bodyPr>
          <a:lstStyle/>
          <a:p>
            <a:pPr algn="l">
              <a:lnSpc>
                <a:spcPts val="2875"/>
              </a:lnSpc>
            </a:pPr>
            <a:r>
              <a:rPr lang="en-US" sz="2312" b="true">
                <a:solidFill>
                  <a:srgbClr val="5B5F71"/>
                </a:solidFill>
                <a:latin typeface="Arimo Bold"/>
                <a:ea typeface="Arimo Bold"/>
                <a:cs typeface="Arimo Bold"/>
                <a:sym typeface="Arimo Bold"/>
              </a:rPr>
              <a:t>Decades of Expertise</a:t>
            </a:r>
          </a:p>
        </p:txBody>
      </p:sp>
      <p:sp>
        <p:nvSpPr>
          <p:cNvPr name="TextBox 13" id="13"/>
          <p:cNvSpPr txBox="true"/>
          <p:nvPr/>
        </p:nvSpPr>
        <p:spPr>
          <a:xfrm rot="0">
            <a:off x="9685735" y="2755106"/>
            <a:ext cx="7542460" cy="472083"/>
          </a:xfrm>
          <a:prstGeom prst="rect">
            <a:avLst/>
          </a:prstGeom>
        </p:spPr>
        <p:txBody>
          <a:bodyPr anchor="t" rtlCol="false" tIns="0" lIns="0" bIns="0" rIns="0">
            <a:spAutoFit/>
          </a:bodyPr>
          <a:lstStyle/>
          <a:p>
            <a:pPr algn="l">
              <a:lnSpc>
                <a:spcPts val="2937"/>
              </a:lnSpc>
            </a:pPr>
            <a:r>
              <a:rPr lang="en-US" sz="1812">
                <a:solidFill>
                  <a:srgbClr val="5B5F71"/>
                </a:solidFill>
                <a:latin typeface="Arimo"/>
                <a:ea typeface="Arimo"/>
                <a:cs typeface="Arimo"/>
                <a:sym typeface="Arimo"/>
              </a:rPr>
              <a:t>Over 50 years of combined experience as a family-owned business.</a:t>
            </a:r>
          </a:p>
        </p:txBody>
      </p:sp>
      <p:grpSp>
        <p:nvGrpSpPr>
          <p:cNvPr name="Group 14" id="14"/>
          <p:cNvGrpSpPr/>
          <p:nvPr/>
        </p:nvGrpSpPr>
        <p:grpSpPr>
          <a:xfrm rot="0">
            <a:off x="9436001" y="3702844"/>
            <a:ext cx="8041927" cy="1856482"/>
            <a:chOff x="0" y="0"/>
            <a:chExt cx="10722570" cy="2475310"/>
          </a:xfrm>
        </p:grpSpPr>
        <p:sp>
          <p:nvSpPr>
            <p:cNvPr name="Freeform 15" id="15"/>
            <p:cNvSpPr/>
            <p:nvPr/>
          </p:nvSpPr>
          <p:spPr>
            <a:xfrm flipH="false" flipV="false" rot="0">
              <a:off x="6350" y="6350"/>
              <a:ext cx="10709910" cy="2462657"/>
            </a:xfrm>
            <a:custGeom>
              <a:avLst/>
              <a:gdLst/>
              <a:ahLst/>
              <a:cxnLst/>
              <a:rect r="r" b="b" t="t" l="l"/>
              <a:pathLst>
                <a:path h="2462657" w="10709910">
                  <a:moveTo>
                    <a:pt x="0" y="131953"/>
                  </a:moveTo>
                  <a:cubicBezTo>
                    <a:pt x="0" y="59055"/>
                    <a:pt x="59309" y="0"/>
                    <a:pt x="132461" y="0"/>
                  </a:cubicBezTo>
                  <a:lnTo>
                    <a:pt x="10577449" y="0"/>
                  </a:lnTo>
                  <a:cubicBezTo>
                    <a:pt x="10650601" y="0"/>
                    <a:pt x="10709910" y="59055"/>
                    <a:pt x="10709910" y="131953"/>
                  </a:cubicBezTo>
                  <a:lnTo>
                    <a:pt x="10709910" y="2330704"/>
                  </a:lnTo>
                  <a:cubicBezTo>
                    <a:pt x="10709910" y="2403602"/>
                    <a:pt x="10650601" y="2462657"/>
                    <a:pt x="10577449" y="2462657"/>
                  </a:cubicBezTo>
                  <a:lnTo>
                    <a:pt x="132461" y="2462657"/>
                  </a:lnTo>
                  <a:cubicBezTo>
                    <a:pt x="59309" y="2462657"/>
                    <a:pt x="0" y="2403602"/>
                    <a:pt x="0" y="2330704"/>
                  </a:cubicBezTo>
                  <a:close/>
                </a:path>
              </a:pathLst>
            </a:custGeom>
            <a:solidFill>
              <a:srgbClr val="E2E3E9"/>
            </a:solidFill>
          </p:spPr>
        </p:sp>
        <p:sp>
          <p:nvSpPr>
            <p:cNvPr name="Freeform 16" id="16"/>
            <p:cNvSpPr/>
            <p:nvPr/>
          </p:nvSpPr>
          <p:spPr>
            <a:xfrm flipH="false" flipV="false" rot="0">
              <a:off x="0" y="0"/>
              <a:ext cx="10722610" cy="2475357"/>
            </a:xfrm>
            <a:custGeom>
              <a:avLst/>
              <a:gdLst/>
              <a:ahLst/>
              <a:cxnLst/>
              <a:rect r="r" b="b" t="t" l="l"/>
              <a:pathLst>
                <a:path h="2475357" w="10722610">
                  <a:moveTo>
                    <a:pt x="0" y="138303"/>
                  </a:moveTo>
                  <a:cubicBezTo>
                    <a:pt x="0" y="61849"/>
                    <a:pt x="62103" y="0"/>
                    <a:pt x="138811" y="0"/>
                  </a:cubicBezTo>
                  <a:lnTo>
                    <a:pt x="10583799" y="0"/>
                  </a:lnTo>
                  <a:lnTo>
                    <a:pt x="10583799" y="6350"/>
                  </a:lnTo>
                  <a:lnTo>
                    <a:pt x="10583799" y="0"/>
                  </a:lnTo>
                  <a:cubicBezTo>
                    <a:pt x="10660380" y="0"/>
                    <a:pt x="10722610" y="61849"/>
                    <a:pt x="10722610" y="138303"/>
                  </a:cubicBezTo>
                  <a:lnTo>
                    <a:pt x="10716260" y="138303"/>
                  </a:lnTo>
                  <a:lnTo>
                    <a:pt x="10722610" y="138303"/>
                  </a:lnTo>
                  <a:lnTo>
                    <a:pt x="10722610" y="2337054"/>
                  </a:lnTo>
                  <a:lnTo>
                    <a:pt x="10716260" y="2337054"/>
                  </a:lnTo>
                  <a:lnTo>
                    <a:pt x="10722610" y="2337054"/>
                  </a:lnTo>
                  <a:cubicBezTo>
                    <a:pt x="10722610" y="2413381"/>
                    <a:pt x="10660507" y="2475357"/>
                    <a:pt x="10583799" y="2475357"/>
                  </a:cubicBezTo>
                  <a:lnTo>
                    <a:pt x="10583799" y="2469007"/>
                  </a:lnTo>
                  <a:lnTo>
                    <a:pt x="10583799" y="2475357"/>
                  </a:lnTo>
                  <a:lnTo>
                    <a:pt x="138811" y="2475357"/>
                  </a:lnTo>
                  <a:lnTo>
                    <a:pt x="138811" y="2469007"/>
                  </a:lnTo>
                  <a:lnTo>
                    <a:pt x="138811" y="2475357"/>
                  </a:lnTo>
                  <a:cubicBezTo>
                    <a:pt x="62103" y="2475357"/>
                    <a:pt x="0" y="2413381"/>
                    <a:pt x="0" y="2337054"/>
                  </a:cubicBezTo>
                  <a:lnTo>
                    <a:pt x="0" y="138303"/>
                  </a:lnTo>
                  <a:lnTo>
                    <a:pt x="6350" y="138303"/>
                  </a:lnTo>
                  <a:lnTo>
                    <a:pt x="0" y="138303"/>
                  </a:lnTo>
                  <a:moveTo>
                    <a:pt x="12700" y="138303"/>
                  </a:moveTo>
                  <a:lnTo>
                    <a:pt x="12700" y="2337054"/>
                  </a:lnTo>
                  <a:lnTo>
                    <a:pt x="6350" y="2337054"/>
                  </a:lnTo>
                  <a:lnTo>
                    <a:pt x="12700" y="2337054"/>
                  </a:lnTo>
                  <a:cubicBezTo>
                    <a:pt x="12700" y="2406396"/>
                    <a:pt x="69088" y="2462657"/>
                    <a:pt x="138811" y="2462657"/>
                  </a:cubicBezTo>
                  <a:lnTo>
                    <a:pt x="10583799" y="2462657"/>
                  </a:lnTo>
                  <a:cubicBezTo>
                    <a:pt x="10653522" y="2462657"/>
                    <a:pt x="10709910" y="2406396"/>
                    <a:pt x="10709910" y="2337054"/>
                  </a:cubicBezTo>
                  <a:lnTo>
                    <a:pt x="10709910" y="138303"/>
                  </a:lnTo>
                  <a:cubicBezTo>
                    <a:pt x="10709910" y="68961"/>
                    <a:pt x="10653522" y="12700"/>
                    <a:pt x="10583799" y="12700"/>
                  </a:cubicBezTo>
                  <a:lnTo>
                    <a:pt x="138811" y="12700"/>
                  </a:lnTo>
                  <a:lnTo>
                    <a:pt x="138811" y="6350"/>
                  </a:lnTo>
                  <a:lnTo>
                    <a:pt x="138811" y="12700"/>
                  </a:lnTo>
                  <a:cubicBezTo>
                    <a:pt x="69088" y="12700"/>
                    <a:pt x="12700" y="68961"/>
                    <a:pt x="12700" y="138303"/>
                  </a:cubicBezTo>
                  <a:close/>
                </a:path>
              </a:pathLst>
            </a:custGeom>
            <a:solidFill>
              <a:srgbClr val="C8C9CF"/>
            </a:solidFill>
          </p:spPr>
        </p:sp>
      </p:grpSp>
      <p:sp>
        <p:nvSpPr>
          <p:cNvPr name="TextBox 17" id="17"/>
          <p:cNvSpPr txBox="true"/>
          <p:nvPr/>
        </p:nvSpPr>
        <p:spPr>
          <a:xfrm rot="0">
            <a:off x="9685735" y="3924002"/>
            <a:ext cx="3771230" cy="377825"/>
          </a:xfrm>
          <a:prstGeom prst="rect">
            <a:avLst/>
          </a:prstGeom>
        </p:spPr>
        <p:txBody>
          <a:bodyPr anchor="t" rtlCol="false" tIns="0" lIns="0" bIns="0" rIns="0">
            <a:spAutoFit/>
          </a:bodyPr>
          <a:lstStyle/>
          <a:p>
            <a:pPr algn="l">
              <a:lnSpc>
                <a:spcPts val="2875"/>
              </a:lnSpc>
            </a:pPr>
            <a:r>
              <a:rPr lang="en-US" sz="2312" b="true">
                <a:solidFill>
                  <a:srgbClr val="5B5F71"/>
                </a:solidFill>
                <a:latin typeface="Arimo Bold"/>
                <a:ea typeface="Arimo Bold"/>
                <a:cs typeface="Arimo Bold"/>
                <a:sym typeface="Arimo Bold"/>
              </a:rPr>
              <a:t>Licensed Professionals</a:t>
            </a:r>
          </a:p>
        </p:txBody>
      </p:sp>
      <p:sp>
        <p:nvSpPr>
          <p:cNvPr name="TextBox 18" id="18"/>
          <p:cNvSpPr txBox="true"/>
          <p:nvPr/>
        </p:nvSpPr>
        <p:spPr>
          <a:xfrm rot="0">
            <a:off x="9685735" y="4460676"/>
            <a:ext cx="7542460" cy="848916"/>
          </a:xfrm>
          <a:prstGeom prst="rect">
            <a:avLst/>
          </a:prstGeom>
        </p:spPr>
        <p:txBody>
          <a:bodyPr anchor="t" rtlCol="false" tIns="0" lIns="0" bIns="0" rIns="0">
            <a:spAutoFit/>
          </a:bodyPr>
          <a:lstStyle/>
          <a:p>
            <a:pPr algn="l">
              <a:lnSpc>
                <a:spcPts val="2937"/>
              </a:lnSpc>
            </a:pPr>
            <a:r>
              <a:rPr lang="en-US" sz="1812">
                <a:solidFill>
                  <a:srgbClr val="5B5F71"/>
                </a:solidFill>
                <a:latin typeface="Arimo"/>
                <a:ea typeface="Arimo"/>
                <a:cs typeface="Arimo"/>
                <a:sym typeface="Arimo"/>
              </a:rPr>
              <a:t>All projects overseen by Licensed Professional Land Surveyors (P.L.S.).</a:t>
            </a:r>
          </a:p>
        </p:txBody>
      </p:sp>
      <p:grpSp>
        <p:nvGrpSpPr>
          <p:cNvPr name="Group 19" id="19"/>
          <p:cNvGrpSpPr/>
          <p:nvPr/>
        </p:nvGrpSpPr>
        <p:grpSpPr>
          <a:xfrm rot="0">
            <a:off x="9436001" y="5785246"/>
            <a:ext cx="8041927" cy="1856482"/>
            <a:chOff x="0" y="0"/>
            <a:chExt cx="10722570" cy="2475310"/>
          </a:xfrm>
        </p:grpSpPr>
        <p:sp>
          <p:nvSpPr>
            <p:cNvPr name="Freeform 20" id="20"/>
            <p:cNvSpPr/>
            <p:nvPr/>
          </p:nvSpPr>
          <p:spPr>
            <a:xfrm flipH="false" flipV="false" rot="0">
              <a:off x="6350" y="6350"/>
              <a:ext cx="10709910" cy="2462657"/>
            </a:xfrm>
            <a:custGeom>
              <a:avLst/>
              <a:gdLst/>
              <a:ahLst/>
              <a:cxnLst/>
              <a:rect r="r" b="b" t="t" l="l"/>
              <a:pathLst>
                <a:path h="2462657" w="10709910">
                  <a:moveTo>
                    <a:pt x="0" y="131953"/>
                  </a:moveTo>
                  <a:cubicBezTo>
                    <a:pt x="0" y="59055"/>
                    <a:pt x="59309" y="0"/>
                    <a:pt x="132461" y="0"/>
                  </a:cubicBezTo>
                  <a:lnTo>
                    <a:pt x="10577449" y="0"/>
                  </a:lnTo>
                  <a:cubicBezTo>
                    <a:pt x="10650601" y="0"/>
                    <a:pt x="10709910" y="59055"/>
                    <a:pt x="10709910" y="131953"/>
                  </a:cubicBezTo>
                  <a:lnTo>
                    <a:pt x="10709910" y="2330704"/>
                  </a:lnTo>
                  <a:cubicBezTo>
                    <a:pt x="10709910" y="2403602"/>
                    <a:pt x="10650601" y="2462657"/>
                    <a:pt x="10577449" y="2462657"/>
                  </a:cubicBezTo>
                  <a:lnTo>
                    <a:pt x="132461" y="2462657"/>
                  </a:lnTo>
                  <a:cubicBezTo>
                    <a:pt x="59309" y="2462657"/>
                    <a:pt x="0" y="2403602"/>
                    <a:pt x="0" y="2330704"/>
                  </a:cubicBezTo>
                  <a:close/>
                </a:path>
              </a:pathLst>
            </a:custGeom>
            <a:solidFill>
              <a:srgbClr val="E2E3E9"/>
            </a:solidFill>
          </p:spPr>
        </p:sp>
        <p:sp>
          <p:nvSpPr>
            <p:cNvPr name="Freeform 21" id="21"/>
            <p:cNvSpPr/>
            <p:nvPr/>
          </p:nvSpPr>
          <p:spPr>
            <a:xfrm flipH="false" flipV="false" rot="0">
              <a:off x="0" y="0"/>
              <a:ext cx="10722610" cy="2475357"/>
            </a:xfrm>
            <a:custGeom>
              <a:avLst/>
              <a:gdLst/>
              <a:ahLst/>
              <a:cxnLst/>
              <a:rect r="r" b="b" t="t" l="l"/>
              <a:pathLst>
                <a:path h="2475357" w="10722610">
                  <a:moveTo>
                    <a:pt x="0" y="138303"/>
                  </a:moveTo>
                  <a:cubicBezTo>
                    <a:pt x="0" y="61849"/>
                    <a:pt x="62103" y="0"/>
                    <a:pt x="138811" y="0"/>
                  </a:cubicBezTo>
                  <a:lnTo>
                    <a:pt x="10583799" y="0"/>
                  </a:lnTo>
                  <a:lnTo>
                    <a:pt x="10583799" y="6350"/>
                  </a:lnTo>
                  <a:lnTo>
                    <a:pt x="10583799" y="0"/>
                  </a:lnTo>
                  <a:cubicBezTo>
                    <a:pt x="10660380" y="0"/>
                    <a:pt x="10722610" y="61849"/>
                    <a:pt x="10722610" y="138303"/>
                  </a:cubicBezTo>
                  <a:lnTo>
                    <a:pt x="10716260" y="138303"/>
                  </a:lnTo>
                  <a:lnTo>
                    <a:pt x="10722610" y="138303"/>
                  </a:lnTo>
                  <a:lnTo>
                    <a:pt x="10722610" y="2337054"/>
                  </a:lnTo>
                  <a:lnTo>
                    <a:pt x="10716260" y="2337054"/>
                  </a:lnTo>
                  <a:lnTo>
                    <a:pt x="10722610" y="2337054"/>
                  </a:lnTo>
                  <a:cubicBezTo>
                    <a:pt x="10722610" y="2413381"/>
                    <a:pt x="10660507" y="2475357"/>
                    <a:pt x="10583799" y="2475357"/>
                  </a:cubicBezTo>
                  <a:lnTo>
                    <a:pt x="10583799" y="2469007"/>
                  </a:lnTo>
                  <a:lnTo>
                    <a:pt x="10583799" y="2475357"/>
                  </a:lnTo>
                  <a:lnTo>
                    <a:pt x="138811" y="2475357"/>
                  </a:lnTo>
                  <a:lnTo>
                    <a:pt x="138811" y="2469007"/>
                  </a:lnTo>
                  <a:lnTo>
                    <a:pt x="138811" y="2475357"/>
                  </a:lnTo>
                  <a:cubicBezTo>
                    <a:pt x="62103" y="2475357"/>
                    <a:pt x="0" y="2413381"/>
                    <a:pt x="0" y="2337054"/>
                  </a:cubicBezTo>
                  <a:lnTo>
                    <a:pt x="0" y="138303"/>
                  </a:lnTo>
                  <a:lnTo>
                    <a:pt x="6350" y="138303"/>
                  </a:lnTo>
                  <a:lnTo>
                    <a:pt x="0" y="138303"/>
                  </a:lnTo>
                  <a:moveTo>
                    <a:pt x="12700" y="138303"/>
                  </a:moveTo>
                  <a:lnTo>
                    <a:pt x="12700" y="2337054"/>
                  </a:lnTo>
                  <a:lnTo>
                    <a:pt x="6350" y="2337054"/>
                  </a:lnTo>
                  <a:lnTo>
                    <a:pt x="12700" y="2337054"/>
                  </a:lnTo>
                  <a:cubicBezTo>
                    <a:pt x="12700" y="2406396"/>
                    <a:pt x="69088" y="2462657"/>
                    <a:pt x="138811" y="2462657"/>
                  </a:cubicBezTo>
                  <a:lnTo>
                    <a:pt x="10583799" y="2462657"/>
                  </a:lnTo>
                  <a:cubicBezTo>
                    <a:pt x="10653522" y="2462657"/>
                    <a:pt x="10709910" y="2406396"/>
                    <a:pt x="10709910" y="2337054"/>
                  </a:cubicBezTo>
                  <a:lnTo>
                    <a:pt x="10709910" y="138303"/>
                  </a:lnTo>
                  <a:cubicBezTo>
                    <a:pt x="10709910" y="68961"/>
                    <a:pt x="10653522" y="12700"/>
                    <a:pt x="10583799" y="12700"/>
                  </a:cubicBezTo>
                  <a:lnTo>
                    <a:pt x="138811" y="12700"/>
                  </a:lnTo>
                  <a:lnTo>
                    <a:pt x="138811" y="6350"/>
                  </a:lnTo>
                  <a:lnTo>
                    <a:pt x="138811" y="12700"/>
                  </a:lnTo>
                  <a:cubicBezTo>
                    <a:pt x="69088" y="12700"/>
                    <a:pt x="12700" y="68961"/>
                    <a:pt x="12700" y="138303"/>
                  </a:cubicBezTo>
                  <a:close/>
                </a:path>
              </a:pathLst>
            </a:custGeom>
            <a:solidFill>
              <a:srgbClr val="C8C9CF"/>
            </a:solidFill>
          </p:spPr>
        </p:sp>
      </p:grpSp>
      <p:sp>
        <p:nvSpPr>
          <p:cNvPr name="TextBox 22" id="22"/>
          <p:cNvSpPr txBox="true"/>
          <p:nvPr/>
        </p:nvSpPr>
        <p:spPr>
          <a:xfrm rot="0">
            <a:off x="9685735" y="6006405"/>
            <a:ext cx="2944416" cy="396479"/>
          </a:xfrm>
          <a:prstGeom prst="rect">
            <a:avLst/>
          </a:prstGeom>
        </p:spPr>
        <p:txBody>
          <a:bodyPr anchor="t" rtlCol="false" tIns="0" lIns="0" bIns="0" rIns="0">
            <a:spAutoFit/>
          </a:bodyPr>
          <a:lstStyle/>
          <a:p>
            <a:pPr algn="l">
              <a:lnSpc>
                <a:spcPts val="2875"/>
              </a:lnSpc>
            </a:pPr>
            <a:r>
              <a:rPr lang="en-US" sz="2312" b="true">
                <a:solidFill>
                  <a:srgbClr val="5B5F71"/>
                </a:solidFill>
                <a:latin typeface="Arimo Bold"/>
                <a:ea typeface="Arimo Bold"/>
                <a:cs typeface="Arimo Bold"/>
                <a:sym typeface="Arimo Bold"/>
              </a:rPr>
              <a:t>Extensive Coverage</a:t>
            </a:r>
          </a:p>
        </p:txBody>
      </p:sp>
      <p:sp>
        <p:nvSpPr>
          <p:cNvPr name="TextBox 23" id="23"/>
          <p:cNvSpPr txBox="true"/>
          <p:nvPr/>
        </p:nvSpPr>
        <p:spPr>
          <a:xfrm rot="0">
            <a:off x="9685735" y="6543080"/>
            <a:ext cx="7542460" cy="848916"/>
          </a:xfrm>
          <a:prstGeom prst="rect">
            <a:avLst/>
          </a:prstGeom>
        </p:spPr>
        <p:txBody>
          <a:bodyPr anchor="t" rtlCol="false" tIns="0" lIns="0" bIns="0" rIns="0">
            <a:spAutoFit/>
          </a:bodyPr>
          <a:lstStyle/>
          <a:p>
            <a:pPr algn="l">
              <a:lnSpc>
                <a:spcPts val="2937"/>
              </a:lnSpc>
            </a:pPr>
            <a:r>
              <a:rPr lang="en-US" sz="1812">
                <a:solidFill>
                  <a:srgbClr val="5B5F71"/>
                </a:solidFill>
                <a:latin typeface="Arimo"/>
                <a:ea typeface="Arimo"/>
                <a:cs typeface="Arimo"/>
                <a:sym typeface="Arimo"/>
              </a:rPr>
              <a:t>Proudly serving Middlesex, Norfolk, Essex, Plymouth, and Worcester counties.</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18288000" cy="10287000"/>
            <a:chOff x="0" y="0"/>
            <a:chExt cx="24384000" cy="13716000"/>
          </a:xfrm>
        </p:grpSpPr>
        <p:sp>
          <p:nvSpPr>
            <p:cNvPr name="Freeform 3" id="3" descr="preencoded.png"/>
            <p:cNvSpPr/>
            <p:nvPr/>
          </p:nvSpPr>
          <p:spPr>
            <a:xfrm flipH="false" flipV="false" rot="0">
              <a:off x="0" y="0"/>
              <a:ext cx="24384000" cy="13716000"/>
            </a:xfrm>
            <a:custGeom>
              <a:avLst/>
              <a:gdLst/>
              <a:ahLst/>
              <a:cxnLst/>
              <a:rect r="r" b="b" t="t" l="l"/>
              <a:pathLst>
                <a:path h="13716000" w="24384000">
                  <a:moveTo>
                    <a:pt x="0" y="0"/>
                  </a:moveTo>
                  <a:lnTo>
                    <a:pt x="24384000" y="0"/>
                  </a:lnTo>
                  <a:lnTo>
                    <a:pt x="24384000" y="13716000"/>
                  </a:lnTo>
                  <a:lnTo>
                    <a:pt x="0" y="13716000"/>
                  </a:lnTo>
                  <a:lnTo>
                    <a:pt x="0" y="0"/>
                  </a:lnTo>
                  <a:close/>
                </a:path>
              </a:pathLst>
            </a:custGeom>
            <a:blipFill>
              <a:blip r:embed="rId2"/>
              <a:stretch>
                <a:fillRect l="0" t="0" r="0" b="0"/>
              </a:stretch>
            </a:blipFill>
          </p:spPr>
        </p:sp>
      </p:grpSp>
      <p:grpSp>
        <p:nvGrpSpPr>
          <p:cNvPr name="Group 4" id="4"/>
          <p:cNvGrpSpPr/>
          <p:nvPr/>
        </p:nvGrpSpPr>
        <p:grpSpPr>
          <a:xfrm rot="0">
            <a:off x="0" y="0"/>
            <a:ext cx="18288000" cy="10287000"/>
            <a:chOff x="0" y="0"/>
            <a:chExt cx="24384000" cy="13716000"/>
          </a:xfrm>
        </p:grpSpPr>
        <p:sp>
          <p:nvSpPr>
            <p:cNvPr name="Freeform 5" id="5"/>
            <p:cNvSpPr/>
            <p:nvPr/>
          </p:nvSpPr>
          <p:spPr>
            <a:xfrm flipH="false" flipV="false" rot="0">
              <a:off x="0" y="0"/>
              <a:ext cx="24384000" cy="13716000"/>
            </a:xfrm>
            <a:custGeom>
              <a:avLst/>
              <a:gdLst/>
              <a:ahLst/>
              <a:cxnLst/>
              <a:rect r="r" b="b" t="t" l="l"/>
              <a:pathLst>
                <a:path h="13716000" w="24384000">
                  <a:moveTo>
                    <a:pt x="0" y="0"/>
                  </a:moveTo>
                  <a:lnTo>
                    <a:pt x="24384000" y="0"/>
                  </a:lnTo>
                  <a:lnTo>
                    <a:pt x="24384000" y="13716000"/>
                  </a:lnTo>
                  <a:lnTo>
                    <a:pt x="0" y="13716000"/>
                  </a:lnTo>
                  <a:close/>
                </a:path>
              </a:pathLst>
            </a:custGeom>
            <a:solidFill>
              <a:srgbClr val="FFFFFF">
                <a:alpha val="90196"/>
              </a:srgbClr>
            </a:solidFill>
          </p:spPr>
        </p:sp>
      </p:grpSp>
      <p:sp>
        <p:nvSpPr>
          <p:cNvPr name="TextBox 6" id="6"/>
          <p:cNvSpPr txBox="true"/>
          <p:nvPr/>
        </p:nvSpPr>
        <p:spPr>
          <a:xfrm rot="0">
            <a:off x="891629" y="768181"/>
            <a:ext cx="15937706" cy="943124"/>
          </a:xfrm>
          <a:prstGeom prst="rect">
            <a:avLst/>
          </a:prstGeom>
        </p:spPr>
        <p:txBody>
          <a:bodyPr anchor="t" rtlCol="false" tIns="0" lIns="0" bIns="0" rIns="0">
            <a:spAutoFit/>
          </a:bodyPr>
          <a:lstStyle/>
          <a:p>
            <a:pPr algn="l">
              <a:lnSpc>
                <a:spcPts val="6937"/>
              </a:lnSpc>
            </a:pPr>
            <a:r>
              <a:rPr lang="en-US" sz="5562" b="true">
                <a:solidFill>
                  <a:srgbClr val="505468"/>
                </a:solidFill>
                <a:latin typeface="Arimo Bold"/>
                <a:ea typeface="Arimo Bold"/>
                <a:cs typeface="Arimo Bold"/>
                <a:sym typeface="Arimo Bold"/>
              </a:rPr>
              <a:t>Our Precision Survey Process for Fence Projects</a:t>
            </a:r>
          </a:p>
        </p:txBody>
      </p:sp>
      <p:grpSp>
        <p:nvGrpSpPr>
          <p:cNvPr name="Group 7" id="7"/>
          <p:cNvGrpSpPr/>
          <p:nvPr/>
        </p:nvGrpSpPr>
        <p:grpSpPr>
          <a:xfrm rot="0">
            <a:off x="992238" y="2875360"/>
            <a:ext cx="8151762" cy="1134070"/>
            <a:chOff x="0" y="0"/>
            <a:chExt cx="10869017" cy="1512093"/>
          </a:xfrm>
        </p:grpSpPr>
        <p:sp>
          <p:nvSpPr>
            <p:cNvPr name="Freeform 8" id="8" descr="preencoded.png"/>
            <p:cNvSpPr/>
            <p:nvPr/>
          </p:nvSpPr>
          <p:spPr>
            <a:xfrm flipH="false" flipV="false" rot="0">
              <a:off x="0" y="0"/>
              <a:ext cx="10869041" cy="1512062"/>
            </a:xfrm>
            <a:custGeom>
              <a:avLst/>
              <a:gdLst/>
              <a:ahLst/>
              <a:cxnLst/>
              <a:rect r="r" b="b" t="t" l="l"/>
              <a:pathLst>
                <a:path h="1512062" w="10869041">
                  <a:moveTo>
                    <a:pt x="0" y="0"/>
                  </a:moveTo>
                  <a:lnTo>
                    <a:pt x="10869041" y="0"/>
                  </a:lnTo>
                  <a:lnTo>
                    <a:pt x="10869041" y="1512062"/>
                  </a:lnTo>
                  <a:lnTo>
                    <a:pt x="0" y="1512062"/>
                  </a:lnTo>
                  <a:lnTo>
                    <a:pt x="0" y="0"/>
                  </a:lnTo>
                  <a:close/>
                </a:path>
              </a:pathLst>
            </a:custGeom>
            <a:blipFill>
              <a:blip r:embed="rId3"/>
              <a:stretch>
                <a:fillRect l="-36" t="0" r="-36" b="-2"/>
              </a:stretch>
            </a:blipFill>
          </p:spPr>
        </p:sp>
      </p:grpSp>
      <p:sp>
        <p:nvSpPr>
          <p:cNvPr name="TextBox 9" id="9"/>
          <p:cNvSpPr txBox="true"/>
          <p:nvPr/>
        </p:nvSpPr>
        <p:spPr>
          <a:xfrm rot="0">
            <a:off x="1275755" y="4254848"/>
            <a:ext cx="5023811" cy="449262"/>
          </a:xfrm>
          <a:prstGeom prst="rect">
            <a:avLst/>
          </a:prstGeom>
        </p:spPr>
        <p:txBody>
          <a:bodyPr anchor="t" rtlCol="false" tIns="0" lIns="0" bIns="0" rIns="0">
            <a:spAutoFit/>
          </a:bodyPr>
          <a:lstStyle/>
          <a:p>
            <a:pPr algn="l">
              <a:lnSpc>
                <a:spcPts val="3437"/>
              </a:lnSpc>
            </a:pPr>
            <a:r>
              <a:rPr lang="en-US" sz="2750" b="true">
                <a:solidFill>
                  <a:srgbClr val="5B5F71"/>
                </a:solidFill>
                <a:latin typeface="Arimo Bold"/>
                <a:ea typeface="Arimo Bold"/>
                <a:cs typeface="Arimo Bold"/>
                <a:sym typeface="Arimo Bold"/>
              </a:rPr>
              <a:t>Advanced Technology</a:t>
            </a:r>
          </a:p>
        </p:txBody>
      </p:sp>
      <p:sp>
        <p:nvSpPr>
          <p:cNvPr name="TextBox 10" id="10"/>
          <p:cNvSpPr txBox="true"/>
          <p:nvPr/>
        </p:nvSpPr>
        <p:spPr>
          <a:xfrm rot="0">
            <a:off x="1275755" y="4801195"/>
            <a:ext cx="7584727" cy="1012031"/>
          </a:xfrm>
          <a:prstGeom prst="rect">
            <a:avLst/>
          </a:prstGeom>
        </p:spPr>
        <p:txBody>
          <a:bodyPr anchor="t" rtlCol="false" tIns="0" lIns="0" bIns="0" rIns="0">
            <a:spAutoFit/>
          </a:bodyPr>
          <a:lstStyle/>
          <a:p>
            <a:pPr algn="l">
              <a:lnSpc>
                <a:spcPts val="3562"/>
              </a:lnSpc>
            </a:pPr>
            <a:r>
              <a:rPr lang="en-US" sz="2187">
                <a:solidFill>
                  <a:srgbClr val="5B5F71"/>
                </a:solidFill>
                <a:latin typeface="Arimo"/>
                <a:ea typeface="Arimo"/>
                <a:cs typeface="Arimo"/>
                <a:sym typeface="Arimo"/>
              </a:rPr>
              <a:t>Utilizing state-of-the-art GPS and total station technology.</a:t>
            </a:r>
          </a:p>
        </p:txBody>
      </p:sp>
      <p:grpSp>
        <p:nvGrpSpPr>
          <p:cNvPr name="Group 11" id="11"/>
          <p:cNvGrpSpPr/>
          <p:nvPr/>
        </p:nvGrpSpPr>
        <p:grpSpPr>
          <a:xfrm rot="0">
            <a:off x="9144000" y="2875360"/>
            <a:ext cx="8151762" cy="1134070"/>
            <a:chOff x="0" y="0"/>
            <a:chExt cx="10869017" cy="1512093"/>
          </a:xfrm>
        </p:grpSpPr>
        <p:sp>
          <p:nvSpPr>
            <p:cNvPr name="Freeform 12" id="12" descr="preencoded.png"/>
            <p:cNvSpPr/>
            <p:nvPr/>
          </p:nvSpPr>
          <p:spPr>
            <a:xfrm flipH="false" flipV="false" rot="0">
              <a:off x="0" y="0"/>
              <a:ext cx="10869041" cy="1512062"/>
            </a:xfrm>
            <a:custGeom>
              <a:avLst/>
              <a:gdLst/>
              <a:ahLst/>
              <a:cxnLst/>
              <a:rect r="r" b="b" t="t" l="l"/>
              <a:pathLst>
                <a:path h="1512062" w="10869041">
                  <a:moveTo>
                    <a:pt x="0" y="0"/>
                  </a:moveTo>
                  <a:lnTo>
                    <a:pt x="10869041" y="0"/>
                  </a:lnTo>
                  <a:lnTo>
                    <a:pt x="10869041" y="1512062"/>
                  </a:lnTo>
                  <a:lnTo>
                    <a:pt x="0" y="1512062"/>
                  </a:lnTo>
                  <a:lnTo>
                    <a:pt x="0" y="0"/>
                  </a:lnTo>
                  <a:close/>
                </a:path>
              </a:pathLst>
            </a:custGeom>
            <a:blipFill>
              <a:blip r:embed="rId4"/>
              <a:stretch>
                <a:fillRect l="-36" t="0" r="-36" b="-2"/>
              </a:stretch>
            </a:blipFill>
          </p:spPr>
        </p:sp>
      </p:grpSp>
      <p:sp>
        <p:nvSpPr>
          <p:cNvPr name="TextBox 13" id="13"/>
          <p:cNvSpPr txBox="true"/>
          <p:nvPr/>
        </p:nvSpPr>
        <p:spPr>
          <a:xfrm rot="0">
            <a:off x="9427518" y="4254848"/>
            <a:ext cx="3544044" cy="481012"/>
          </a:xfrm>
          <a:prstGeom prst="rect">
            <a:avLst/>
          </a:prstGeom>
        </p:spPr>
        <p:txBody>
          <a:bodyPr anchor="t" rtlCol="false" tIns="0" lIns="0" bIns="0" rIns="0">
            <a:spAutoFit/>
          </a:bodyPr>
          <a:lstStyle/>
          <a:p>
            <a:pPr algn="l">
              <a:lnSpc>
                <a:spcPts val="3437"/>
              </a:lnSpc>
            </a:pPr>
            <a:r>
              <a:rPr lang="en-US" sz="2750" b="true">
                <a:solidFill>
                  <a:srgbClr val="5B5F71"/>
                </a:solidFill>
                <a:latin typeface="Arimo Bold"/>
                <a:ea typeface="Arimo Bold"/>
                <a:cs typeface="Arimo Bold"/>
                <a:sym typeface="Arimo Bold"/>
              </a:rPr>
              <a:t>Permanent Markers</a:t>
            </a:r>
          </a:p>
        </p:txBody>
      </p:sp>
      <p:sp>
        <p:nvSpPr>
          <p:cNvPr name="TextBox 14" id="14"/>
          <p:cNvSpPr txBox="true"/>
          <p:nvPr/>
        </p:nvSpPr>
        <p:spPr>
          <a:xfrm rot="0">
            <a:off x="9427518" y="4801195"/>
            <a:ext cx="7584728" cy="558404"/>
          </a:xfrm>
          <a:prstGeom prst="rect">
            <a:avLst/>
          </a:prstGeom>
        </p:spPr>
        <p:txBody>
          <a:bodyPr anchor="t" rtlCol="false" tIns="0" lIns="0" bIns="0" rIns="0">
            <a:spAutoFit/>
          </a:bodyPr>
          <a:lstStyle/>
          <a:p>
            <a:pPr algn="l">
              <a:lnSpc>
                <a:spcPts val="3562"/>
              </a:lnSpc>
            </a:pPr>
            <a:r>
              <a:rPr lang="en-US" sz="2187">
                <a:solidFill>
                  <a:srgbClr val="5B5F71"/>
                </a:solidFill>
                <a:latin typeface="Arimo"/>
                <a:ea typeface="Arimo"/>
                <a:cs typeface="Arimo"/>
                <a:sym typeface="Arimo"/>
              </a:rPr>
              <a:t>Placing durable markers at all property corners.</a:t>
            </a:r>
          </a:p>
        </p:txBody>
      </p:sp>
      <p:grpSp>
        <p:nvGrpSpPr>
          <p:cNvPr name="Group 15" id="15"/>
          <p:cNvGrpSpPr/>
          <p:nvPr/>
        </p:nvGrpSpPr>
        <p:grpSpPr>
          <a:xfrm rot="0">
            <a:off x="992238" y="6096744"/>
            <a:ext cx="8151762" cy="1134070"/>
            <a:chOff x="0" y="0"/>
            <a:chExt cx="10869017" cy="1512093"/>
          </a:xfrm>
        </p:grpSpPr>
        <p:sp>
          <p:nvSpPr>
            <p:cNvPr name="Freeform 16" id="16" descr="preencoded.png"/>
            <p:cNvSpPr/>
            <p:nvPr/>
          </p:nvSpPr>
          <p:spPr>
            <a:xfrm flipH="false" flipV="false" rot="0">
              <a:off x="0" y="0"/>
              <a:ext cx="10869041" cy="1512062"/>
            </a:xfrm>
            <a:custGeom>
              <a:avLst/>
              <a:gdLst/>
              <a:ahLst/>
              <a:cxnLst/>
              <a:rect r="r" b="b" t="t" l="l"/>
              <a:pathLst>
                <a:path h="1512062" w="10869041">
                  <a:moveTo>
                    <a:pt x="0" y="0"/>
                  </a:moveTo>
                  <a:lnTo>
                    <a:pt x="10869041" y="0"/>
                  </a:lnTo>
                  <a:lnTo>
                    <a:pt x="10869041" y="1512062"/>
                  </a:lnTo>
                  <a:lnTo>
                    <a:pt x="0" y="1512062"/>
                  </a:lnTo>
                  <a:lnTo>
                    <a:pt x="0" y="0"/>
                  </a:lnTo>
                  <a:close/>
                </a:path>
              </a:pathLst>
            </a:custGeom>
            <a:blipFill>
              <a:blip r:embed="rId5"/>
              <a:stretch>
                <a:fillRect l="-36" t="0" r="-36" b="-2"/>
              </a:stretch>
            </a:blipFill>
          </p:spPr>
        </p:sp>
      </p:grpSp>
      <p:sp>
        <p:nvSpPr>
          <p:cNvPr name="TextBox 17" id="17"/>
          <p:cNvSpPr txBox="true"/>
          <p:nvPr/>
        </p:nvSpPr>
        <p:spPr>
          <a:xfrm rot="0">
            <a:off x="1275755" y="7476232"/>
            <a:ext cx="3544044" cy="481012"/>
          </a:xfrm>
          <a:prstGeom prst="rect">
            <a:avLst/>
          </a:prstGeom>
        </p:spPr>
        <p:txBody>
          <a:bodyPr anchor="t" rtlCol="false" tIns="0" lIns="0" bIns="0" rIns="0">
            <a:spAutoFit/>
          </a:bodyPr>
          <a:lstStyle/>
          <a:p>
            <a:pPr algn="l">
              <a:lnSpc>
                <a:spcPts val="3437"/>
              </a:lnSpc>
            </a:pPr>
            <a:r>
              <a:rPr lang="en-US" sz="2750" b="true">
                <a:solidFill>
                  <a:srgbClr val="5B5F71"/>
                </a:solidFill>
                <a:latin typeface="Arimo Bold"/>
                <a:ea typeface="Arimo Bold"/>
                <a:cs typeface="Arimo Bold"/>
                <a:sym typeface="Arimo Bold"/>
              </a:rPr>
              <a:t>Precise Staking</a:t>
            </a:r>
          </a:p>
        </p:txBody>
      </p:sp>
      <p:sp>
        <p:nvSpPr>
          <p:cNvPr name="TextBox 18" id="18"/>
          <p:cNvSpPr txBox="true"/>
          <p:nvPr/>
        </p:nvSpPr>
        <p:spPr>
          <a:xfrm rot="0">
            <a:off x="1275755" y="8022580"/>
            <a:ext cx="7584727" cy="558404"/>
          </a:xfrm>
          <a:prstGeom prst="rect">
            <a:avLst/>
          </a:prstGeom>
        </p:spPr>
        <p:txBody>
          <a:bodyPr anchor="t" rtlCol="false" tIns="0" lIns="0" bIns="0" rIns="0">
            <a:spAutoFit/>
          </a:bodyPr>
          <a:lstStyle/>
          <a:p>
            <a:pPr algn="l">
              <a:lnSpc>
                <a:spcPts val="3562"/>
              </a:lnSpc>
            </a:pPr>
            <a:r>
              <a:rPr lang="en-US" sz="2187">
                <a:solidFill>
                  <a:srgbClr val="5B5F71"/>
                </a:solidFill>
                <a:latin typeface="Arimo"/>
                <a:ea typeface="Arimo"/>
                <a:cs typeface="Arimo"/>
                <a:sym typeface="Arimo"/>
              </a:rPr>
              <a:t>Stakes set along lot lines for accurate fence stringing.</a:t>
            </a:r>
          </a:p>
        </p:txBody>
      </p:sp>
      <p:grpSp>
        <p:nvGrpSpPr>
          <p:cNvPr name="Group 19" id="19"/>
          <p:cNvGrpSpPr/>
          <p:nvPr/>
        </p:nvGrpSpPr>
        <p:grpSpPr>
          <a:xfrm rot="0">
            <a:off x="9144000" y="6096744"/>
            <a:ext cx="8151762" cy="1134070"/>
            <a:chOff x="0" y="0"/>
            <a:chExt cx="10869017" cy="1512093"/>
          </a:xfrm>
        </p:grpSpPr>
        <p:sp>
          <p:nvSpPr>
            <p:cNvPr name="Freeform 20" id="20" descr="preencoded.png"/>
            <p:cNvSpPr/>
            <p:nvPr/>
          </p:nvSpPr>
          <p:spPr>
            <a:xfrm flipH="false" flipV="false" rot="0">
              <a:off x="0" y="0"/>
              <a:ext cx="10869041" cy="1512062"/>
            </a:xfrm>
            <a:custGeom>
              <a:avLst/>
              <a:gdLst/>
              <a:ahLst/>
              <a:cxnLst/>
              <a:rect r="r" b="b" t="t" l="l"/>
              <a:pathLst>
                <a:path h="1512062" w="10869041">
                  <a:moveTo>
                    <a:pt x="0" y="0"/>
                  </a:moveTo>
                  <a:lnTo>
                    <a:pt x="10869041" y="0"/>
                  </a:lnTo>
                  <a:lnTo>
                    <a:pt x="10869041" y="1512062"/>
                  </a:lnTo>
                  <a:lnTo>
                    <a:pt x="0" y="1512062"/>
                  </a:lnTo>
                  <a:lnTo>
                    <a:pt x="0" y="0"/>
                  </a:lnTo>
                  <a:close/>
                </a:path>
              </a:pathLst>
            </a:custGeom>
            <a:blipFill>
              <a:blip r:embed="rId6"/>
              <a:stretch>
                <a:fillRect l="-36" t="0" r="-36" b="-2"/>
              </a:stretch>
            </a:blipFill>
          </p:spPr>
        </p:sp>
      </p:grpSp>
      <p:sp>
        <p:nvSpPr>
          <p:cNvPr name="TextBox 21" id="21"/>
          <p:cNvSpPr txBox="true"/>
          <p:nvPr/>
        </p:nvSpPr>
        <p:spPr>
          <a:xfrm rot="0">
            <a:off x="9427518" y="7476232"/>
            <a:ext cx="3544044" cy="481012"/>
          </a:xfrm>
          <a:prstGeom prst="rect">
            <a:avLst/>
          </a:prstGeom>
        </p:spPr>
        <p:txBody>
          <a:bodyPr anchor="t" rtlCol="false" tIns="0" lIns="0" bIns="0" rIns="0">
            <a:spAutoFit/>
          </a:bodyPr>
          <a:lstStyle/>
          <a:p>
            <a:pPr algn="l">
              <a:lnSpc>
                <a:spcPts val="3437"/>
              </a:lnSpc>
            </a:pPr>
            <a:r>
              <a:rPr lang="en-US" sz="2750" b="true">
                <a:solidFill>
                  <a:srgbClr val="5B5F71"/>
                </a:solidFill>
                <a:latin typeface="Arimo Bold"/>
                <a:ea typeface="Arimo Bold"/>
                <a:cs typeface="Arimo Bold"/>
                <a:sym typeface="Arimo Bold"/>
              </a:rPr>
              <a:t>Detailed Records</a:t>
            </a:r>
          </a:p>
        </p:txBody>
      </p:sp>
      <p:sp>
        <p:nvSpPr>
          <p:cNvPr name="TextBox 22" id="22"/>
          <p:cNvSpPr txBox="true"/>
          <p:nvPr/>
        </p:nvSpPr>
        <p:spPr>
          <a:xfrm rot="0">
            <a:off x="9427518" y="8022580"/>
            <a:ext cx="7584728" cy="558404"/>
          </a:xfrm>
          <a:prstGeom prst="rect">
            <a:avLst/>
          </a:prstGeom>
        </p:spPr>
        <p:txBody>
          <a:bodyPr anchor="t" rtlCol="false" tIns="0" lIns="0" bIns="0" rIns="0">
            <a:spAutoFit/>
          </a:bodyPr>
          <a:lstStyle/>
          <a:p>
            <a:pPr algn="l">
              <a:lnSpc>
                <a:spcPts val="3562"/>
              </a:lnSpc>
            </a:pPr>
            <a:r>
              <a:rPr lang="en-US" sz="2187">
                <a:solidFill>
                  <a:srgbClr val="5B5F71"/>
                </a:solidFill>
                <a:latin typeface="Arimo"/>
                <a:ea typeface="Arimo"/>
                <a:cs typeface="Arimo"/>
                <a:sym typeface="Arimo"/>
              </a:rPr>
              <a:t>Delivery of a comprehensive 'Record of Survey' plot plan.</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18288000" cy="10287000"/>
            <a:chOff x="0" y="0"/>
            <a:chExt cx="24384000" cy="13716000"/>
          </a:xfrm>
        </p:grpSpPr>
        <p:sp>
          <p:nvSpPr>
            <p:cNvPr name="Freeform 3" id="3" descr="preencoded.png"/>
            <p:cNvSpPr/>
            <p:nvPr/>
          </p:nvSpPr>
          <p:spPr>
            <a:xfrm flipH="false" flipV="false" rot="0">
              <a:off x="0" y="0"/>
              <a:ext cx="24384000" cy="13716000"/>
            </a:xfrm>
            <a:custGeom>
              <a:avLst/>
              <a:gdLst/>
              <a:ahLst/>
              <a:cxnLst/>
              <a:rect r="r" b="b" t="t" l="l"/>
              <a:pathLst>
                <a:path h="13716000" w="24384000">
                  <a:moveTo>
                    <a:pt x="0" y="0"/>
                  </a:moveTo>
                  <a:lnTo>
                    <a:pt x="24384000" y="0"/>
                  </a:lnTo>
                  <a:lnTo>
                    <a:pt x="24384000" y="13716000"/>
                  </a:lnTo>
                  <a:lnTo>
                    <a:pt x="0" y="13716000"/>
                  </a:lnTo>
                  <a:lnTo>
                    <a:pt x="0" y="0"/>
                  </a:lnTo>
                  <a:close/>
                </a:path>
              </a:pathLst>
            </a:custGeom>
            <a:blipFill>
              <a:blip r:embed="rId2"/>
              <a:stretch>
                <a:fillRect l="0" t="0" r="0" b="0"/>
              </a:stretch>
            </a:blipFill>
          </p:spPr>
        </p:sp>
      </p:grpSp>
      <p:grpSp>
        <p:nvGrpSpPr>
          <p:cNvPr name="Group 4" id="4"/>
          <p:cNvGrpSpPr/>
          <p:nvPr/>
        </p:nvGrpSpPr>
        <p:grpSpPr>
          <a:xfrm rot="0">
            <a:off x="0" y="0"/>
            <a:ext cx="18288000" cy="10287000"/>
            <a:chOff x="0" y="0"/>
            <a:chExt cx="24384000" cy="13716000"/>
          </a:xfrm>
        </p:grpSpPr>
        <p:sp>
          <p:nvSpPr>
            <p:cNvPr name="Freeform 5" id="5"/>
            <p:cNvSpPr/>
            <p:nvPr/>
          </p:nvSpPr>
          <p:spPr>
            <a:xfrm flipH="false" flipV="false" rot="0">
              <a:off x="0" y="0"/>
              <a:ext cx="24384000" cy="13716000"/>
            </a:xfrm>
            <a:custGeom>
              <a:avLst/>
              <a:gdLst/>
              <a:ahLst/>
              <a:cxnLst/>
              <a:rect r="r" b="b" t="t" l="l"/>
              <a:pathLst>
                <a:path h="13716000" w="24384000">
                  <a:moveTo>
                    <a:pt x="0" y="0"/>
                  </a:moveTo>
                  <a:lnTo>
                    <a:pt x="24384000" y="0"/>
                  </a:lnTo>
                  <a:lnTo>
                    <a:pt x="24384000" y="13716000"/>
                  </a:lnTo>
                  <a:lnTo>
                    <a:pt x="0" y="13716000"/>
                  </a:lnTo>
                  <a:close/>
                </a:path>
              </a:pathLst>
            </a:custGeom>
            <a:solidFill>
              <a:srgbClr val="FFFFFF">
                <a:alpha val="90196"/>
              </a:srgbClr>
            </a:solidFill>
          </p:spPr>
        </p:sp>
      </p:grpSp>
      <p:sp>
        <p:nvSpPr>
          <p:cNvPr name="TextBox 6" id="6"/>
          <p:cNvSpPr txBox="true"/>
          <p:nvPr/>
        </p:nvSpPr>
        <p:spPr>
          <a:xfrm rot="0">
            <a:off x="670918" y="480566"/>
            <a:ext cx="10074678" cy="614363"/>
          </a:xfrm>
          <a:prstGeom prst="rect">
            <a:avLst/>
          </a:prstGeom>
        </p:spPr>
        <p:txBody>
          <a:bodyPr anchor="t" rtlCol="false" tIns="0" lIns="0" bIns="0" rIns="0">
            <a:spAutoFit/>
          </a:bodyPr>
          <a:lstStyle/>
          <a:p>
            <a:pPr algn="l">
              <a:lnSpc>
                <a:spcPts val="4687"/>
              </a:lnSpc>
            </a:pPr>
            <a:r>
              <a:rPr lang="en-US" sz="3749" b="true">
                <a:solidFill>
                  <a:srgbClr val="505468"/>
                </a:solidFill>
                <a:latin typeface="Arimo Bold"/>
                <a:ea typeface="Arimo Bold"/>
                <a:cs typeface="Arimo Bold"/>
                <a:sym typeface="Arimo Bold"/>
              </a:rPr>
              <a:t>Key Benefits of Professional Surveying</a:t>
            </a:r>
          </a:p>
        </p:txBody>
      </p:sp>
      <p:sp>
        <p:nvSpPr>
          <p:cNvPr name="TextBox 7" id="7"/>
          <p:cNvSpPr txBox="true"/>
          <p:nvPr/>
        </p:nvSpPr>
        <p:spPr>
          <a:xfrm rot="0">
            <a:off x="3668316" y="2795141"/>
            <a:ext cx="2358181" cy="441126"/>
          </a:xfrm>
          <a:prstGeom prst="rect">
            <a:avLst/>
          </a:prstGeom>
        </p:spPr>
        <p:txBody>
          <a:bodyPr anchor="t" rtlCol="false" tIns="0" lIns="0" bIns="0" rIns="0">
            <a:spAutoFit/>
          </a:bodyPr>
          <a:lstStyle/>
          <a:p>
            <a:pPr algn="ctr">
              <a:lnSpc>
                <a:spcPts val="3749"/>
              </a:lnSpc>
            </a:pPr>
            <a:r>
              <a:rPr lang="en-US" sz="3749" b="true">
                <a:solidFill>
                  <a:srgbClr val="5B5F71"/>
                </a:solidFill>
                <a:latin typeface="Arimo Bold"/>
                <a:ea typeface="Arimo Bold"/>
                <a:cs typeface="Arimo Bold"/>
                <a:sym typeface="Arimo Bold"/>
              </a:rPr>
              <a:t>2 Weeks</a:t>
            </a:r>
          </a:p>
        </p:txBody>
      </p:sp>
      <p:grpSp>
        <p:nvGrpSpPr>
          <p:cNvPr name="Group 8" id="8"/>
          <p:cNvGrpSpPr/>
          <p:nvPr/>
        </p:nvGrpSpPr>
        <p:grpSpPr>
          <a:xfrm rot="0">
            <a:off x="3409504" y="1558677"/>
            <a:ext cx="2875955" cy="2875955"/>
            <a:chOff x="0" y="0"/>
            <a:chExt cx="3834607" cy="3834607"/>
          </a:xfrm>
        </p:grpSpPr>
        <p:sp>
          <p:nvSpPr>
            <p:cNvPr name="Freeform 9" id="9" descr="preencoded.png"/>
            <p:cNvSpPr/>
            <p:nvPr/>
          </p:nvSpPr>
          <p:spPr>
            <a:xfrm flipH="false" flipV="false" rot="0">
              <a:off x="0" y="0"/>
              <a:ext cx="3834638" cy="3834638"/>
            </a:xfrm>
            <a:custGeom>
              <a:avLst/>
              <a:gdLst/>
              <a:ahLst/>
              <a:cxnLst/>
              <a:rect r="r" b="b" t="t" l="l"/>
              <a:pathLst>
                <a:path h="3834638" w="3834638">
                  <a:moveTo>
                    <a:pt x="0" y="0"/>
                  </a:moveTo>
                  <a:lnTo>
                    <a:pt x="3834638" y="0"/>
                  </a:lnTo>
                  <a:lnTo>
                    <a:pt x="3834638" y="3834638"/>
                  </a:lnTo>
                  <a:lnTo>
                    <a:pt x="0" y="3834638"/>
                  </a:lnTo>
                  <a:lnTo>
                    <a:pt x="0" y="0"/>
                  </a:lnTo>
                  <a:close/>
                </a:path>
              </a:pathLst>
            </a:custGeom>
            <a:blipFill>
              <a:blip r:embed="rId3"/>
              <a:stretch>
                <a:fillRect l="0" t="0" r="0" b="0"/>
              </a:stretch>
            </a:blipFill>
          </p:spPr>
        </p:sp>
      </p:grpSp>
      <p:sp>
        <p:nvSpPr>
          <p:cNvPr name="TextBox 10" id="10"/>
          <p:cNvSpPr txBox="true"/>
          <p:nvPr/>
        </p:nvSpPr>
        <p:spPr>
          <a:xfrm rot="0">
            <a:off x="3649265" y="4636145"/>
            <a:ext cx="2396579" cy="337543"/>
          </a:xfrm>
          <a:prstGeom prst="rect">
            <a:avLst/>
          </a:prstGeom>
        </p:spPr>
        <p:txBody>
          <a:bodyPr anchor="t" rtlCol="false" tIns="0" lIns="0" bIns="0" rIns="0">
            <a:spAutoFit/>
          </a:bodyPr>
          <a:lstStyle/>
          <a:p>
            <a:pPr algn="ctr">
              <a:lnSpc>
                <a:spcPts val="2312"/>
              </a:lnSpc>
            </a:pPr>
            <a:r>
              <a:rPr lang="en-US" sz="1874" b="true">
                <a:solidFill>
                  <a:srgbClr val="5B5F71"/>
                </a:solidFill>
                <a:latin typeface="Arimo Bold"/>
                <a:ea typeface="Arimo Bold"/>
                <a:cs typeface="Arimo Bold"/>
                <a:sym typeface="Arimo Bold"/>
              </a:rPr>
              <a:t>Quick Turnaround</a:t>
            </a:r>
          </a:p>
        </p:txBody>
      </p:sp>
      <p:sp>
        <p:nvSpPr>
          <p:cNvPr name="TextBox 11" id="11"/>
          <p:cNvSpPr txBox="true"/>
          <p:nvPr/>
        </p:nvSpPr>
        <p:spPr>
          <a:xfrm rot="0">
            <a:off x="670917" y="5021907"/>
            <a:ext cx="8353276" cy="373261"/>
          </a:xfrm>
          <a:prstGeom prst="rect">
            <a:avLst/>
          </a:prstGeom>
        </p:spPr>
        <p:txBody>
          <a:bodyPr anchor="t" rtlCol="false" tIns="0" lIns="0" bIns="0" rIns="0">
            <a:spAutoFit/>
          </a:bodyPr>
          <a:lstStyle/>
          <a:p>
            <a:pPr algn="ctr">
              <a:lnSpc>
                <a:spcPts val="2375"/>
              </a:lnSpc>
            </a:pPr>
            <a:r>
              <a:rPr lang="en-US" sz="1500">
                <a:solidFill>
                  <a:srgbClr val="5B5F71"/>
                </a:solidFill>
                <a:latin typeface="Arimo"/>
                <a:ea typeface="Arimo"/>
                <a:cs typeface="Arimo"/>
                <a:sym typeface="Arimo"/>
              </a:rPr>
              <a:t>Projects typically completed within two weeks from initial contact.</a:t>
            </a:r>
          </a:p>
        </p:txBody>
      </p:sp>
      <p:sp>
        <p:nvSpPr>
          <p:cNvPr name="TextBox 12" id="12"/>
          <p:cNvSpPr txBox="true"/>
          <p:nvPr/>
        </p:nvSpPr>
        <p:spPr>
          <a:xfrm rot="0">
            <a:off x="12261205" y="2795141"/>
            <a:ext cx="2358181" cy="441126"/>
          </a:xfrm>
          <a:prstGeom prst="rect">
            <a:avLst/>
          </a:prstGeom>
        </p:spPr>
        <p:txBody>
          <a:bodyPr anchor="t" rtlCol="false" tIns="0" lIns="0" bIns="0" rIns="0">
            <a:spAutoFit/>
          </a:bodyPr>
          <a:lstStyle/>
          <a:p>
            <a:pPr algn="ctr">
              <a:lnSpc>
                <a:spcPts val="3749"/>
              </a:lnSpc>
            </a:pPr>
            <a:r>
              <a:rPr lang="en-US" sz="3749" b="true">
                <a:solidFill>
                  <a:srgbClr val="5B5F71"/>
                </a:solidFill>
                <a:latin typeface="Arimo Bold"/>
                <a:ea typeface="Arimo Bold"/>
                <a:cs typeface="Arimo Bold"/>
                <a:sym typeface="Arimo Bold"/>
              </a:rPr>
              <a:t>24 Hours</a:t>
            </a:r>
          </a:p>
        </p:txBody>
      </p:sp>
      <p:grpSp>
        <p:nvGrpSpPr>
          <p:cNvPr name="Group 13" id="13"/>
          <p:cNvGrpSpPr/>
          <p:nvPr/>
        </p:nvGrpSpPr>
        <p:grpSpPr>
          <a:xfrm rot="0">
            <a:off x="12002392" y="1558677"/>
            <a:ext cx="2875955" cy="2875955"/>
            <a:chOff x="0" y="0"/>
            <a:chExt cx="3834607" cy="3834607"/>
          </a:xfrm>
        </p:grpSpPr>
        <p:sp>
          <p:nvSpPr>
            <p:cNvPr name="Freeform 14" id="14" descr="preencoded.png"/>
            <p:cNvSpPr/>
            <p:nvPr/>
          </p:nvSpPr>
          <p:spPr>
            <a:xfrm flipH="false" flipV="false" rot="0">
              <a:off x="0" y="0"/>
              <a:ext cx="3834638" cy="3834638"/>
            </a:xfrm>
            <a:custGeom>
              <a:avLst/>
              <a:gdLst/>
              <a:ahLst/>
              <a:cxnLst/>
              <a:rect r="r" b="b" t="t" l="l"/>
              <a:pathLst>
                <a:path h="3834638" w="3834638">
                  <a:moveTo>
                    <a:pt x="0" y="0"/>
                  </a:moveTo>
                  <a:lnTo>
                    <a:pt x="3834638" y="0"/>
                  </a:lnTo>
                  <a:lnTo>
                    <a:pt x="3834638" y="3834638"/>
                  </a:lnTo>
                  <a:lnTo>
                    <a:pt x="0" y="3834638"/>
                  </a:lnTo>
                  <a:lnTo>
                    <a:pt x="0" y="0"/>
                  </a:lnTo>
                  <a:close/>
                </a:path>
              </a:pathLst>
            </a:custGeom>
            <a:blipFill>
              <a:blip r:embed="rId4"/>
              <a:stretch>
                <a:fillRect l="0" t="0" r="0" b="0"/>
              </a:stretch>
            </a:blipFill>
          </p:spPr>
        </p:sp>
      </p:grpSp>
      <p:sp>
        <p:nvSpPr>
          <p:cNvPr name="TextBox 15" id="15"/>
          <p:cNvSpPr txBox="true"/>
          <p:nvPr/>
        </p:nvSpPr>
        <p:spPr>
          <a:xfrm rot="0">
            <a:off x="12242155" y="4636145"/>
            <a:ext cx="2396579" cy="337543"/>
          </a:xfrm>
          <a:prstGeom prst="rect">
            <a:avLst/>
          </a:prstGeom>
        </p:spPr>
        <p:txBody>
          <a:bodyPr anchor="t" rtlCol="false" tIns="0" lIns="0" bIns="0" rIns="0">
            <a:spAutoFit/>
          </a:bodyPr>
          <a:lstStyle/>
          <a:p>
            <a:pPr algn="ctr">
              <a:lnSpc>
                <a:spcPts val="2312"/>
              </a:lnSpc>
            </a:pPr>
            <a:r>
              <a:rPr lang="en-US" sz="1874" b="true">
                <a:solidFill>
                  <a:srgbClr val="5B5F71"/>
                </a:solidFill>
                <a:latin typeface="Arimo Bold"/>
                <a:ea typeface="Arimo Bold"/>
                <a:cs typeface="Arimo Bold"/>
                <a:sym typeface="Arimo Bold"/>
              </a:rPr>
              <a:t>Free Estimates</a:t>
            </a:r>
          </a:p>
        </p:txBody>
      </p:sp>
      <p:sp>
        <p:nvSpPr>
          <p:cNvPr name="TextBox 16" id="16"/>
          <p:cNvSpPr txBox="true"/>
          <p:nvPr/>
        </p:nvSpPr>
        <p:spPr>
          <a:xfrm rot="0">
            <a:off x="9263806" y="5021907"/>
            <a:ext cx="8353276" cy="373261"/>
          </a:xfrm>
          <a:prstGeom prst="rect">
            <a:avLst/>
          </a:prstGeom>
        </p:spPr>
        <p:txBody>
          <a:bodyPr anchor="t" rtlCol="false" tIns="0" lIns="0" bIns="0" rIns="0">
            <a:spAutoFit/>
          </a:bodyPr>
          <a:lstStyle/>
          <a:p>
            <a:pPr algn="ctr">
              <a:lnSpc>
                <a:spcPts val="2375"/>
              </a:lnSpc>
            </a:pPr>
            <a:r>
              <a:rPr lang="en-US" sz="1500">
                <a:solidFill>
                  <a:srgbClr val="5B5F71"/>
                </a:solidFill>
                <a:latin typeface="Arimo"/>
                <a:ea typeface="Arimo"/>
                <a:cs typeface="Arimo"/>
                <a:sym typeface="Arimo"/>
              </a:rPr>
              <a:t>Receive a detailed, no-obligation estimate within one day.</a:t>
            </a:r>
          </a:p>
        </p:txBody>
      </p:sp>
      <p:sp>
        <p:nvSpPr>
          <p:cNvPr name="TextBox 17" id="17"/>
          <p:cNvSpPr txBox="true"/>
          <p:nvPr/>
        </p:nvSpPr>
        <p:spPr>
          <a:xfrm rot="0">
            <a:off x="3668316" y="7158781"/>
            <a:ext cx="2358181" cy="441126"/>
          </a:xfrm>
          <a:prstGeom prst="rect">
            <a:avLst/>
          </a:prstGeom>
        </p:spPr>
        <p:txBody>
          <a:bodyPr anchor="t" rtlCol="false" tIns="0" lIns="0" bIns="0" rIns="0">
            <a:spAutoFit/>
          </a:bodyPr>
          <a:lstStyle/>
          <a:p>
            <a:pPr algn="ctr">
              <a:lnSpc>
                <a:spcPts val="3749"/>
              </a:lnSpc>
            </a:pPr>
            <a:r>
              <a:rPr lang="en-US" sz="3749" b="true">
                <a:solidFill>
                  <a:srgbClr val="5B5F71"/>
                </a:solidFill>
                <a:latin typeface="Arimo Bold"/>
                <a:ea typeface="Arimo Bold"/>
                <a:cs typeface="Arimo Bold"/>
                <a:sym typeface="Arimo Bold"/>
              </a:rPr>
              <a:t>Smooth Permitting</a:t>
            </a:r>
          </a:p>
        </p:txBody>
      </p:sp>
      <p:grpSp>
        <p:nvGrpSpPr>
          <p:cNvPr name="Group 18" id="18"/>
          <p:cNvGrpSpPr/>
          <p:nvPr/>
        </p:nvGrpSpPr>
        <p:grpSpPr>
          <a:xfrm rot="0">
            <a:off x="3409504" y="5922317"/>
            <a:ext cx="2875955" cy="2875955"/>
            <a:chOff x="0" y="0"/>
            <a:chExt cx="3834607" cy="3834607"/>
          </a:xfrm>
        </p:grpSpPr>
        <p:sp>
          <p:nvSpPr>
            <p:cNvPr name="Freeform 19" id="19" descr="preencoded.png"/>
            <p:cNvSpPr/>
            <p:nvPr/>
          </p:nvSpPr>
          <p:spPr>
            <a:xfrm flipH="false" flipV="false" rot="0">
              <a:off x="0" y="0"/>
              <a:ext cx="3834638" cy="3834638"/>
            </a:xfrm>
            <a:custGeom>
              <a:avLst/>
              <a:gdLst/>
              <a:ahLst/>
              <a:cxnLst/>
              <a:rect r="r" b="b" t="t" l="l"/>
              <a:pathLst>
                <a:path h="3834638" w="3834638">
                  <a:moveTo>
                    <a:pt x="0" y="0"/>
                  </a:moveTo>
                  <a:lnTo>
                    <a:pt x="3834638" y="0"/>
                  </a:lnTo>
                  <a:lnTo>
                    <a:pt x="3834638" y="3834638"/>
                  </a:lnTo>
                  <a:lnTo>
                    <a:pt x="0" y="3834638"/>
                  </a:lnTo>
                  <a:lnTo>
                    <a:pt x="0" y="0"/>
                  </a:lnTo>
                  <a:close/>
                </a:path>
              </a:pathLst>
            </a:custGeom>
            <a:blipFill>
              <a:blip r:embed="rId5"/>
              <a:stretch>
                <a:fillRect l="0" t="0" r="0" b="0"/>
              </a:stretch>
            </a:blipFill>
          </p:spPr>
        </p:sp>
      </p:grpSp>
      <p:sp>
        <p:nvSpPr>
          <p:cNvPr name="TextBox 20" id="20"/>
          <p:cNvSpPr txBox="true"/>
          <p:nvPr/>
        </p:nvSpPr>
        <p:spPr>
          <a:xfrm rot="0">
            <a:off x="3557439" y="8999785"/>
            <a:ext cx="2580234" cy="337542"/>
          </a:xfrm>
          <a:prstGeom prst="rect">
            <a:avLst/>
          </a:prstGeom>
        </p:spPr>
        <p:txBody>
          <a:bodyPr anchor="t" rtlCol="false" tIns="0" lIns="0" bIns="0" rIns="0">
            <a:spAutoFit/>
          </a:bodyPr>
          <a:lstStyle/>
          <a:p>
            <a:pPr algn="ctr">
              <a:lnSpc>
                <a:spcPts val="2312"/>
              </a:lnSpc>
            </a:pPr>
            <a:r>
              <a:rPr lang="en-US" sz="1874" b="true">
                <a:solidFill>
                  <a:srgbClr val="5B5F71"/>
                </a:solidFill>
                <a:latin typeface="Arimo Bold"/>
                <a:ea typeface="Arimo Bold"/>
                <a:cs typeface="Arimo Bold"/>
                <a:sym typeface="Arimo Bold"/>
              </a:rPr>
              <a:t>Streamlined Approvals</a:t>
            </a:r>
          </a:p>
        </p:txBody>
      </p:sp>
      <p:sp>
        <p:nvSpPr>
          <p:cNvPr name="TextBox 21" id="21"/>
          <p:cNvSpPr txBox="true"/>
          <p:nvPr/>
        </p:nvSpPr>
        <p:spPr>
          <a:xfrm rot="0">
            <a:off x="670917" y="9385547"/>
            <a:ext cx="8353276" cy="373261"/>
          </a:xfrm>
          <a:prstGeom prst="rect">
            <a:avLst/>
          </a:prstGeom>
        </p:spPr>
        <p:txBody>
          <a:bodyPr anchor="t" rtlCol="false" tIns="0" lIns="0" bIns="0" rIns="0">
            <a:spAutoFit/>
          </a:bodyPr>
          <a:lstStyle/>
          <a:p>
            <a:pPr algn="ctr">
              <a:lnSpc>
                <a:spcPts val="2375"/>
              </a:lnSpc>
            </a:pPr>
            <a:r>
              <a:rPr lang="en-US" sz="1500">
                <a:solidFill>
                  <a:srgbClr val="5B5F71"/>
                </a:solidFill>
                <a:latin typeface="Arimo"/>
                <a:ea typeface="Arimo"/>
                <a:cs typeface="Arimo"/>
                <a:sym typeface="Arimo"/>
              </a:rPr>
              <a:t>Helps expedite permitting and zoning processes, avoiding delays.</a:t>
            </a:r>
          </a:p>
        </p:txBody>
      </p:sp>
      <p:sp>
        <p:nvSpPr>
          <p:cNvPr name="TextBox 22" id="22"/>
          <p:cNvSpPr txBox="true"/>
          <p:nvPr/>
        </p:nvSpPr>
        <p:spPr>
          <a:xfrm rot="0">
            <a:off x="12261205" y="7158781"/>
            <a:ext cx="2358181" cy="441126"/>
          </a:xfrm>
          <a:prstGeom prst="rect">
            <a:avLst/>
          </a:prstGeom>
        </p:spPr>
        <p:txBody>
          <a:bodyPr anchor="t" rtlCol="false" tIns="0" lIns="0" bIns="0" rIns="0">
            <a:spAutoFit/>
          </a:bodyPr>
          <a:lstStyle/>
          <a:p>
            <a:pPr algn="ctr">
              <a:lnSpc>
                <a:spcPts val="3749"/>
              </a:lnSpc>
            </a:pPr>
            <a:r>
              <a:rPr lang="en-US" sz="3749" b="true">
                <a:solidFill>
                  <a:srgbClr val="5B5F71"/>
                </a:solidFill>
                <a:latin typeface="Arimo Bold"/>
                <a:ea typeface="Arimo Bold"/>
                <a:cs typeface="Arimo Bold"/>
                <a:sym typeface="Arimo Bold"/>
              </a:rPr>
              <a:t>Protect Value</a:t>
            </a:r>
          </a:p>
        </p:txBody>
      </p:sp>
      <p:grpSp>
        <p:nvGrpSpPr>
          <p:cNvPr name="Group 23" id="23"/>
          <p:cNvGrpSpPr/>
          <p:nvPr/>
        </p:nvGrpSpPr>
        <p:grpSpPr>
          <a:xfrm rot="0">
            <a:off x="12002392" y="5922317"/>
            <a:ext cx="2875955" cy="2875955"/>
            <a:chOff x="0" y="0"/>
            <a:chExt cx="3834607" cy="3834607"/>
          </a:xfrm>
        </p:grpSpPr>
        <p:sp>
          <p:nvSpPr>
            <p:cNvPr name="Freeform 24" id="24" descr="preencoded.png"/>
            <p:cNvSpPr/>
            <p:nvPr/>
          </p:nvSpPr>
          <p:spPr>
            <a:xfrm flipH="false" flipV="false" rot="0">
              <a:off x="0" y="0"/>
              <a:ext cx="3834638" cy="3834638"/>
            </a:xfrm>
            <a:custGeom>
              <a:avLst/>
              <a:gdLst/>
              <a:ahLst/>
              <a:cxnLst/>
              <a:rect r="r" b="b" t="t" l="l"/>
              <a:pathLst>
                <a:path h="3834638" w="3834638">
                  <a:moveTo>
                    <a:pt x="0" y="0"/>
                  </a:moveTo>
                  <a:lnTo>
                    <a:pt x="3834638" y="0"/>
                  </a:lnTo>
                  <a:lnTo>
                    <a:pt x="3834638" y="3834638"/>
                  </a:lnTo>
                  <a:lnTo>
                    <a:pt x="0" y="3834638"/>
                  </a:lnTo>
                  <a:lnTo>
                    <a:pt x="0" y="0"/>
                  </a:lnTo>
                  <a:close/>
                </a:path>
              </a:pathLst>
            </a:custGeom>
            <a:blipFill>
              <a:blip r:embed="rId5"/>
              <a:stretch>
                <a:fillRect l="0" t="0" r="0" b="0"/>
              </a:stretch>
            </a:blipFill>
          </p:spPr>
        </p:sp>
      </p:grpSp>
      <p:sp>
        <p:nvSpPr>
          <p:cNvPr name="TextBox 25" id="25"/>
          <p:cNvSpPr txBox="true"/>
          <p:nvPr/>
        </p:nvSpPr>
        <p:spPr>
          <a:xfrm rot="0">
            <a:off x="12242155" y="8999785"/>
            <a:ext cx="2396579" cy="337542"/>
          </a:xfrm>
          <a:prstGeom prst="rect">
            <a:avLst/>
          </a:prstGeom>
        </p:spPr>
        <p:txBody>
          <a:bodyPr anchor="t" rtlCol="false" tIns="0" lIns="0" bIns="0" rIns="0">
            <a:spAutoFit/>
          </a:bodyPr>
          <a:lstStyle/>
          <a:p>
            <a:pPr algn="ctr">
              <a:lnSpc>
                <a:spcPts val="2312"/>
              </a:lnSpc>
            </a:pPr>
            <a:r>
              <a:rPr lang="en-US" sz="1874" b="true">
                <a:solidFill>
                  <a:srgbClr val="5B5F71"/>
                </a:solidFill>
                <a:latin typeface="Arimo Bold"/>
                <a:ea typeface="Arimo Bold"/>
                <a:cs typeface="Arimo Bold"/>
                <a:sym typeface="Arimo Bold"/>
              </a:rPr>
              <a:t>Asset Protection</a:t>
            </a:r>
          </a:p>
        </p:txBody>
      </p:sp>
      <p:sp>
        <p:nvSpPr>
          <p:cNvPr name="TextBox 26" id="26"/>
          <p:cNvSpPr txBox="true"/>
          <p:nvPr/>
        </p:nvSpPr>
        <p:spPr>
          <a:xfrm rot="0">
            <a:off x="9263806" y="9385547"/>
            <a:ext cx="8353276" cy="373261"/>
          </a:xfrm>
          <a:prstGeom prst="rect">
            <a:avLst/>
          </a:prstGeom>
        </p:spPr>
        <p:txBody>
          <a:bodyPr anchor="t" rtlCol="false" tIns="0" lIns="0" bIns="0" rIns="0">
            <a:spAutoFit/>
          </a:bodyPr>
          <a:lstStyle/>
          <a:p>
            <a:pPr algn="ctr">
              <a:lnSpc>
                <a:spcPts val="2375"/>
              </a:lnSpc>
            </a:pPr>
            <a:r>
              <a:rPr lang="en-US" sz="1500">
                <a:solidFill>
                  <a:srgbClr val="5B5F71"/>
                </a:solidFill>
                <a:latin typeface="Arimo"/>
                <a:ea typeface="Arimo"/>
                <a:cs typeface="Arimo"/>
                <a:sym typeface="Arimo"/>
              </a:rPr>
              <a:t>Safeguards your property value and owner rights for years to come.</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18288000" cy="10287000"/>
            <a:chOff x="0" y="0"/>
            <a:chExt cx="24384000" cy="13716000"/>
          </a:xfrm>
        </p:grpSpPr>
        <p:sp>
          <p:nvSpPr>
            <p:cNvPr name="Freeform 3" id="3" descr="preencoded.png"/>
            <p:cNvSpPr/>
            <p:nvPr/>
          </p:nvSpPr>
          <p:spPr>
            <a:xfrm flipH="false" flipV="false" rot="0">
              <a:off x="0" y="0"/>
              <a:ext cx="24384000" cy="13716000"/>
            </a:xfrm>
            <a:custGeom>
              <a:avLst/>
              <a:gdLst/>
              <a:ahLst/>
              <a:cxnLst/>
              <a:rect r="r" b="b" t="t" l="l"/>
              <a:pathLst>
                <a:path h="13716000" w="24384000">
                  <a:moveTo>
                    <a:pt x="0" y="0"/>
                  </a:moveTo>
                  <a:lnTo>
                    <a:pt x="24384000" y="0"/>
                  </a:lnTo>
                  <a:lnTo>
                    <a:pt x="24384000" y="13716000"/>
                  </a:lnTo>
                  <a:lnTo>
                    <a:pt x="0" y="13716000"/>
                  </a:lnTo>
                  <a:lnTo>
                    <a:pt x="0" y="0"/>
                  </a:lnTo>
                  <a:close/>
                </a:path>
              </a:pathLst>
            </a:custGeom>
            <a:blipFill>
              <a:blip r:embed="rId2"/>
              <a:stretch>
                <a:fillRect l="0" t="0" r="0" b="0"/>
              </a:stretch>
            </a:blipFill>
          </p:spPr>
        </p:sp>
      </p:grpSp>
      <p:grpSp>
        <p:nvGrpSpPr>
          <p:cNvPr name="Group 4" id="4"/>
          <p:cNvGrpSpPr/>
          <p:nvPr/>
        </p:nvGrpSpPr>
        <p:grpSpPr>
          <a:xfrm rot="0">
            <a:off x="0" y="0"/>
            <a:ext cx="18288000" cy="10287000"/>
            <a:chOff x="0" y="0"/>
            <a:chExt cx="24384000" cy="13716000"/>
          </a:xfrm>
        </p:grpSpPr>
        <p:sp>
          <p:nvSpPr>
            <p:cNvPr name="Freeform 5" id="5"/>
            <p:cNvSpPr/>
            <p:nvPr/>
          </p:nvSpPr>
          <p:spPr>
            <a:xfrm flipH="false" flipV="false" rot="0">
              <a:off x="0" y="0"/>
              <a:ext cx="24384000" cy="13716000"/>
            </a:xfrm>
            <a:custGeom>
              <a:avLst/>
              <a:gdLst/>
              <a:ahLst/>
              <a:cxnLst/>
              <a:rect r="r" b="b" t="t" l="l"/>
              <a:pathLst>
                <a:path h="13716000" w="24384000">
                  <a:moveTo>
                    <a:pt x="0" y="0"/>
                  </a:moveTo>
                  <a:lnTo>
                    <a:pt x="24384000" y="0"/>
                  </a:lnTo>
                  <a:lnTo>
                    <a:pt x="24384000" y="13716000"/>
                  </a:lnTo>
                  <a:lnTo>
                    <a:pt x="0" y="13716000"/>
                  </a:lnTo>
                  <a:close/>
                </a:path>
              </a:pathLst>
            </a:custGeom>
            <a:solidFill>
              <a:srgbClr val="FFFFFF">
                <a:alpha val="90196"/>
              </a:srgbClr>
            </a:solidFill>
          </p:spPr>
        </p:sp>
      </p:grpSp>
      <p:sp>
        <p:nvSpPr>
          <p:cNvPr name="TextBox 6" id="6"/>
          <p:cNvSpPr txBox="true"/>
          <p:nvPr/>
        </p:nvSpPr>
        <p:spPr>
          <a:xfrm rot="0">
            <a:off x="902047" y="651570"/>
            <a:ext cx="9668024" cy="862608"/>
          </a:xfrm>
          <a:prstGeom prst="rect">
            <a:avLst/>
          </a:prstGeom>
        </p:spPr>
        <p:txBody>
          <a:bodyPr anchor="t" rtlCol="false" tIns="0" lIns="0" bIns="0" rIns="0">
            <a:spAutoFit/>
          </a:bodyPr>
          <a:lstStyle/>
          <a:p>
            <a:pPr algn="l">
              <a:lnSpc>
                <a:spcPts val="6312"/>
              </a:lnSpc>
            </a:pPr>
            <a:r>
              <a:rPr lang="en-US" sz="5062" b="true">
                <a:solidFill>
                  <a:srgbClr val="505468"/>
                </a:solidFill>
                <a:latin typeface="Arimo Bold"/>
                <a:ea typeface="Arimo Bold"/>
                <a:cs typeface="Arimo Bold"/>
                <a:sym typeface="Arimo Bold"/>
              </a:rPr>
              <a:t>Contact RealMapInfo LLC Today</a:t>
            </a:r>
          </a:p>
        </p:txBody>
      </p:sp>
      <p:grpSp>
        <p:nvGrpSpPr>
          <p:cNvPr name="Group 7" id="7"/>
          <p:cNvGrpSpPr/>
          <p:nvPr/>
        </p:nvGrpSpPr>
        <p:grpSpPr>
          <a:xfrm rot="0">
            <a:off x="902047" y="2190601"/>
            <a:ext cx="7927627" cy="7927628"/>
            <a:chOff x="0" y="0"/>
            <a:chExt cx="10570170" cy="10570170"/>
          </a:xfrm>
        </p:grpSpPr>
        <p:sp>
          <p:nvSpPr>
            <p:cNvPr name="Freeform 8" id="8" descr="preencoded.png"/>
            <p:cNvSpPr/>
            <p:nvPr/>
          </p:nvSpPr>
          <p:spPr>
            <a:xfrm flipH="false" flipV="false" rot="0">
              <a:off x="0" y="0"/>
              <a:ext cx="10570210" cy="10570210"/>
            </a:xfrm>
            <a:custGeom>
              <a:avLst/>
              <a:gdLst/>
              <a:ahLst/>
              <a:cxnLst/>
              <a:rect r="r" b="b" t="t" l="l"/>
              <a:pathLst>
                <a:path h="10570210" w="10570210">
                  <a:moveTo>
                    <a:pt x="0" y="0"/>
                  </a:moveTo>
                  <a:lnTo>
                    <a:pt x="10570210" y="0"/>
                  </a:lnTo>
                  <a:lnTo>
                    <a:pt x="10570210" y="10570210"/>
                  </a:lnTo>
                  <a:lnTo>
                    <a:pt x="0" y="10570210"/>
                  </a:lnTo>
                  <a:lnTo>
                    <a:pt x="0" y="0"/>
                  </a:lnTo>
                  <a:close/>
                </a:path>
              </a:pathLst>
            </a:custGeom>
            <a:blipFill>
              <a:blip r:embed="rId3"/>
              <a:stretch>
                <a:fillRect l="0" t="0" r="0" b="0"/>
              </a:stretch>
            </a:blipFill>
          </p:spPr>
        </p:sp>
      </p:grpSp>
      <p:sp>
        <p:nvSpPr>
          <p:cNvPr name="TextBox 9" id="9"/>
          <p:cNvSpPr txBox="true"/>
          <p:nvPr/>
        </p:nvSpPr>
        <p:spPr>
          <a:xfrm rot="0">
            <a:off x="9467850" y="2056359"/>
            <a:ext cx="7927627" cy="1725811"/>
          </a:xfrm>
          <a:prstGeom prst="rect">
            <a:avLst/>
          </a:prstGeom>
        </p:spPr>
        <p:txBody>
          <a:bodyPr anchor="t" rtlCol="false" tIns="0" lIns="0" bIns="0" rIns="0">
            <a:spAutoFit/>
          </a:bodyPr>
          <a:lstStyle/>
          <a:p>
            <a:pPr algn="l">
              <a:lnSpc>
                <a:spcPts val="3187"/>
              </a:lnSpc>
            </a:pPr>
            <a:r>
              <a:rPr lang="en-US" sz="2000">
                <a:solidFill>
                  <a:srgbClr val="5B5F71"/>
                </a:solidFill>
                <a:latin typeface="Arimo"/>
                <a:ea typeface="Arimo"/>
                <a:cs typeface="Arimo"/>
                <a:sym typeface="Arimo"/>
              </a:rPr>
              <a:t>Ready to ensure your fence project is built on solid ground? Contact RealMapInfo LLC for reliable and precise property surveying services. We're here to help you protect your investment.</a:t>
            </a:r>
          </a:p>
        </p:txBody>
      </p:sp>
      <p:sp>
        <p:nvSpPr>
          <p:cNvPr name="TextBox 10" id="10"/>
          <p:cNvSpPr txBox="true"/>
          <p:nvPr/>
        </p:nvSpPr>
        <p:spPr>
          <a:xfrm rot="0">
            <a:off x="9467850" y="3937844"/>
            <a:ext cx="7927627" cy="901005"/>
          </a:xfrm>
          <a:prstGeom prst="rect">
            <a:avLst/>
          </a:prstGeom>
        </p:spPr>
        <p:txBody>
          <a:bodyPr anchor="t" rtlCol="false" tIns="0" lIns="0" bIns="0" rIns="0">
            <a:spAutoFit/>
          </a:bodyPr>
          <a:lstStyle/>
          <a:p>
            <a:pPr algn="l" marL="301625" indent="-150812" lvl="1">
              <a:lnSpc>
                <a:spcPts val="3187"/>
              </a:lnSpc>
              <a:buFont typeface="Arial"/>
              <a:buChar char="•"/>
            </a:pPr>
            <a:r>
              <a:rPr lang="en-US" b="true" sz="2000">
                <a:solidFill>
                  <a:srgbClr val="5B5F71"/>
                </a:solidFill>
                <a:latin typeface="Arimo Bold"/>
                <a:ea typeface="Arimo Bold"/>
                <a:cs typeface="Arimo Bold"/>
                <a:sym typeface="Arimo Bold"/>
              </a:rPr>
              <a:t>Location:</a:t>
            </a:r>
            <a:r>
              <a:rPr lang="en-US" sz="2000">
                <a:solidFill>
                  <a:srgbClr val="5B5F71"/>
                </a:solidFill>
                <a:latin typeface="Arimo"/>
                <a:ea typeface="Arimo"/>
                <a:cs typeface="Arimo"/>
                <a:sym typeface="Arimo"/>
              </a:rPr>
              <a:t> 275 Grove St #2400, Auburndale, MA 02466, United States</a:t>
            </a:r>
          </a:p>
        </p:txBody>
      </p:sp>
      <p:sp>
        <p:nvSpPr>
          <p:cNvPr name="TextBox 11" id="11"/>
          <p:cNvSpPr txBox="true"/>
          <p:nvPr/>
        </p:nvSpPr>
        <p:spPr>
          <a:xfrm rot="0">
            <a:off x="9467850" y="4852839"/>
            <a:ext cx="7927627" cy="488602"/>
          </a:xfrm>
          <a:prstGeom prst="rect">
            <a:avLst/>
          </a:prstGeom>
        </p:spPr>
        <p:txBody>
          <a:bodyPr anchor="t" rtlCol="false" tIns="0" lIns="0" bIns="0" rIns="0">
            <a:spAutoFit/>
          </a:bodyPr>
          <a:lstStyle/>
          <a:p>
            <a:pPr algn="l" marL="301625" indent="-150812" lvl="1">
              <a:lnSpc>
                <a:spcPts val="3187"/>
              </a:lnSpc>
              <a:buFont typeface="Arial"/>
              <a:buChar char="•"/>
            </a:pPr>
            <a:r>
              <a:rPr lang="en-US" b="true" sz="2000">
                <a:solidFill>
                  <a:srgbClr val="5B5F71"/>
                </a:solidFill>
                <a:latin typeface="Arimo Bold"/>
                <a:ea typeface="Arimo Bold"/>
                <a:cs typeface="Arimo Bold"/>
                <a:sym typeface="Arimo Bold"/>
              </a:rPr>
              <a:t>Phone:</a:t>
            </a:r>
            <a:r>
              <a:rPr lang="en-US" sz="2000">
                <a:solidFill>
                  <a:srgbClr val="5B5F71"/>
                </a:solidFill>
                <a:latin typeface="Arimo"/>
                <a:ea typeface="Arimo"/>
                <a:cs typeface="Arimo"/>
                <a:sym typeface="Arimo"/>
              </a:rPr>
              <a:t> (508) 318-1399</a:t>
            </a:r>
          </a:p>
        </p:txBody>
      </p:sp>
      <p:sp>
        <p:nvSpPr>
          <p:cNvPr name="TextBox 12" id="12"/>
          <p:cNvSpPr txBox="true"/>
          <p:nvPr/>
        </p:nvSpPr>
        <p:spPr>
          <a:xfrm rot="0">
            <a:off x="9467850" y="5355431"/>
            <a:ext cx="7927627" cy="488602"/>
          </a:xfrm>
          <a:prstGeom prst="rect">
            <a:avLst/>
          </a:prstGeom>
        </p:spPr>
        <p:txBody>
          <a:bodyPr anchor="t" rtlCol="false" tIns="0" lIns="0" bIns="0" rIns="0">
            <a:spAutoFit/>
          </a:bodyPr>
          <a:lstStyle/>
          <a:p>
            <a:pPr algn="l" marL="301625" indent="-150812" lvl="1">
              <a:lnSpc>
                <a:spcPts val="3187"/>
              </a:lnSpc>
              <a:buFont typeface="Arial"/>
              <a:buChar char="•"/>
            </a:pPr>
            <a:r>
              <a:rPr lang="en-US" b="true" sz="2000">
                <a:solidFill>
                  <a:srgbClr val="5B5F71"/>
                </a:solidFill>
                <a:latin typeface="Arimo Bold"/>
                <a:ea typeface="Arimo Bold"/>
                <a:cs typeface="Arimo Bold"/>
                <a:sym typeface="Arimo Bold"/>
              </a:rPr>
              <a:t>Email:</a:t>
            </a:r>
            <a:r>
              <a:rPr lang="en-US" sz="2000">
                <a:solidFill>
                  <a:srgbClr val="5B5F71"/>
                </a:solidFill>
                <a:latin typeface="Arimo"/>
                <a:ea typeface="Arimo"/>
                <a:cs typeface="Arimo"/>
                <a:sym typeface="Arimo"/>
              </a:rPr>
              <a:t> info@realmapinfo.com</a:t>
            </a:r>
          </a:p>
        </p:txBody>
      </p:sp>
      <p:sp>
        <p:nvSpPr>
          <p:cNvPr name="TextBox 13" id="13"/>
          <p:cNvSpPr txBox="true"/>
          <p:nvPr/>
        </p:nvSpPr>
        <p:spPr>
          <a:xfrm rot="0">
            <a:off x="9467850" y="5858024"/>
            <a:ext cx="7927627" cy="376238"/>
          </a:xfrm>
          <a:prstGeom prst="rect">
            <a:avLst/>
          </a:prstGeom>
        </p:spPr>
        <p:txBody>
          <a:bodyPr anchor="t" rtlCol="false" tIns="0" lIns="0" bIns="0" rIns="0">
            <a:spAutoFit/>
          </a:bodyPr>
          <a:lstStyle/>
          <a:p>
            <a:pPr algn="l" marL="301625" indent="-150812" lvl="1">
              <a:lnSpc>
                <a:spcPts val="3187"/>
              </a:lnSpc>
              <a:buFont typeface="Arial"/>
              <a:buChar char="•"/>
            </a:pPr>
            <a:r>
              <a:rPr lang="en-US" b="true" sz="2000">
                <a:solidFill>
                  <a:srgbClr val="5B5F71"/>
                </a:solidFill>
                <a:latin typeface="Arimo Bold"/>
                <a:ea typeface="Arimo Bold"/>
                <a:cs typeface="Arimo Bold"/>
                <a:sym typeface="Arimo Bold"/>
              </a:rPr>
              <a:t>Website:</a:t>
            </a:r>
            <a:r>
              <a:rPr lang="en-US" sz="2000">
                <a:solidFill>
                  <a:srgbClr val="5B5F71"/>
                </a:solidFill>
                <a:latin typeface="Arimo"/>
                <a:ea typeface="Arimo"/>
                <a:cs typeface="Arimo"/>
                <a:sym typeface="Arimo"/>
              </a:rPr>
              <a:t> </a:t>
            </a:r>
            <a:r>
              <a:rPr lang="en-US" sz="2000" u="sng">
                <a:solidFill>
                  <a:srgbClr val="505468"/>
                </a:solidFill>
                <a:latin typeface="Arimo"/>
                <a:ea typeface="Arimo"/>
                <a:cs typeface="Arimo"/>
                <a:sym typeface="Arimo"/>
                <a:hlinkClick r:id="rId4" tooltip="https://www.realmapinfo.com/"/>
              </a:rPr>
              <a:t>realmapinfo.com</a:t>
            </a:r>
          </a:p>
        </p:txBody>
      </p:sp>
      <p:sp>
        <p:nvSpPr>
          <p:cNvPr name="TextBox 14" id="14"/>
          <p:cNvSpPr txBox="true"/>
          <p:nvPr/>
        </p:nvSpPr>
        <p:spPr>
          <a:xfrm rot="0">
            <a:off x="9467850" y="6360616"/>
            <a:ext cx="7927627" cy="488602"/>
          </a:xfrm>
          <a:prstGeom prst="rect">
            <a:avLst/>
          </a:prstGeom>
        </p:spPr>
        <p:txBody>
          <a:bodyPr anchor="t" rtlCol="false" tIns="0" lIns="0" bIns="0" rIns="0">
            <a:spAutoFit/>
          </a:bodyPr>
          <a:lstStyle/>
          <a:p>
            <a:pPr algn="l" marL="301625" indent="-150812" lvl="1">
              <a:lnSpc>
                <a:spcPts val="3187"/>
              </a:lnSpc>
              <a:buFont typeface="Arial"/>
              <a:buChar char="•"/>
            </a:pPr>
            <a:r>
              <a:rPr lang="en-US" b="true" sz="2000">
                <a:solidFill>
                  <a:srgbClr val="5B5F71"/>
                </a:solidFill>
                <a:latin typeface="Arimo Bold"/>
                <a:ea typeface="Arimo Bold"/>
                <a:cs typeface="Arimo Bold"/>
                <a:sym typeface="Arimo Bold"/>
              </a:rPr>
              <a:t>Service Area:</a:t>
            </a:r>
            <a:r>
              <a:rPr lang="en-US" sz="2000">
                <a:solidFill>
                  <a:srgbClr val="5B5F71"/>
                </a:solidFill>
                <a:latin typeface="Arimo"/>
                <a:ea typeface="Arimo"/>
                <a:cs typeface="Arimo"/>
                <a:sym typeface="Arimo"/>
              </a:rPr>
              <a:t> Greater Boston and surrounding areas</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DAGuErzrmR0</dc:identifier>
  <dcterms:modified xsi:type="dcterms:W3CDTF">2011-08-01T06:04:30Z</dcterms:modified>
  <cp:revision>1</cp:revision>
  <dc:title>Property Survey For Fence</dc:title>
</cp:coreProperties>
</file>