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Canva Sans Bold" charset="1" panose="020B0803030501040103"/>
      <p:regular r:id="rId27"/>
    </p:embeddedFont>
    <p:embeddedFont>
      <p:font typeface="Canva Sans" charset="1" panose="020B05030305010401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6624" t="0" r="-1662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81536"/>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Bug identification and resolution</a:t>
            </a:r>
          </a:p>
          <a:p>
            <a:pPr algn="ctr">
              <a:lnSpc>
                <a:spcPts val="3821"/>
              </a:lnSpc>
              <a:spcBef>
                <a:spcPct val="0"/>
              </a:spcBef>
            </a:pPr>
            <a:r>
              <a:rPr lang="en-US" sz="2729">
                <a:solidFill>
                  <a:srgbClr val="000000"/>
                </a:solidFill>
                <a:latin typeface="Canva Sans"/>
                <a:ea typeface="Canva Sans"/>
                <a:cs typeface="Canva Sans"/>
                <a:sym typeface="Canva Sans"/>
              </a:rPr>
              <a:t>💡 Outcome: A polished website that performs well and delivers a smooth user experience.</a:t>
            </a:r>
          </a:p>
          <a:p>
            <a:pPr algn="ctr">
              <a:lnSpc>
                <a:spcPts val="3821"/>
              </a:lnSpc>
              <a:spcBef>
                <a:spcPct val="0"/>
              </a:spcBef>
            </a:pPr>
            <a:r>
              <a:rPr lang="en-US" sz="2729">
                <a:solidFill>
                  <a:srgbClr val="000000"/>
                </a:solidFill>
                <a:latin typeface="Canva Sans"/>
                <a:ea typeface="Canva Sans"/>
                <a:cs typeface="Canva Sans"/>
                <a:sym typeface="Canva Sans"/>
              </a:rPr>
              <a:t>7. Launch: Going Live</a:t>
            </a:r>
          </a:p>
          <a:p>
            <a:pPr algn="ctr">
              <a:lnSpc>
                <a:spcPts val="3821"/>
              </a:lnSpc>
              <a:spcBef>
                <a:spcPct val="0"/>
              </a:spcBef>
            </a:pPr>
            <a:r>
              <a:rPr lang="en-US" sz="2729">
                <a:solidFill>
                  <a:srgbClr val="000000"/>
                </a:solidFill>
                <a:latin typeface="Canva Sans"/>
                <a:ea typeface="Canva Sans"/>
                <a:cs typeface="Canva Sans"/>
                <a:sym typeface="Canva Sans"/>
              </a:rPr>
              <a:t>After testing and client approval, the site is ready to launch.</a:t>
            </a:r>
          </a:p>
          <a:p>
            <a:pPr algn="ctr">
              <a:lnSpc>
                <a:spcPts val="3821"/>
              </a:lnSpc>
              <a:spcBef>
                <a:spcPct val="0"/>
              </a:spcBef>
            </a:pPr>
            <a:r>
              <a:rPr lang="en-US" sz="2729">
                <a:solidFill>
                  <a:srgbClr val="000000"/>
                </a:solidFill>
                <a:latin typeface="Canva Sans"/>
                <a:ea typeface="Canva Sans"/>
                <a:cs typeface="Canva Sans"/>
                <a:sym typeface="Canva Sans"/>
              </a:rPr>
              <a:t>Launch activities:</a:t>
            </a:r>
          </a:p>
          <a:p>
            <a:pPr algn="ctr">
              <a:lnSpc>
                <a:spcPts val="3821"/>
              </a:lnSpc>
              <a:spcBef>
                <a:spcPct val="0"/>
              </a:spcBef>
            </a:pPr>
            <a:r>
              <a:rPr lang="en-US" sz="2729">
                <a:solidFill>
                  <a:srgbClr val="000000"/>
                </a:solidFill>
                <a:latin typeface="Canva Sans"/>
                <a:ea typeface="Canva Sans"/>
                <a:cs typeface="Canva Sans"/>
                <a:sym typeface="Canva Sans"/>
              </a:rPr>
              <a:t>Final content uploads</a:t>
            </a:r>
          </a:p>
          <a:p>
            <a:pPr algn="ctr">
              <a:lnSpc>
                <a:spcPts val="3821"/>
              </a:lnSpc>
              <a:spcBef>
                <a:spcPct val="0"/>
              </a:spcBef>
            </a:pPr>
            <a:r>
              <a:rPr lang="en-US" sz="2729">
                <a:solidFill>
                  <a:srgbClr val="000000"/>
                </a:solidFill>
                <a:latin typeface="Canva Sans"/>
                <a:ea typeface="Canva Sans"/>
                <a:cs typeface="Canva Sans"/>
                <a:sym typeface="Canva Sans"/>
              </a:rPr>
              <a:t>Hosting and domain setup</a:t>
            </a:r>
          </a:p>
          <a:p>
            <a:pPr algn="ctr">
              <a:lnSpc>
                <a:spcPts val="3821"/>
              </a:lnSpc>
              <a:spcBef>
                <a:spcPct val="0"/>
              </a:spcBef>
            </a:pPr>
            <a:r>
              <a:rPr lang="en-US" sz="2729">
                <a:solidFill>
                  <a:srgbClr val="000000"/>
                </a:solidFill>
                <a:latin typeface="Canva Sans"/>
                <a:ea typeface="Canva Sans"/>
                <a:cs typeface="Canva Sans"/>
                <a:sym typeface="Canva Sans"/>
              </a:rPr>
              <a:t>SSL certificate installation</a:t>
            </a:r>
          </a:p>
          <a:p>
            <a:pPr algn="ctr">
              <a:lnSpc>
                <a:spcPts val="3821"/>
              </a:lnSpc>
              <a:spcBef>
                <a:spcPct val="0"/>
              </a:spcBef>
            </a:pPr>
            <a:r>
              <a:rPr lang="en-US" sz="2729">
                <a:solidFill>
                  <a:srgbClr val="000000"/>
                </a:solidFill>
                <a:latin typeface="Canva Sans"/>
                <a:ea typeface="Canva Sans"/>
                <a:cs typeface="Canva Sans"/>
                <a:sym typeface="Canva Sans"/>
              </a:rPr>
              <a:t>Analytics and tracking integration</a:t>
            </a:r>
          </a:p>
        </p:txBody>
      </p:sp>
      <p:sp>
        <p:nvSpPr>
          <p:cNvPr name="TextBox 3" id="3"/>
          <p:cNvSpPr txBox="true"/>
          <p:nvPr/>
        </p:nvSpPr>
        <p:spPr>
          <a:xfrm rot="0">
            <a:off x="1109290" y="7360344"/>
            <a:ext cx="16069419"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Post-launch checklist review</a:t>
            </a:r>
          </a:p>
          <a:p>
            <a:pPr algn="ctr">
              <a:lnSpc>
                <a:spcPts val="4373"/>
              </a:lnSpc>
              <a:spcBef>
                <a:spcPct val="0"/>
              </a:spcBef>
            </a:pPr>
            <a:r>
              <a:rPr lang="en-US" sz="2733">
                <a:solidFill>
                  <a:srgbClr val="000000"/>
                </a:solidFill>
                <a:latin typeface="Canva Sans"/>
                <a:ea typeface="Canva Sans"/>
                <a:cs typeface="Canva Sans"/>
                <a:sym typeface="Canva Sans"/>
              </a:rPr>
              <a:t>💡 Outcome: A successful, stress-free launch with your site live and functioning in the real world.</a:t>
            </a:r>
          </a:p>
          <a:p>
            <a:pPr algn="ctr">
              <a:lnSpc>
                <a:spcPts val="4373"/>
              </a:lnSpc>
              <a:spcBef>
                <a:spcPct val="0"/>
              </a:spcBef>
            </a:pPr>
            <a:r>
              <a:rPr lang="en-US" sz="2733">
                <a:solidFill>
                  <a:srgbClr val="000000"/>
                </a:solidFill>
                <a:latin typeface="Canva Sans"/>
                <a:ea typeface="Canva Sans"/>
                <a:cs typeface="Canva Sans"/>
                <a:sym typeface="Canva Sans"/>
              </a:rPr>
              <a:t>8. Post-Launch Support &amp; Maintenance</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69065"/>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Even after the launch, the journey continues. Ongoing support is vital to keep your website running smoothly and evolving with your business.</a:t>
            </a:r>
          </a:p>
          <a:p>
            <a:pPr algn="ctr">
              <a:lnSpc>
                <a:spcPts val="3821"/>
              </a:lnSpc>
              <a:spcBef>
                <a:spcPct val="0"/>
              </a:spcBef>
            </a:pPr>
            <a:r>
              <a:rPr lang="en-US" sz="2729">
                <a:solidFill>
                  <a:srgbClr val="000000"/>
                </a:solidFill>
                <a:latin typeface="Canva Sans"/>
                <a:ea typeface="Canva Sans"/>
                <a:cs typeface="Canva Sans"/>
                <a:sym typeface="Canva Sans"/>
              </a:rPr>
              <a:t>Ongoing services:</a:t>
            </a:r>
          </a:p>
          <a:p>
            <a:pPr algn="ctr">
              <a:lnSpc>
                <a:spcPts val="3821"/>
              </a:lnSpc>
              <a:spcBef>
                <a:spcPct val="0"/>
              </a:spcBef>
            </a:pPr>
            <a:r>
              <a:rPr lang="en-US" sz="2729">
                <a:solidFill>
                  <a:srgbClr val="000000"/>
                </a:solidFill>
                <a:latin typeface="Canva Sans"/>
                <a:ea typeface="Canva Sans"/>
                <a:cs typeface="Canva Sans"/>
                <a:sym typeface="Canva Sans"/>
              </a:rPr>
              <a:t>Regular updates and security patches</a:t>
            </a:r>
          </a:p>
          <a:p>
            <a:pPr algn="ctr">
              <a:lnSpc>
                <a:spcPts val="3821"/>
              </a:lnSpc>
              <a:spcBef>
                <a:spcPct val="0"/>
              </a:spcBef>
            </a:pPr>
            <a:r>
              <a:rPr lang="en-US" sz="2729">
                <a:solidFill>
                  <a:srgbClr val="000000"/>
                </a:solidFill>
                <a:latin typeface="Canva Sans"/>
                <a:ea typeface="Canva Sans"/>
                <a:cs typeface="Canva Sans"/>
                <a:sym typeface="Canva Sans"/>
              </a:rPr>
              <a:t>Uptime monitoring and performance optimization</a:t>
            </a:r>
          </a:p>
          <a:p>
            <a:pPr algn="ctr">
              <a:lnSpc>
                <a:spcPts val="3821"/>
              </a:lnSpc>
              <a:spcBef>
                <a:spcPct val="0"/>
              </a:spcBef>
            </a:pPr>
            <a:r>
              <a:rPr lang="en-US" sz="2729">
                <a:solidFill>
                  <a:srgbClr val="000000"/>
                </a:solidFill>
                <a:latin typeface="Canva Sans"/>
                <a:ea typeface="Canva Sans"/>
                <a:cs typeface="Canva Sans"/>
                <a:sym typeface="Canva Sans"/>
              </a:rPr>
              <a:t>Monthly analytics and SEO reporting</a:t>
            </a:r>
          </a:p>
          <a:p>
            <a:pPr algn="ctr">
              <a:lnSpc>
                <a:spcPts val="3821"/>
              </a:lnSpc>
              <a:spcBef>
                <a:spcPct val="0"/>
              </a:spcBef>
            </a:pPr>
            <a:r>
              <a:rPr lang="en-US" sz="2729">
                <a:solidFill>
                  <a:srgbClr val="000000"/>
                </a:solidFill>
                <a:latin typeface="Canva Sans"/>
                <a:ea typeface="Canva Sans"/>
                <a:cs typeface="Canva Sans"/>
                <a:sym typeface="Canva Sans"/>
              </a:rPr>
              <a:t>New feature development as your needs grow</a:t>
            </a:r>
          </a:p>
          <a:p>
            <a:pPr algn="ctr">
              <a:lnSpc>
                <a:spcPts val="3821"/>
              </a:lnSpc>
              <a:spcBef>
                <a:spcPct val="0"/>
              </a:spcBef>
            </a:pPr>
            <a:r>
              <a:rPr lang="en-US" sz="2729">
                <a:solidFill>
                  <a:srgbClr val="000000"/>
                </a:solidFill>
                <a:latin typeface="Canva Sans"/>
                <a:ea typeface="Canva Sans"/>
                <a:cs typeface="Canva Sans"/>
                <a:sym typeface="Canva Sans"/>
              </a:rPr>
              <a:t>💡 Outcome: A long-lasting, reliable website that grows with your brand.</a:t>
            </a:r>
          </a:p>
          <a:p>
            <a:pPr algn="ctr">
              <a:lnSpc>
                <a:spcPts val="3821"/>
              </a:lnSpc>
              <a:spcBef>
                <a:spcPct val="0"/>
              </a:spcBef>
            </a:pPr>
            <a:r>
              <a:rPr lang="en-US" sz="2729">
                <a:solidFill>
                  <a:srgbClr val="000000"/>
                </a:solidFill>
                <a:latin typeface="Canva Sans"/>
                <a:ea typeface="Canva Sans"/>
                <a:cs typeface="Canva Sans"/>
                <a:sym typeface="Canva Sans"/>
              </a:rPr>
              <a:t>Final Thoughts</a:t>
            </a:r>
          </a:p>
          <a:p>
            <a:pPr algn="ctr">
              <a:lnSpc>
                <a:spcPts val="3821"/>
              </a:lnSpc>
              <a:spcBef>
                <a:spcPct val="0"/>
              </a:spcBef>
            </a:pPr>
            <a:r>
              <a:rPr lang="en-US" sz="2729">
                <a:solidFill>
                  <a:srgbClr val="000000"/>
                </a:solidFill>
                <a:latin typeface="Canva Sans"/>
                <a:ea typeface="Canva Sans"/>
                <a:cs typeface="Canva Sans"/>
                <a:sym typeface="Canva Sans"/>
              </a:rPr>
              <a:t>Building a professional website is a strategic endeavor—not just a design task. A reputable website design and development company brings structure, creativity, and technical expertise to every phase of the project.</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50692"/>
            <a:ext cx="18288000" cy="94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From discovery to deployment, this well-defined workflow ensures your website is more than just good-looking—it’s optimized for growth, performance, and long-term success.</a:t>
            </a:r>
          </a:p>
        </p:txBody>
      </p:sp>
      <p:sp>
        <p:nvSpPr>
          <p:cNvPr name="TextBox 3" id="3"/>
          <p:cNvSpPr txBox="true"/>
          <p:nvPr/>
        </p:nvSpPr>
        <p:spPr>
          <a:xfrm rot="0">
            <a:off x="0" y="6059803"/>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Everything You Need to Know Before Hiring a Website Design and Development Company</a:t>
            </a:r>
          </a:p>
          <a:p>
            <a:pPr algn="ctr">
              <a:lnSpc>
                <a:spcPts val="3821"/>
              </a:lnSpc>
              <a:spcBef>
                <a:spcPct val="0"/>
              </a:spcBef>
            </a:pPr>
            <a:r>
              <a:rPr lang="en-US" sz="2729">
                <a:solidFill>
                  <a:srgbClr val="000000"/>
                </a:solidFill>
                <a:latin typeface="Canva Sans"/>
                <a:ea typeface="Canva Sans"/>
                <a:cs typeface="Canva Sans"/>
                <a:sym typeface="Canva Sans"/>
              </a:rPr>
              <a:t>In today’s digital-first world, your website isn’t just your online presence—it’s your brand’s first handshake with the world. Whether you're a startup building your first site or an established business revamping your digital strategy, hiring the right website design and development company is a crucial decision. This guide walks you through everything you need to know to make the best choice for your business.</a:t>
            </a:r>
          </a:p>
          <a:p>
            <a:pPr algn="ctr">
              <a:lnSpc>
                <a:spcPts val="3821"/>
              </a:lnSpc>
              <a:spcBef>
                <a:spcPct val="0"/>
              </a:spcBef>
            </a:pPr>
            <a:r>
              <a:rPr lang="en-US" sz="2729">
                <a:solidFill>
                  <a:srgbClr val="000000"/>
                </a:solidFill>
                <a:latin typeface="Canva Sans"/>
                <a:ea typeface="Canva Sans"/>
                <a:cs typeface="Canva Sans"/>
                <a:sym typeface="Canva Sans"/>
              </a:rPr>
              <a:t>1. Define Your Goals and Expectations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34169"/>
            <a:ext cx="18288000" cy="5702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Start by clarifying what you need your website to do. Ask yourself:</a:t>
            </a:r>
          </a:p>
          <a:p>
            <a:pPr algn="ctr">
              <a:lnSpc>
                <a:spcPts val="3821"/>
              </a:lnSpc>
              <a:spcBef>
                <a:spcPct val="0"/>
              </a:spcBef>
            </a:pPr>
            <a:r>
              <a:rPr lang="en-US" sz="2729">
                <a:solidFill>
                  <a:srgbClr val="000000"/>
                </a:solidFill>
                <a:latin typeface="Canva Sans"/>
                <a:ea typeface="Canva Sans"/>
                <a:cs typeface="Canva Sans"/>
                <a:sym typeface="Canva Sans"/>
              </a:rPr>
              <a:t>Is the goal to generate leads, drive sales, or showcase a portfolio?</a:t>
            </a:r>
          </a:p>
          <a:p>
            <a:pPr algn="ctr">
              <a:lnSpc>
                <a:spcPts val="3821"/>
              </a:lnSpc>
              <a:spcBef>
                <a:spcPct val="0"/>
              </a:spcBef>
            </a:pPr>
            <a:r>
              <a:rPr lang="en-US" sz="2729">
                <a:solidFill>
                  <a:srgbClr val="000000"/>
                </a:solidFill>
                <a:latin typeface="Canva Sans"/>
                <a:ea typeface="Canva Sans"/>
                <a:cs typeface="Canva Sans"/>
                <a:sym typeface="Canva Sans"/>
              </a:rPr>
              <a:t>Do you need eCommerce capabilities, a blog, booking functions, or something custom?</a:t>
            </a:r>
          </a:p>
          <a:p>
            <a:pPr algn="ctr">
              <a:lnSpc>
                <a:spcPts val="3821"/>
              </a:lnSpc>
              <a:spcBef>
                <a:spcPct val="0"/>
              </a:spcBef>
            </a:pPr>
            <a:r>
              <a:rPr lang="en-US" sz="2729">
                <a:solidFill>
                  <a:srgbClr val="000000"/>
                </a:solidFill>
                <a:latin typeface="Canva Sans"/>
                <a:ea typeface="Canva Sans"/>
                <a:cs typeface="Canva Sans"/>
                <a:sym typeface="Canva Sans"/>
              </a:rPr>
              <a:t>What's your budget and desired launch timeline?</a:t>
            </a:r>
          </a:p>
          <a:p>
            <a:pPr algn="ctr">
              <a:lnSpc>
                <a:spcPts val="3821"/>
              </a:lnSpc>
              <a:spcBef>
                <a:spcPct val="0"/>
              </a:spcBef>
            </a:pPr>
            <a:r>
              <a:rPr lang="en-US" sz="2729">
                <a:solidFill>
                  <a:srgbClr val="000000"/>
                </a:solidFill>
                <a:latin typeface="Canva Sans"/>
                <a:ea typeface="Canva Sans"/>
                <a:cs typeface="Canva Sans"/>
                <a:sym typeface="Canva Sans"/>
              </a:rPr>
              <a:t>Having a clear roadmap will help you communicate effectively with potential partners and evaluate their fit for your project.</a:t>
            </a:r>
          </a:p>
          <a:p>
            <a:pPr algn="ctr">
              <a:lnSpc>
                <a:spcPts val="3821"/>
              </a:lnSpc>
              <a:spcBef>
                <a:spcPct val="0"/>
              </a:spcBef>
            </a:pPr>
            <a:r>
              <a:rPr lang="en-US" sz="2729">
                <a:solidFill>
                  <a:srgbClr val="000000"/>
                </a:solidFill>
                <a:latin typeface="Canva Sans"/>
                <a:ea typeface="Canva Sans"/>
                <a:cs typeface="Canva Sans"/>
                <a:sym typeface="Canva Sans"/>
              </a:rPr>
              <a:t>2. Know the Difference Between Design and Development</a:t>
            </a:r>
          </a:p>
          <a:p>
            <a:pPr algn="ctr">
              <a:lnSpc>
                <a:spcPts val="3821"/>
              </a:lnSpc>
              <a:spcBef>
                <a:spcPct val="0"/>
              </a:spcBef>
            </a:pPr>
            <a:r>
              <a:rPr lang="en-US" sz="2729">
                <a:solidFill>
                  <a:srgbClr val="000000"/>
                </a:solidFill>
                <a:latin typeface="Canva Sans"/>
                <a:ea typeface="Canva Sans"/>
                <a:cs typeface="Canva Sans"/>
                <a:sym typeface="Canva Sans"/>
              </a:rPr>
              <a:t>It’s important to understand the two primary facets of building a website:</a:t>
            </a:r>
          </a:p>
          <a:p>
            <a:pPr algn="ctr">
              <a:lnSpc>
                <a:spcPts val="3821"/>
              </a:lnSpc>
              <a:spcBef>
                <a:spcPct val="0"/>
              </a:spcBef>
            </a:pPr>
            <a:r>
              <a:rPr lang="en-US" sz="2729">
                <a:solidFill>
                  <a:srgbClr val="000000"/>
                </a:solidFill>
                <a:latin typeface="Canva Sans"/>
                <a:ea typeface="Canva Sans"/>
                <a:cs typeface="Canva Sans"/>
                <a:sym typeface="Canva Sans"/>
              </a:rPr>
              <a:t>Web Design focuses on aesthetics, layout, branding, and user experience (UX).</a:t>
            </a:r>
          </a:p>
          <a:p>
            <a:pPr algn="ctr">
              <a:lnSpc>
                <a:spcPts val="3821"/>
              </a:lnSpc>
              <a:spcBef>
                <a:spcPct val="0"/>
              </a:spcBef>
            </a:pPr>
            <a:r>
              <a:rPr lang="en-US" sz="2729">
                <a:solidFill>
                  <a:srgbClr val="000000"/>
                </a:solidFill>
                <a:latin typeface="Canva Sans"/>
                <a:ea typeface="Canva Sans"/>
                <a:cs typeface="Canva Sans"/>
                <a:sym typeface="Canva Sans"/>
              </a:rPr>
              <a:t>Web Development involves coding and functionality—both front-end (what users see) and back-end (servers, databases).</a:t>
            </a:r>
          </a:p>
          <a:p>
            <a:pPr algn="ctr">
              <a:lnSpc>
                <a:spcPts val="3821"/>
              </a:lnSpc>
              <a:spcBef>
                <a:spcPct val="0"/>
              </a:spcBef>
            </a:pPr>
            <a:r>
              <a:rPr lang="en-US" sz="2729">
                <a:solidFill>
                  <a:srgbClr val="000000"/>
                </a:solidFill>
                <a:latin typeface="Canva Sans"/>
                <a:ea typeface="Canva Sans"/>
                <a:cs typeface="Canva Sans"/>
                <a:sym typeface="Canva Sans"/>
              </a:rPr>
              <a:t>Look for a company that can handle both or collaborates effectively with specialists in each area.</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65836"/>
            <a:ext cx="18288000" cy="6179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3. Evaluate Portfolios and Past Work</a:t>
            </a:r>
          </a:p>
          <a:p>
            <a:pPr algn="ctr">
              <a:lnSpc>
                <a:spcPts val="3821"/>
              </a:lnSpc>
              <a:spcBef>
                <a:spcPct val="0"/>
              </a:spcBef>
            </a:pPr>
            <a:r>
              <a:rPr lang="en-US" sz="2729">
                <a:solidFill>
                  <a:srgbClr val="000000"/>
                </a:solidFill>
                <a:latin typeface="Canva Sans"/>
                <a:ea typeface="Canva Sans"/>
                <a:cs typeface="Canva Sans"/>
                <a:sym typeface="Canva Sans"/>
              </a:rPr>
              <a:t>A trustworthy agency will showcase a well-rounded portfolio of completed projects that highlight their design and development capabilities. When reviewing it:</a:t>
            </a:r>
          </a:p>
          <a:p>
            <a:pPr algn="ctr">
              <a:lnSpc>
                <a:spcPts val="3821"/>
              </a:lnSpc>
              <a:spcBef>
                <a:spcPct val="0"/>
              </a:spcBef>
            </a:pPr>
            <a:r>
              <a:rPr lang="en-US" sz="2729">
                <a:solidFill>
                  <a:srgbClr val="000000"/>
                </a:solidFill>
                <a:latin typeface="Canva Sans"/>
                <a:ea typeface="Canva Sans"/>
                <a:cs typeface="Canva Sans"/>
                <a:sym typeface="Canva Sans"/>
              </a:rPr>
              <a:t>Look for design versatility, mobile responsiveness, and user-friendly interfaces.</a:t>
            </a:r>
          </a:p>
          <a:p>
            <a:pPr algn="ctr">
              <a:lnSpc>
                <a:spcPts val="3821"/>
              </a:lnSpc>
              <a:spcBef>
                <a:spcPct val="0"/>
              </a:spcBef>
            </a:pPr>
            <a:r>
              <a:rPr lang="en-US" sz="2729">
                <a:solidFill>
                  <a:srgbClr val="000000"/>
                </a:solidFill>
                <a:latin typeface="Canva Sans"/>
                <a:ea typeface="Canva Sans"/>
                <a:cs typeface="Canva Sans"/>
                <a:sym typeface="Canva Sans"/>
              </a:rPr>
              <a:t>Check if they’ve worked in your industry or with businesses of your size.</a:t>
            </a:r>
          </a:p>
          <a:p>
            <a:pPr algn="ctr">
              <a:lnSpc>
                <a:spcPts val="3821"/>
              </a:lnSpc>
              <a:spcBef>
                <a:spcPct val="0"/>
              </a:spcBef>
            </a:pPr>
            <a:r>
              <a:rPr lang="en-US" sz="2729">
                <a:solidFill>
                  <a:srgbClr val="000000"/>
                </a:solidFill>
                <a:latin typeface="Canva Sans"/>
                <a:ea typeface="Canva Sans"/>
                <a:cs typeface="Canva Sans"/>
                <a:sym typeface="Canva Sans"/>
              </a:rPr>
              <a:t>Visit the live sites, not just screenshots, to assess performance and interactivity.</a:t>
            </a:r>
          </a:p>
          <a:p>
            <a:pPr algn="ctr">
              <a:lnSpc>
                <a:spcPts val="3821"/>
              </a:lnSpc>
              <a:spcBef>
                <a:spcPct val="0"/>
              </a:spcBef>
            </a:pPr>
            <a:r>
              <a:rPr lang="en-US" sz="2729">
                <a:solidFill>
                  <a:srgbClr val="000000"/>
                </a:solidFill>
                <a:latin typeface="Canva Sans"/>
                <a:ea typeface="Canva Sans"/>
                <a:cs typeface="Canva Sans"/>
                <a:sym typeface="Canva Sans"/>
              </a:rPr>
              <a:t>Portfolios tell you a lot about their design sensibility and technical skills.</a:t>
            </a:r>
          </a:p>
          <a:p>
            <a:pPr algn="ctr">
              <a:lnSpc>
                <a:spcPts val="3821"/>
              </a:lnSpc>
              <a:spcBef>
                <a:spcPct val="0"/>
              </a:spcBef>
            </a:pPr>
            <a:r>
              <a:rPr lang="en-US" sz="2729">
                <a:solidFill>
                  <a:srgbClr val="000000"/>
                </a:solidFill>
                <a:latin typeface="Canva Sans"/>
                <a:ea typeface="Canva Sans"/>
                <a:cs typeface="Canva Sans"/>
                <a:sym typeface="Canva Sans"/>
              </a:rPr>
              <a:t>4. Read Reviews and Get Referrals</a:t>
            </a:r>
          </a:p>
          <a:p>
            <a:pPr algn="ctr">
              <a:lnSpc>
                <a:spcPts val="3821"/>
              </a:lnSpc>
              <a:spcBef>
                <a:spcPct val="0"/>
              </a:spcBef>
            </a:pPr>
            <a:r>
              <a:rPr lang="en-US" sz="2729">
                <a:solidFill>
                  <a:srgbClr val="000000"/>
                </a:solidFill>
                <a:latin typeface="Canva Sans"/>
                <a:ea typeface="Canva Sans"/>
                <a:cs typeface="Canva Sans"/>
                <a:sym typeface="Canva Sans"/>
              </a:rPr>
              <a:t>Client testimonials and online reviews offer honest insight into how a company works. Explore reputable review platforms such as Google Reviews, Clutch.co, and professional networks like LinkedIn for unbiased feedback and client testimonials. Ask potential agencies for referrals and talk directly to their past clients to learn about:</a:t>
            </a:r>
          </a:p>
          <a:p>
            <a:pPr algn="ctr">
              <a:lnSpc>
                <a:spcPts val="3821"/>
              </a:lnSpc>
              <a:spcBef>
                <a:spcPct val="0"/>
              </a:spcBef>
            </a:pPr>
            <a:r>
              <a:rPr lang="en-US" sz="2729">
                <a:solidFill>
                  <a:srgbClr val="000000"/>
                </a:solidFill>
                <a:latin typeface="Canva Sans"/>
                <a:ea typeface="Canva Sans"/>
                <a:cs typeface="Canva Sans"/>
                <a:sym typeface="Canva Sans"/>
              </a:rPr>
              <a:t>Communication and transparency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971074"/>
            <a:ext cx="18288000" cy="6179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Meeting deadlines and staying within budget</a:t>
            </a:r>
          </a:p>
          <a:p>
            <a:pPr algn="ctr">
              <a:lnSpc>
                <a:spcPts val="3821"/>
              </a:lnSpc>
              <a:spcBef>
                <a:spcPct val="0"/>
              </a:spcBef>
            </a:pPr>
            <a:r>
              <a:rPr lang="en-US" sz="2729">
                <a:solidFill>
                  <a:srgbClr val="000000"/>
                </a:solidFill>
                <a:latin typeface="Canva Sans"/>
                <a:ea typeface="Canva Sans"/>
                <a:cs typeface="Canva Sans"/>
                <a:sym typeface="Canva Sans"/>
              </a:rPr>
              <a:t>Post-launch support and flexibility</a:t>
            </a:r>
          </a:p>
          <a:p>
            <a:pPr algn="ctr">
              <a:lnSpc>
                <a:spcPts val="3821"/>
              </a:lnSpc>
              <a:spcBef>
                <a:spcPct val="0"/>
              </a:spcBef>
            </a:pPr>
            <a:r>
              <a:rPr lang="en-US" sz="2729">
                <a:solidFill>
                  <a:srgbClr val="000000"/>
                </a:solidFill>
                <a:latin typeface="Canva Sans"/>
                <a:ea typeface="Canva Sans"/>
                <a:cs typeface="Canva Sans"/>
                <a:sym typeface="Canva Sans"/>
              </a:rPr>
              <a:t>5. Understand Their Process</a:t>
            </a:r>
          </a:p>
          <a:p>
            <a:pPr algn="ctr">
              <a:lnSpc>
                <a:spcPts val="3821"/>
              </a:lnSpc>
              <a:spcBef>
                <a:spcPct val="0"/>
              </a:spcBef>
            </a:pPr>
            <a:r>
              <a:rPr lang="en-US" sz="2729">
                <a:solidFill>
                  <a:srgbClr val="000000"/>
                </a:solidFill>
                <a:latin typeface="Canva Sans"/>
                <a:ea typeface="Canva Sans"/>
                <a:cs typeface="Canva Sans"/>
                <a:sym typeface="Canva Sans"/>
              </a:rPr>
              <a:t>A professional web design company should have a well-defined workflow. Typically, this includes:</a:t>
            </a:r>
          </a:p>
          <a:p>
            <a:pPr algn="ctr">
              <a:lnSpc>
                <a:spcPts val="3821"/>
              </a:lnSpc>
              <a:spcBef>
                <a:spcPct val="0"/>
              </a:spcBef>
            </a:pPr>
            <a:r>
              <a:rPr lang="en-US" sz="2729">
                <a:solidFill>
                  <a:srgbClr val="000000"/>
                </a:solidFill>
                <a:latin typeface="Canva Sans"/>
                <a:ea typeface="Canva Sans"/>
                <a:cs typeface="Canva Sans"/>
                <a:sym typeface="Canva Sans"/>
              </a:rPr>
              <a:t>Discovery &amp; Strategy – Understanding your business, audience, and goals.</a:t>
            </a:r>
          </a:p>
          <a:p>
            <a:pPr algn="ctr">
              <a:lnSpc>
                <a:spcPts val="3821"/>
              </a:lnSpc>
              <a:spcBef>
                <a:spcPct val="0"/>
              </a:spcBef>
            </a:pPr>
            <a:r>
              <a:rPr lang="en-US" sz="2729">
                <a:solidFill>
                  <a:srgbClr val="000000"/>
                </a:solidFill>
                <a:latin typeface="Canva Sans"/>
                <a:ea typeface="Canva Sans"/>
                <a:cs typeface="Canva Sans"/>
                <a:sym typeface="Canva Sans"/>
              </a:rPr>
              <a:t>Wireframes &amp; Mockups – Outlining the structure and layout of key pages.</a:t>
            </a:r>
          </a:p>
          <a:p>
            <a:pPr algn="ctr">
              <a:lnSpc>
                <a:spcPts val="3821"/>
              </a:lnSpc>
              <a:spcBef>
                <a:spcPct val="0"/>
              </a:spcBef>
            </a:pPr>
            <a:r>
              <a:rPr lang="en-US" sz="2729">
                <a:solidFill>
                  <a:srgbClr val="000000"/>
                </a:solidFill>
                <a:latin typeface="Canva Sans"/>
                <a:ea typeface="Canva Sans"/>
                <a:cs typeface="Canva Sans"/>
                <a:sym typeface="Canva Sans"/>
              </a:rPr>
              <a:t>Visual Design – Translating your brand identity into an engaging and intuitive user interface that resonates with your audience.</a:t>
            </a:r>
          </a:p>
          <a:p>
            <a:pPr algn="ctr">
              <a:lnSpc>
                <a:spcPts val="3821"/>
              </a:lnSpc>
              <a:spcBef>
                <a:spcPct val="0"/>
              </a:spcBef>
            </a:pPr>
            <a:r>
              <a:rPr lang="en-US" sz="2729">
                <a:solidFill>
                  <a:srgbClr val="000000"/>
                </a:solidFill>
                <a:latin typeface="Canva Sans"/>
                <a:ea typeface="Canva Sans"/>
                <a:cs typeface="Canva Sans"/>
                <a:sym typeface="Canva Sans"/>
              </a:rPr>
              <a:t>Development – Building functionality and integrating systems.</a:t>
            </a:r>
          </a:p>
          <a:p>
            <a:pPr algn="ctr">
              <a:lnSpc>
                <a:spcPts val="3821"/>
              </a:lnSpc>
              <a:spcBef>
                <a:spcPct val="0"/>
              </a:spcBef>
            </a:pPr>
            <a:r>
              <a:rPr lang="en-US" sz="2729">
                <a:solidFill>
                  <a:srgbClr val="000000"/>
                </a:solidFill>
                <a:latin typeface="Canva Sans"/>
                <a:ea typeface="Canva Sans"/>
                <a:cs typeface="Canva Sans"/>
                <a:sym typeface="Canva Sans"/>
              </a:rPr>
              <a:t>Testing – Cross-browser, speed, SEO, and mobile compatibility checks.</a:t>
            </a:r>
          </a:p>
          <a:p>
            <a:pPr algn="ctr">
              <a:lnSpc>
                <a:spcPts val="3821"/>
              </a:lnSpc>
              <a:spcBef>
                <a:spcPct val="0"/>
              </a:spcBef>
            </a:pPr>
            <a:r>
              <a:rPr lang="en-US" sz="2729">
                <a:solidFill>
                  <a:srgbClr val="000000"/>
                </a:solidFill>
                <a:latin typeface="Canva Sans"/>
                <a:ea typeface="Canva Sans"/>
                <a:cs typeface="Canva Sans"/>
                <a:sym typeface="Canva Sans"/>
              </a:rPr>
              <a:t>Launch – Deployment and performance monitoring.</a:t>
            </a:r>
          </a:p>
          <a:p>
            <a:pPr algn="ctr">
              <a:lnSpc>
                <a:spcPts val="3821"/>
              </a:lnSpc>
              <a:spcBef>
                <a:spcPct val="0"/>
              </a:spcBef>
            </a:pPr>
            <a:r>
              <a:rPr lang="en-US" sz="2729">
                <a:solidFill>
                  <a:srgbClr val="000000"/>
                </a:solidFill>
                <a:latin typeface="Canva Sans"/>
                <a:ea typeface="Canva Sans"/>
                <a:cs typeface="Canva Sans"/>
                <a:sym typeface="Canva Sans"/>
              </a:rPr>
              <a:t>Maintenance – Ongoing updates, troubleshooting, and improvements.</a:t>
            </a:r>
          </a:p>
          <a:p>
            <a:pPr algn="ctr">
              <a:lnSpc>
                <a:spcPts val="3821"/>
              </a:lnSpc>
              <a:spcBef>
                <a:spcPct val="0"/>
              </a:spcBef>
            </a:pPr>
            <a:r>
              <a:rPr lang="en-US" sz="2729">
                <a:solidFill>
                  <a:srgbClr val="000000"/>
                </a:solidFill>
                <a:latin typeface="Canva Sans"/>
                <a:ea typeface="Canva Sans"/>
                <a:cs typeface="Canva Sans"/>
                <a:sym typeface="Canva Sans"/>
              </a:rPr>
              <a:t>Ask how they handle revisions and feedback at each stage.</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1354410" y="2971074"/>
            <a:ext cx="15579179" cy="6179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6. Discuss Communication and Project Management</a:t>
            </a:r>
          </a:p>
          <a:p>
            <a:pPr algn="ctr">
              <a:lnSpc>
                <a:spcPts val="3821"/>
              </a:lnSpc>
              <a:spcBef>
                <a:spcPct val="0"/>
              </a:spcBef>
            </a:pPr>
            <a:r>
              <a:rPr lang="en-US" sz="2729">
                <a:solidFill>
                  <a:srgbClr val="000000"/>
                </a:solidFill>
                <a:latin typeface="Canva Sans"/>
                <a:ea typeface="Canva Sans"/>
                <a:cs typeface="Canva Sans"/>
                <a:sym typeface="Canva Sans"/>
              </a:rPr>
              <a:t>"Effective and transparent communication is essential to the success of any project. Find out:</a:t>
            </a:r>
          </a:p>
          <a:p>
            <a:pPr algn="ctr">
              <a:lnSpc>
                <a:spcPts val="3821"/>
              </a:lnSpc>
              <a:spcBef>
                <a:spcPct val="0"/>
              </a:spcBef>
            </a:pPr>
            <a:r>
              <a:rPr lang="en-US" sz="2729">
                <a:solidFill>
                  <a:srgbClr val="000000"/>
                </a:solidFill>
                <a:latin typeface="Canva Sans"/>
                <a:ea typeface="Canva Sans"/>
                <a:cs typeface="Canva Sans"/>
                <a:sym typeface="Canva Sans"/>
              </a:rPr>
              <a:t>Who will be your point of contact?</a:t>
            </a:r>
          </a:p>
          <a:p>
            <a:pPr algn="ctr">
              <a:lnSpc>
                <a:spcPts val="3821"/>
              </a:lnSpc>
              <a:spcBef>
                <a:spcPct val="0"/>
              </a:spcBef>
            </a:pPr>
            <a:r>
              <a:rPr lang="en-US" sz="2729">
                <a:solidFill>
                  <a:srgbClr val="000000"/>
                </a:solidFill>
                <a:latin typeface="Canva Sans"/>
                <a:ea typeface="Canva Sans"/>
                <a:cs typeface="Canva Sans"/>
                <a:sym typeface="Canva Sans"/>
              </a:rPr>
              <a:t>How often will you receive updates?</a:t>
            </a:r>
          </a:p>
          <a:p>
            <a:pPr algn="ctr">
              <a:lnSpc>
                <a:spcPts val="3821"/>
              </a:lnSpc>
              <a:spcBef>
                <a:spcPct val="0"/>
              </a:spcBef>
            </a:pPr>
            <a:r>
              <a:rPr lang="en-US" sz="2729">
                <a:solidFill>
                  <a:srgbClr val="000000"/>
                </a:solidFill>
                <a:latin typeface="Canva Sans"/>
                <a:ea typeface="Canva Sans"/>
                <a:cs typeface="Canva Sans"/>
                <a:sym typeface="Canva Sans"/>
              </a:rPr>
              <a:t>What project management tools (like Trello, Slack, or Asana) will they use?</a:t>
            </a:r>
          </a:p>
          <a:p>
            <a:pPr algn="ctr">
              <a:lnSpc>
                <a:spcPts val="3821"/>
              </a:lnSpc>
              <a:spcBef>
                <a:spcPct val="0"/>
              </a:spcBef>
            </a:pPr>
            <a:r>
              <a:rPr lang="en-US" sz="2729">
                <a:solidFill>
                  <a:srgbClr val="000000"/>
                </a:solidFill>
                <a:latin typeface="Canva Sans"/>
                <a:ea typeface="Canva Sans"/>
                <a:cs typeface="Canva Sans"/>
                <a:sym typeface="Canva Sans"/>
              </a:rPr>
              <a:t>This ensures your project stays on track and you're always in the loop.</a:t>
            </a:r>
          </a:p>
          <a:p>
            <a:pPr algn="ctr">
              <a:lnSpc>
                <a:spcPts val="3821"/>
              </a:lnSpc>
              <a:spcBef>
                <a:spcPct val="0"/>
              </a:spcBef>
            </a:pPr>
            <a:r>
              <a:rPr lang="en-US" sz="2729">
                <a:solidFill>
                  <a:srgbClr val="000000"/>
                </a:solidFill>
                <a:latin typeface="Canva Sans"/>
                <a:ea typeface="Canva Sans"/>
                <a:cs typeface="Canva Sans"/>
                <a:sym typeface="Canva Sans"/>
              </a:rPr>
              <a:t>7. Review Pricing and Contract Details</a:t>
            </a:r>
          </a:p>
          <a:p>
            <a:pPr algn="ctr">
              <a:lnSpc>
                <a:spcPts val="3821"/>
              </a:lnSpc>
              <a:spcBef>
                <a:spcPct val="0"/>
              </a:spcBef>
            </a:pPr>
            <a:r>
              <a:rPr lang="en-US" sz="2729">
                <a:solidFill>
                  <a:srgbClr val="000000"/>
                </a:solidFill>
                <a:latin typeface="Canva Sans"/>
                <a:ea typeface="Canva Sans"/>
                <a:cs typeface="Canva Sans"/>
                <a:sym typeface="Canva Sans"/>
              </a:rPr>
              <a:t>Understand exactly what you’re paying for. Clarify:</a:t>
            </a:r>
          </a:p>
          <a:p>
            <a:pPr algn="ctr">
              <a:lnSpc>
                <a:spcPts val="3821"/>
              </a:lnSpc>
              <a:spcBef>
                <a:spcPct val="0"/>
              </a:spcBef>
            </a:pPr>
            <a:r>
              <a:rPr lang="en-US" sz="2729">
                <a:solidFill>
                  <a:srgbClr val="000000"/>
                </a:solidFill>
                <a:latin typeface="Canva Sans"/>
                <a:ea typeface="Canva Sans"/>
                <a:cs typeface="Canva Sans"/>
                <a:sym typeface="Canva Sans"/>
              </a:rPr>
              <a:t>Is pricing fixed or hourly?</a:t>
            </a:r>
          </a:p>
          <a:p>
            <a:pPr algn="ctr">
              <a:lnSpc>
                <a:spcPts val="3821"/>
              </a:lnSpc>
              <a:spcBef>
                <a:spcPct val="0"/>
              </a:spcBef>
            </a:pPr>
            <a:r>
              <a:rPr lang="en-US" sz="2729">
                <a:solidFill>
                  <a:srgbClr val="000000"/>
                </a:solidFill>
                <a:latin typeface="Canva Sans"/>
                <a:ea typeface="Canva Sans"/>
                <a:cs typeface="Canva Sans"/>
                <a:sym typeface="Canva Sans"/>
              </a:rPr>
              <a:t>What deliverables are included (e.g., design, content, SEO)?</a:t>
            </a:r>
          </a:p>
          <a:p>
            <a:pPr algn="ctr">
              <a:lnSpc>
                <a:spcPts val="3821"/>
              </a:lnSpc>
              <a:spcBef>
                <a:spcPct val="0"/>
              </a:spcBef>
            </a:pPr>
            <a:r>
              <a:rPr lang="en-US" sz="2729">
                <a:solidFill>
                  <a:srgbClr val="000000"/>
                </a:solidFill>
                <a:latin typeface="Canva Sans"/>
                <a:ea typeface="Canva Sans"/>
                <a:cs typeface="Canva Sans"/>
                <a:sym typeface="Canva Sans"/>
              </a:rPr>
              <a:t>Are there extra charges for revisions, hosting, or support?</a:t>
            </a:r>
          </a:p>
          <a:p>
            <a:pPr algn="ctr">
              <a:lnSpc>
                <a:spcPts val="3821"/>
              </a:lnSpc>
              <a:spcBef>
                <a:spcPct val="0"/>
              </a:spcBef>
            </a:pPr>
            <a:r>
              <a:rPr lang="en-US" sz="2729">
                <a:solidFill>
                  <a:srgbClr val="000000"/>
                </a:solidFill>
                <a:latin typeface="Canva Sans"/>
                <a:ea typeface="Canva Sans"/>
                <a:cs typeface="Canva Sans"/>
                <a:sym typeface="Canva Sans"/>
              </a:rPr>
              <a:t>What are the payment terms and cancellation policies?</a:t>
            </a:r>
          </a:p>
          <a:p>
            <a:pPr algn="ctr">
              <a:lnSpc>
                <a:spcPts val="3821"/>
              </a:lnSpc>
              <a:spcBef>
                <a:spcPct val="0"/>
              </a:spcBef>
            </a:pPr>
            <a:r>
              <a:rPr lang="en-US" sz="2729">
                <a:solidFill>
                  <a:srgbClr val="000000"/>
                </a:solidFill>
                <a:latin typeface="Canva Sans"/>
                <a:ea typeface="Canva Sans"/>
                <a:cs typeface="Canva Sans"/>
                <a:sym typeface="Canva Sans"/>
              </a:rPr>
              <a:t>A detailed contract helps avoid unexpected costs and miscommunications later 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10031"/>
            <a:ext cx="18288000" cy="5702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8. Ensure Mobile Optimization and SEO Readiness</a:t>
            </a:r>
          </a:p>
          <a:p>
            <a:pPr algn="ctr">
              <a:lnSpc>
                <a:spcPts val="3821"/>
              </a:lnSpc>
              <a:spcBef>
                <a:spcPct val="0"/>
              </a:spcBef>
            </a:pPr>
            <a:r>
              <a:rPr lang="en-US" sz="2729">
                <a:solidFill>
                  <a:srgbClr val="000000"/>
                </a:solidFill>
                <a:latin typeface="Canva Sans"/>
                <a:ea typeface="Canva Sans"/>
                <a:cs typeface="Canva Sans"/>
                <a:sym typeface="Canva Sans"/>
              </a:rPr>
              <a:t>Your website must look and perform well on all devices—and it must be discoverable. Ensure the company:</a:t>
            </a:r>
          </a:p>
          <a:p>
            <a:pPr algn="ctr">
              <a:lnSpc>
                <a:spcPts val="3821"/>
              </a:lnSpc>
              <a:spcBef>
                <a:spcPct val="0"/>
              </a:spcBef>
            </a:pPr>
            <a:r>
              <a:rPr lang="en-US" sz="2729">
                <a:solidFill>
                  <a:srgbClr val="000000"/>
                </a:solidFill>
                <a:latin typeface="Canva Sans"/>
                <a:ea typeface="Canva Sans"/>
                <a:cs typeface="Canva Sans"/>
                <a:sym typeface="Canva Sans"/>
              </a:rPr>
              <a:t>Designs responsive layouts</a:t>
            </a:r>
          </a:p>
          <a:p>
            <a:pPr algn="ctr">
              <a:lnSpc>
                <a:spcPts val="3821"/>
              </a:lnSpc>
              <a:spcBef>
                <a:spcPct val="0"/>
              </a:spcBef>
            </a:pPr>
            <a:r>
              <a:rPr lang="en-US" sz="2729">
                <a:solidFill>
                  <a:srgbClr val="000000"/>
                </a:solidFill>
                <a:latin typeface="Canva Sans"/>
                <a:ea typeface="Canva Sans"/>
                <a:cs typeface="Canva Sans"/>
                <a:sym typeface="Canva Sans"/>
              </a:rPr>
              <a:t>Follows on-page SEO best practices (metadata, alt tags, schema)</a:t>
            </a:r>
          </a:p>
          <a:p>
            <a:pPr algn="ctr">
              <a:lnSpc>
                <a:spcPts val="3821"/>
              </a:lnSpc>
              <a:spcBef>
                <a:spcPct val="0"/>
              </a:spcBef>
            </a:pPr>
            <a:r>
              <a:rPr lang="en-US" sz="2729">
                <a:solidFill>
                  <a:srgbClr val="000000"/>
                </a:solidFill>
                <a:latin typeface="Canva Sans"/>
                <a:ea typeface="Canva Sans"/>
                <a:cs typeface="Canva Sans"/>
                <a:sym typeface="Canva Sans"/>
              </a:rPr>
              <a:t>Optimizes for fast load times</a:t>
            </a:r>
          </a:p>
          <a:p>
            <a:pPr algn="ctr">
              <a:lnSpc>
                <a:spcPts val="3821"/>
              </a:lnSpc>
              <a:spcBef>
                <a:spcPct val="0"/>
              </a:spcBef>
            </a:pPr>
            <a:r>
              <a:rPr lang="en-US" sz="2729">
                <a:solidFill>
                  <a:srgbClr val="000000"/>
                </a:solidFill>
                <a:latin typeface="Canva Sans"/>
                <a:ea typeface="Canva Sans"/>
                <a:cs typeface="Canva Sans"/>
                <a:sym typeface="Canva Sans"/>
              </a:rPr>
              <a:t>Implements tools like Google Analytics and Search Console</a:t>
            </a:r>
          </a:p>
          <a:p>
            <a:pPr algn="ctr">
              <a:lnSpc>
                <a:spcPts val="3821"/>
              </a:lnSpc>
              <a:spcBef>
                <a:spcPct val="0"/>
              </a:spcBef>
            </a:pPr>
            <a:r>
              <a:rPr lang="en-US" sz="2729">
                <a:solidFill>
                  <a:srgbClr val="000000"/>
                </a:solidFill>
                <a:latin typeface="Canva Sans"/>
                <a:ea typeface="Canva Sans"/>
                <a:cs typeface="Canva Sans"/>
                <a:sym typeface="Canva Sans"/>
              </a:rPr>
              <a:t>Mobile-friendly, search-optimized websites are a must in today’s digital ecosystem.</a:t>
            </a:r>
          </a:p>
          <a:p>
            <a:pPr algn="ctr">
              <a:lnSpc>
                <a:spcPts val="3821"/>
              </a:lnSpc>
              <a:spcBef>
                <a:spcPct val="0"/>
              </a:spcBef>
            </a:pPr>
            <a:r>
              <a:rPr lang="en-US" sz="2729">
                <a:solidFill>
                  <a:srgbClr val="000000"/>
                </a:solidFill>
                <a:latin typeface="Canva Sans"/>
                <a:ea typeface="Canva Sans"/>
                <a:cs typeface="Canva Sans"/>
                <a:sym typeface="Canva Sans"/>
              </a:rPr>
              <a:t>9. Clarify Ownership and Access</a:t>
            </a:r>
          </a:p>
          <a:p>
            <a:pPr algn="ctr">
              <a:lnSpc>
                <a:spcPts val="3821"/>
              </a:lnSpc>
              <a:spcBef>
                <a:spcPct val="0"/>
              </a:spcBef>
            </a:pPr>
            <a:r>
              <a:rPr lang="en-US" sz="2729">
                <a:solidFill>
                  <a:srgbClr val="000000"/>
                </a:solidFill>
                <a:latin typeface="Canva Sans"/>
                <a:ea typeface="Canva Sans"/>
                <a:cs typeface="Canva Sans"/>
                <a:sym typeface="Canva Sans"/>
              </a:rPr>
              <a:t>Before signing on the dotted line, ask:</a:t>
            </a:r>
          </a:p>
          <a:p>
            <a:pPr algn="ctr">
              <a:lnSpc>
                <a:spcPts val="3821"/>
              </a:lnSpc>
              <a:spcBef>
                <a:spcPct val="0"/>
              </a:spcBef>
            </a:pPr>
            <a:r>
              <a:rPr lang="en-US" sz="2729">
                <a:solidFill>
                  <a:srgbClr val="000000"/>
                </a:solidFill>
                <a:latin typeface="Canva Sans"/>
                <a:ea typeface="Canva Sans"/>
                <a:cs typeface="Canva Sans"/>
                <a:sym typeface="Canva Sans"/>
              </a:rPr>
              <a:t>Who owns the design, code, and content after launch?</a:t>
            </a:r>
          </a:p>
          <a:p>
            <a:pPr algn="ctr">
              <a:lnSpc>
                <a:spcPts val="3821"/>
              </a:lnSpc>
              <a:spcBef>
                <a:spcPct val="0"/>
              </a:spcBef>
            </a:pPr>
            <a:r>
              <a:rPr lang="en-US" sz="2729">
                <a:solidFill>
                  <a:srgbClr val="000000"/>
                </a:solidFill>
                <a:latin typeface="Canva Sans"/>
                <a:ea typeface="Canva Sans"/>
                <a:cs typeface="Canva Sans"/>
                <a:sym typeface="Canva Sans"/>
              </a:rPr>
              <a:t>Will you be granted complete administrative access to the content management system (CMS), such as WordPress or Shopify?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283964" y="3482244"/>
            <a:ext cx="17720072"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Who will handle hosting and domain registration?</a:t>
            </a:r>
          </a:p>
          <a:p>
            <a:pPr algn="ctr">
              <a:lnSpc>
                <a:spcPts val="3821"/>
              </a:lnSpc>
              <a:spcBef>
                <a:spcPct val="0"/>
              </a:spcBef>
            </a:pPr>
            <a:r>
              <a:rPr lang="en-US" sz="2729">
                <a:solidFill>
                  <a:srgbClr val="000000"/>
                </a:solidFill>
                <a:latin typeface="Canva Sans"/>
                <a:ea typeface="Canva Sans"/>
                <a:cs typeface="Canva Sans"/>
                <a:sym typeface="Canva Sans"/>
              </a:rPr>
              <a:t>Will they provide documentation or training to manage the site?</a:t>
            </a:r>
          </a:p>
          <a:p>
            <a:pPr algn="ctr">
              <a:lnSpc>
                <a:spcPts val="3821"/>
              </a:lnSpc>
              <a:spcBef>
                <a:spcPct val="0"/>
              </a:spcBef>
            </a:pPr>
            <a:r>
              <a:rPr lang="en-US" sz="2729">
                <a:solidFill>
                  <a:srgbClr val="000000"/>
                </a:solidFill>
                <a:latin typeface="Canva Sans"/>
                <a:ea typeface="Canva Sans"/>
                <a:cs typeface="Canva Sans"/>
                <a:sym typeface="Canva Sans"/>
              </a:rPr>
              <a:t>You should always retain full control over your digital assets.</a:t>
            </a:r>
          </a:p>
          <a:p>
            <a:pPr algn="ctr">
              <a:lnSpc>
                <a:spcPts val="3821"/>
              </a:lnSpc>
              <a:spcBef>
                <a:spcPct val="0"/>
              </a:spcBef>
            </a:pPr>
            <a:r>
              <a:rPr lang="en-US" sz="2729">
                <a:solidFill>
                  <a:srgbClr val="000000"/>
                </a:solidFill>
                <a:latin typeface="Canva Sans"/>
                <a:ea typeface="Canva Sans"/>
                <a:cs typeface="Canva Sans"/>
                <a:sym typeface="Canva Sans"/>
              </a:rPr>
              <a:t>10. Plan for Ongoing Maintenance</a:t>
            </a:r>
          </a:p>
          <a:p>
            <a:pPr algn="ctr">
              <a:lnSpc>
                <a:spcPts val="3821"/>
              </a:lnSpc>
              <a:spcBef>
                <a:spcPct val="0"/>
              </a:spcBef>
            </a:pPr>
            <a:r>
              <a:rPr lang="en-US" sz="2729">
                <a:solidFill>
                  <a:srgbClr val="000000"/>
                </a:solidFill>
                <a:latin typeface="Canva Sans"/>
                <a:ea typeface="Canva Sans"/>
                <a:cs typeface="Canva Sans"/>
                <a:sym typeface="Canva Sans"/>
              </a:rPr>
              <a:t>A successful website is never “finished.” You’ll need:</a:t>
            </a:r>
          </a:p>
          <a:p>
            <a:pPr algn="ctr">
              <a:lnSpc>
                <a:spcPts val="3821"/>
              </a:lnSpc>
              <a:spcBef>
                <a:spcPct val="0"/>
              </a:spcBef>
            </a:pPr>
            <a:r>
              <a:rPr lang="en-US" sz="2729">
                <a:solidFill>
                  <a:srgbClr val="000000"/>
                </a:solidFill>
                <a:latin typeface="Canva Sans"/>
                <a:ea typeface="Canva Sans"/>
                <a:cs typeface="Canva Sans"/>
                <a:sym typeface="Canva Sans"/>
              </a:rPr>
              <a:t>Regular updates to content, plugins, or themes</a:t>
            </a:r>
          </a:p>
          <a:p>
            <a:pPr algn="ctr">
              <a:lnSpc>
                <a:spcPts val="3821"/>
              </a:lnSpc>
              <a:spcBef>
                <a:spcPct val="0"/>
              </a:spcBef>
            </a:pPr>
            <a:r>
              <a:rPr lang="en-US" sz="2729">
                <a:solidFill>
                  <a:srgbClr val="000000"/>
                </a:solidFill>
                <a:latin typeface="Canva Sans"/>
                <a:ea typeface="Canva Sans"/>
                <a:cs typeface="Canva Sans"/>
                <a:sym typeface="Canva Sans"/>
              </a:rPr>
              <a:t>Security checks and backups</a:t>
            </a:r>
          </a:p>
          <a:p>
            <a:pPr algn="ctr">
              <a:lnSpc>
                <a:spcPts val="3821"/>
              </a:lnSpc>
              <a:spcBef>
                <a:spcPct val="0"/>
              </a:spcBef>
            </a:pPr>
            <a:r>
              <a:rPr lang="en-US" sz="2729">
                <a:solidFill>
                  <a:srgbClr val="000000"/>
                </a:solidFill>
                <a:latin typeface="Canva Sans"/>
                <a:ea typeface="Canva Sans"/>
                <a:cs typeface="Canva Sans"/>
                <a:sym typeface="Canva Sans"/>
              </a:rPr>
              <a:t>Bug fixes or performance improvements</a:t>
            </a:r>
          </a:p>
          <a:p>
            <a:pPr algn="ctr">
              <a:lnSpc>
                <a:spcPts val="3821"/>
              </a:lnSpc>
              <a:spcBef>
                <a:spcPct val="0"/>
              </a:spcBef>
            </a:pPr>
            <a:r>
              <a:rPr lang="en-US" sz="2729">
                <a:solidFill>
                  <a:srgbClr val="000000"/>
                </a:solidFill>
                <a:latin typeface="Canva Sans"/>
                <a:ea typeface="Canva Sans"/>
                <a:cs typeface="Canva Sans"/>
                <a:sym typeface="Canva Sans"/>
              </a:rPr>
              <a:t>Analytics reporting and conversion tracking</a:t>
            </a:r>
          </a:p>
          <a:p>
            <a:pPr algn="ctr">
              <a:lnSpc>
                <a:spcPts val="3821"/>
              </a:lnSpc>
              <a:spcBef>
                <a:spcPct val="0"/>
              </a:spcBef>
            </a:pPr>
            <a:r>
              <a:rPr lang="en-US" sz="2729">
                <a:solidFill>
                  <a:srgbClr val="000000"/>
                </a:solidFill>
                <a:latin typeface="Canva Sans"/>
                <a:ea typeface="Canva Sans"/>
                <a:cs typeface="Canva Sans"/>
                <a:sym typeface="Canva Sans"/>
              </a:rPr>
              <a:t>Find out if the company offers maintenance plans, how they handle support requests, and response times.</a:t>
            </a:r>
          </a:p>
          <a:p>
            <a:pPr algn="ctr">
              <a:lnSpc>
                <a:spcPts val="3821"/>
              </a:lnSpc>
              <a:spcBef>
                <a:spcPct val="0"/>
              </a:spcBef>
            </a:pPr>
            <a:r>
              <a:rPr lang="en-US" sz="2729">
                <a:solidFill>
                  <a:srgbClr val="000000"/>
                </a:solidFill>
                <a:latin typeface="Canva Sans"/>
                <a:ea typeface="Canva Sans"/>
                <a:cs typeface="Canva Sans"/>
                <a:sym typeface="Canva Sans"/>
              </a:rPr>
              <a:t>Final Thoughts: Think Long-Term</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596731"/>
            <a:ext cx="18288000" cy="1892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Hiring a website design and development company isn’t just about building a site—it’s about building a relationship. Look for a partner who listens, communicates clearly, understands your brand, and is genuinely invested in your success.</a:t>
            </a:r>
          </a:p>
          <a:p>
            <a:pPr algn="ctr">
              <a:lnSpc>
                <a:spcPts val="3821"/>
              </a:lnSpc>
              <a:spcBef>
                <a:spcPct val="0"/>
              </a:spcBef>
            </a:pPr>
            <a:r>
              <a:rPr lang="en-US" sz="2729">
                <a:solidFill>
                  <a:srgbClr val="000000"/>
                </a:solidFill>
                <a:latin typeface="Canva Sans"/>
                <a:ea typeface="Canva Sans"/>
                <a:cs typeface="Canva Sans"/>
                <a:sym typeface="Canva Sans"/>
              </a:rPr>
              <a:t>With the right team by your side, your website won’t just look great—it will deliver real business results.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63750" y="285750"/>
            <a:ext cx="14582936" cy="4144541"/>
          </a:xfrm>
          <a:custGeom>
            <a:avLst/>
            <a:gdLst/>
            <a:ahLst/>
            <a:cxnLst/>
            <a:rect r="r" b="b" t="t" l="l"/>
            <a:pathLst>
              <a:path h="4144541" w="14582936">
                <a:moveTo>
                  <a:pt x="0" y="0"/>
                </a:moveTo>
                <a:lnTo>
                  <a:pt x="14582936" y="0"/>
                </a:lnTo>
                <a:lnTo>
                  <a:pt x="14582936" y="4144541"/>
                </a:lnTo>
                <a:lnTo>
                  <a:pt x="0" y="4144541"/>
                </a:lnTo>
                <a:lnTo>
                  <a:pt x="0" y="0"/>
                </a:lnTo>
                <a:close/>
              </a:path>
            </a:pathLst>
          </a:custGeom>
          <a:blipFill>
            <a:blip r:embed="rId2"/>
            <a:stretch>
              <a:fillRect l="0" t="-50815" r="0" b="-83756"/>
            </a:stretch>
          </a:blipFill>
        </p:spPr>
      </p:sp>
      <p:sp>
        <p:nvSpPr>
          <p:cNvPr name="TextBox 3" id="3"/>
          <p:cNvSpPr txBox="true"/>
          <p:nvPr/>
        </p:nvSpPr>
        <p:spPr>
          <a:xfrm rot="0">
            <a:off x="0" y="6721546"/>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Concept to Launch: The Complete Workflow of a Professional Website Design and Development Company</a:t>
            </a:r>
          </a:p>
          <a:p>
            <a:pPr algn="ctr">
              <a:lnSpc>
                <a:spcPts val="4373"/>
              </a:lnSpc>
              <a:spcBef>
                <a:spcPct val="0"/>
              </a:spcBef>
            </a:pPr>
            <a:r>
              <a:rPr lang="en-US" sz="2733">
                <a:solidFill>
                  <a:srgbClr val="000000"/>
                </a:solidFill>
                <a:latin typeface="Canva Sans"/>
                <a:ea typeface="Canva Sans"/>
                <a:cs typeface="Canva Sans"/>
                <a:sym typeface="Canva Sans"/>
              </a:rPr>
              <a:t>In today’s hyper-connected world, a company’s website often serves as the first point of contact with its customers.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424873"/>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002057" y="6972533"/>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42010" t="0" r="-42010"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168578" y="331446"/>
            <a:ext cx="14395344" cy="4321858"/>
          </a:xfrm>
          <a:custGeom>
            <a:avLst/>
            <a:gdLst/>
            <a:ahLst/>
            <a:cxnLst/>
            <a:rect r="r" b="b" t="t" l="l"/>
            <a:pathLst>
              <a:path h="4321858" w="14395344">
                <a:moveTo>
                  <a:pt x="0" y="0"/>
                </a:moveTo>
                <a:lnTo>
                  <a:pt x="14395344" y="0"/>
                </a:lnTo>
                <a:lnTo>
                  <a:pt x="14395344" y="4321858"/>
                </a:lnTo>
                <a:lnTo>
                  <a:pt x="0" y="4321858"/>
                </a:lnTo>
                <a:lnTo>
                  <a:pt x="0" y="0"/>
                </a:lnTo>
                <a:close/>
              </a:path>
            </a:pathLst>
          </a:custGeom>
          <a:blipFill>
            <a:blip r:embed="rId2"/>
            <a:stretch>
              <a:fillRect l="0" t="-53457" r="0" b="-86515"/>
            </a:stretch>
          </a:blipFill>
        </p:spPr>
      </p:sp>
      <p:sp>
        <p:nvSpPr>
          <p:cNvPr name="TextBox 3" id="3"/>
          <p:cNvSpPr txBox="true"/>
          <p:nvPr/>
        </p:nvSpPr>
        <p:spPr>
          <a:xfrm rot="0">
            <a:off x="0" y="6853094"/>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It’s more than just an online brochure—it’s your digital storefront, sales platform, and brand identity rolled into one. But creating a powerful, professional website doesn’t happen overnight. It requires a strategic, step-by-step approach handled by experienced website design and development companies.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311804" y="280437"/>
            <a:ext cx="14077142" cy="4138126"/>
          </a:xfrm>
          <a:custGeom>
            <a:avLst/>
            <a:gdLst/>
            <a:ahLst/>
            <a:cxnLst/>
            <a:rect r="r" b="b" t="t" l="l"/>
            <a:pathLst>
              <a:path h="4138126" w="14077142">
                <a:moveTo>
                  <a:pt x="0" y="0"/>
                </a:moveTo>
                <a:lnTo>
                  <a:pt x="14077142" y="0"/>
                </a:lnTo>
                <a:lnTo>
                  <a:pt x="14077142" y="4138126"/>
                </a:lnTo>
                <a:lnTo>
                  <a:pt x="0" y="4138126"/>
                </a:lnTo>
                <a:lnTo>
                  <a:pt x="0" y="0"/>
                </a:lnTo>
                <a:close/>
              </a:path>
            </a:pathLst>
          </a:custGeom>
          <a:blipFill>
            <a:blip r:embed="rId2"/>
            <a:stretch>
              <a:fillRect l="0" t="-1603" r="0" b="-7741"/>
            </a:stretch>
          </a:blipFill>
        </p:spPr>
      </p:sp>
      <p:sp>
        <p:nvSpPr>
          <p:cNvPr name="TextBox 3" id="3"/>
          <p:cNvSpPr txBox="true"/>
          <p:nvPr/>
        </p:nvSpPr>
        <p:spPr>
          <a:xfrm rot="0">
            <a:off x="0" y="6347951"/>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Let’s explore the complete workflow that transforms your vision into a fully functional, high-performance website.</a:t>
            </a:r>
          </a:p>
          <a:p>
            <a:pPr algn="ctr">
              <a:lnSpc>
                <a:spcPts val="4373"/>
              </a:lnSpc>
              <a:spcBef>
                <a:spcPct val="0"/>
              </a:spcBef>
            </a:pPr>
            <a:r>
              <a:rPr lang="en-US" sz="2733">
                <a:solidFill>
                  <a:srgbClr val="000000"/>
                </a:solidFill>
                <a:latin typeface="Canva Sans"/>
                <a:ea typeface="Canva Sans"/>
                <a:cs typeface="Canva Sans"/>
                <a:sym typeface="Canva Sans"/>
              </a:rPr>
              <a:t>1. Discovery Phase: Understanding the Vision</a:t>
            </a:r>
          </a:p>
          <a:p>
            <a:pPr algn="ctr">
              <a:lnSpc>
                <a:spcPts val="4373"/>
              </a:lnSpc>
              <a:spcBef>
                <a:spcPct val="0"/>
              </a:spcBef>
            </a:pPr>
            <a:r>
              <a:rPr lang="en-US" sz="2733">
                <a:solidFill>
                  <a:srgbClr val="000000"/>
                </a:solidFill>
                <a:latin typeface="Canva Sans"/>
                <a:ea typeface="Canva Sans"/>
                <a:cs typeface="Canva Sans"/>
                <a:sym typeface="Canva Sans"/>
              </a:rPr>
              <a:t>The process starts with discovery—diving deep into your business, goals, industry, and users.</a:t>
            </a:r>
          </a:p>
          <a:p>
            <a:pPr algn="ctr">
              <a:lnSpc>
                <a:spcPts val="4373"/>
              </a:lnSpc>
              <a:spcBef>
                <a:spcPct val="0"/>
              </a:spcBef>
            </a:pPr>
            <a:r>
              <a:rPr lang="en-US" sz="2733">
                <a:solidFill>
                  <a:srgbClr val="000000"/>
                </a:solidFill>
                <a:latin typeface="Canva Sans"/>
                <a:ea typeface="Canva Sans"/>
                <a:cs typeface="Canva Sans"/>
                <a:sym typeface="Canva Sans"/>
              </a:rPr>
              <a:t>What happens here:</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222444" y="285708"/>
            <a:ext cx="14255862" cy="4222834"/>
          </a:xfrm>
          <a:custGeom>
            <a:avLst/>
            <a:gdLst/>
            <a:ahLst/>
            <a:cxnLst/>
            <a:rect r="r" b="b" t="t" l="l"/>
            <a:pathLst>
              <a:path h="4222834" w="14255862">
                <a:moveTo>
                  <a:pt x="0" y="0"/>
                </a:moveTo>
                <a:lnTo>
                  <a:pt x="14255862" y="0"/>
                </a:lnTo>
                <a:lnTo>
                  <a:pt x="14255862" y="4222834"/>
                </a:lnTo>
                <a:lnTo>
                  <a:pt x="0" y="4222834"/>
                </a:lnTo>
                <a:lnTo>
                  <a:pt x="0" y="0"/>
                </a:lnTo>
                <a:close/>
              </a:path>
            </a:pathLst>
          </a:custGeom>
          <a:blipFill>
            <a:blip r:embed="rId2"/>
            <a:stretch>
              <a:fillRect l="0" t="-49905" r="0" b="-103287"/>
            </a:stretch>
          </a:blipFill>
        </p:spPr>
      </p:sp>
      <p:sp>
        <p:nvSpPr>
          <p:cNvPr name="TextBox 3" id="3"/>
          <p:cNvSpPr txBox="true"/>
          <p:nvPr/>
        </p:nvSpPr>
        <p:spPr>
          <a:xfrm rot="0">
            <a:off x="1069330" y="6405832"/>
            <a:ext cx="1614934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Stakeholder meetings and questionnaires</a:t>
            </a:r>
          </a:p>
          <a:p>
            <a:pPr algn="ctr">
              <a:lnSpc>
                <a:spcPts val="4373"/>
              </a:lnSpc>
              <a:spcBef>
                <a:spcPct val="0"/>
              </a:spcBef>
            </a:pPr>
            <a:r>
              <a:rPr lang="en-US" sz="2733">
                <a:solidFill>
                  <a:srgbClr val="000000"/>
                </a:solidFill>
                <a:latin typeface="Canva Sans"/>
                <a:ea typeface="Canva Sans"/>
                <a:cs typeface="Canva Sans"/>
                <a:sym typeface="Canva Sans"/>
              </a:rPr>
              <a:t>Market and competitor research</a:t>
            </a:r>
          </a:p>
          <a:p>
            <a:pPr algn="ctr">
              <a:lnSpc>
                <a:spcPts val="4373"/>
              </a:lnSpc>
              <a:spcBef>
                <a:spcPct val="0"/>
              </a:spcBef>
            </a:pPr>
            <a:r>
              <a:rPr lang="en-US" sz="2733">
                <a:solidFill>
                  <a:srgbClr val="000000"/>
                </a:solidFill>
                <a:latin typeface="Canva Sans"/>
                <a:ea typeface="Canva Sans"/>
                <a:cs typeface="Canva Sans"/>
                <a:sym typeface="Canva Sans"/>
              </a:rPr>
              <a:t>User persona creation</a:t>
            </a:r>
          </a:p>
          <a:p>
            <a:pPr algn="ctr">
              <a:lnSpc>
                <a:spcPts val="4373"/>
              </a:lnSpc>
              <a:spcBef>
                <a:spcPct val="0"/>
              </a:spcBef>
            </a:pPr>
            <a:r>
              <a:rPr lang="en-US" sz="2733">
                <a:solidFill>
                  <a:srgbClr val="000000"/>
                </a:solidFill>
                <a:latin typeface="Canva Sans"/>
                <a:ea typeface="Canva Sans"/>
                <a:cs typeface="Canva Sans"/>
                <a:sym typeface="Canva Sans"/>
              </a:rPr>
              <a:t>Defining site goals (sales, leads, brand awareness, etc.)</a:t>
            </a:r>
          </a:p>
          <a:p>
            <a:pPr algn="ctr">
              <a:lnSpc>
                <a:spcPts val="4373"/>
              </a:lnSpc>
              <a:spcBef>
                <a:spcPct val="0"/>
              </a:spcBef>
            </a:pPr>
            <a:r>
              <a:rPr lang="en-US" sz="2733">
                <a:solidFill>
                  <a:srgbClr val="000000"/>
                </a:solidFill>
                <a:latin typeface="Canva Sans"/>
                <a:ea typeface="Canva Sans"/>
                <a:cs typeface="Canva Sans"/>
                <a:sym typeface="Canva Sans"/>
              </a:rPr>
              <a:t>💡 Outcome: A solid foundation and shared vision between the client and the development team.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1315715" y="3169760"/>
            <a:ext cx="1565657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2. Strategy &amp; Planning: Laying the Roadmap</a:t>
            </a:r>
          </a:p>
          <a:p>
            <a:pPr algn="ctr">
              <a:lnSpc>
                <a:spcPts val="4373"/>
              </a:lnSpc>
              <a:spcBef>
                <a:spcPct val="0"/>
              </a:spcBef>
            </a:pPr>
            <a:r>
              <a:rPr lang="en-US" sz="2733">
                <a:solidFill>
                  <a:srgbClr val="000000"/>
                </a:solidFill>
                <a:latin typeface="Canva Sans"/>
                <a:ea typeface="Canva Sans"/>
                <a:cs typeface="Canva Sans"/>
                <a:sym typeface="Canva Sans"/>
              </a:rPr>
              <a:t>With clarity on the goals, the team starts mapping out the path to execution.</a:t>
            </a:r>
          </a:p>
          <a:p>
            <a:pPr algn="ctr">
              <a:lnSpc>
                <a:spcPts val="4373"/>
              </a:lnSpc>
              <a:spcBef>
                <a:spcPct val="0"/>
              </a:spcBef>
            </a:pPr>
            <a:r>
              <a:rPr lang="en-US" sz="2733">
                <a:solidFill>
                  <a:srgbClr val="000000"/>
                </a:solidFill>
                <a:latin typeface="Canva Sans"/>
                <a:ea typeface="Canva Sans"/>
                <a:cs typeface="Canva Sans"/>
                <a:sym typeface="Canva Sans"/>
              </a:rPr>
              <a:t>Key deliverables:</a:t>
            </a:r>
          </a:p>
          <a:p>
            <a:pPr algn="ctr">
              <a:lnSpc>
                <a:spcPts val="4373"/>
              </a:lnSpc>
              <a:spcBef>
                <a:spcPct val="0"/>
              </a:spcBef>
            </a:pPr>
            <a:r>
              <a:rPr lang="en-US" sz="2733">
                <a:solidFill>
                  <a:srgbClr val="000000"/>
                </a:solidFill>
                <a:latin typeface="Canva Sans"/>
                <a:ea typeface="Canva Sans"/>
                <a:cs typeface="Canva Sans"/>
                <a:sym typeface="Canva Sans"/>
              </a:rPr>
              <a:t>Project timeline with milestones</a:t>
            </a:r>
          </a:p>
          <a:p>
            <a:pPr algn="ctr">
              <a:lnSpc>
                <a:spcPts val="4373"/>
              </a:lnSpc>
              <a:spcBef>
                <a:spcPct val="0"/>
              </a:spcBef>
            </a:pPr>
            <a:r>
              <a:rPr lang="en-US" sz="2733">
                <a:solidFill>
                  <a:srgbClr val="000000"/>
                </a:solidFill>
                <a:latin typeface="Canva Sans"/>
                <a:ea typeface="Canva Sans"/>
                <a:cs typeface="Canva Sans"/>
                <a:sym typeface="Canva Sans"/>
              </a:rPr>
              <a:t>Sitemap and page structure</a:t>
            </a:r>
          </a:p>
          <a:p>
            <a:pPr algn="ctr">
              <a:lnSpc>
                <a:spcPts val="4373"/>
              </a:lnSpc>
              <a:spcBef>
                <a:spcPct val="0"/>
              </a:spcBef>
            </a:pPr>
            <a:r>
              <a:rPr lang="en-US" sz="2733">
                <a:solidFill>
                  <a:srgbClr val="000000"/>
                </a:solidFill>
                <a:latin typeface="Canva Sans"/>
                <a:ea typeface="Canva Sans"/>
                <a:cs typeface="Canva Sans"/>
                <a:sym typeface="Canva Sans"/>
              </a:rPr>
              <a:t>Technology stack decision (e.g., WordPress, Webflow, Shopify)</a:t>
            </a:r>
          </a:p>
          <a:p>
            <a:pPr algn="ctr">
              <a:lnSpc>
                <a:spcPts val="4373"/>
              </a:lnSpc>
              <a:spcBef>
                <a:spcPct val="0"/>
              </a:spcBef>
            </a:pPr>
            <a:r>
              <a:rPr lang="en-US" sz="2733">
                <a:solidFill>
                  <a:srgbClr val="000000"/>
                </a:solidFill>
                <a:latin typeface="Canva Sans"/>
                <a:ea typeface="Canva Sans"/>
                <a:cs typeface="Canva Sans"/>
                <a:sym typeface="Canva Sans"/>
              </a:rPr>
              <a:t>Wireframes and user journey mapping</a:t>
            </a:r>
          </a:p>
          <a:p>
            <a:pPr algn="ctr">
              <a:lnSpc>
                <a:spcPts val="4373"/>
              </a:lnSpc>
              <a:spcBef>
                <a:spcPct val="0"/>
              </a:spcBef>
            </a:pPr>
            <a:r>
              <a:rPr lang="en-US" sz="2733">
                <a:solidFill>
                  <a:srgbClr val="000000"/>
                </a:solidFill>
                <a:latin typeface="Canva Sans"/>
                <a:ea typeface="Canva Sans"/>
                <a:cs typeface="Canva Sans"/>
                <a:sym typeface="Canva Sans"/>
              </a:rPr>
              <a:t>💡 Outcome: A blueprint that guides the design and development process with clear direction.</a:t>
            </a:r>
          </a:p>
          <a:p>
            <a:pPr algn="ctr">
              <a:lnSpc>
                <a:spcPts val="4373"/>
              </a:lnSpc>
              <a:spcBef>
                <a:spcPct val="0"/>
              </a:spcBef>
            </a:pPr>
            <a:r>
              <a:rPr lang="en-US" sz="2733">
                <a:solidFill>
                  <a:srgbClr val="000000"/>
                </a:solidFill>
                <a:latin typeface="Canva Sans"/>
                <a:ea typeface="Canva Sans"/>
                <a:cs typeface="Canva Sans"/>
                <a:sym typeface="Canva Sans"/>
              </a:rPr>
              <a:t>3. Design Phase: Crafting the Look &amp; Feel</a:t>
            </a:r>
          </a:p>
          <a:p>
            <a:pPr algn="ctr">
              <a:lnSpc>
                <a:spcPts val="4373"/>
              </a:lnSpc>
              <a:spcBef>
                <a:spcPct val="0"/>
              </a:spcBef>
            </a:pPr>
            <a:r>
              <a:rPr lang="en-US" sz="2733">
                <a:solidFill>
                  <a:srgbClr val="000000"/>
                </a:solidFill>
                <a:latin typeface="Canva Sans"/>
                <a:ea typeface="Canva Sans"/>
                <a:cs typeface="Canva Sans"/>
                <a:sym typeface="Canva Sans"/>
              </a:rPr>
              <a:t>The design team takes the strategic vision and turns it into a beautiful, user-friendly interface.</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01308"/>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Design tasks include:</a:t>
            </a:r>
          </a:p>
          <a:p>
            <a:pPr algn="ctr">
              <a:lnSpc>
                <a:spcPts val="4373"/>
              </a:lnSpc>
              <a:spcBef>
                <a:spcPct val="0"/>
              </a:spcBef>
            </a:pPr>
            <a:r>
              <a:rPr lang="en-US" sz="2733">
                <a:solidFill>
                  <a:srgbClr val="000000"/>
                </a:solidFill>
                <a:latin typeface="Canva Sans"/>
                <a:ea typeface="Canva Sans"/>
                <a:cs typeface="Canva Sans"/>
                <a:sym typeface="Canva Sans"/>
              </a:rPr>
              <a:t>Mood boards and style guides</a:t>
            </a:r>
          </a:p>
          <a:p>
            <a:pPr algn="ctr">
              <a:lnSpc>
                <a:spcPts val="4373"/>
              </a:lnSpc>
              <a:spcBef>
                <a:spcPct val="0"/>
              </a:spcBef>
            </a:pPr>
            <a:r>
              <a:rPr lang="en-US" sz="2733">
                <a:solidFill>
                  <a:srgbClr val="000000"/>
                </a:solidFill>
                <a:latin typeface="Canva Sans"/>
                <a:ea typeface="Canva Sans"/>
                <a:cs typeface="Canva Sans"/>
                <a:sym typeface="Canva Sans"/>
              </a:rPr>
              <a:t>High-fidelity mockups for homepage and important subpages</a:t>
            </a:r>
          </a:p>
          <a:p>
            <a:pPr algn="ctr">
              <a:lnSpc>
                <a:spcPts val="4373"/>
              </a:lnSpc>
              <a:spcBef>
                <a:spcPct val="0"/>
              </a:spcBef>
            </a:pPr>
            <a:r>
              <a:rPr lang="en-US" sz="2733">
                <a:solidFill>
                  <a:srgbClr val="000000"/>
                </a:solidFill>
                <a:latin typeface="Canva Sans"/>
                <a:ea typeface="Canva Sans"/>
                <a:cs typeface="Canva Sans"/>
                <a:sym typeface="Canva Sans"/>
              </a:rPr>
              <a:t>UX design with user flows and interactive elements</a:t>
            </a:r>
          </a:p>
          <a:p>
            <a:pPr algn="ctr">
              <a:lnSpc>
                <a:spcPts val="4373"/>
              </a:lnSpc>
              <a:spcBef>
                <a:spcPct val="0"/>
              </a:spcBef>
            </a:pPr>
            <a:r>
              <a:rPr lang="en-US" sz="2733">
                <a:solidFill>
                  <a:srgbClr val="000000"/>
                </a:solidFill>
                <a:latin typeface="Canva Sans"/>
                <a:ea typeface="Canva Sans"/>
                <a:cs typeface="Canva Sans"/>
                <a:sym typeface="Canva Sans"/>
              </a:rPr>
              <a:t>Mobile-first and responsive design considerations</a:t>
            </a:r>
          </a:p>
          <a:p>
            <a:pPr algn="ctr">
              <a:lnSpc>
                <a:spcPts val="4373"/>
              </a:lnSpc>
              <a:spcBef>
                <a:spcPct val="0"/>
              </a:spcBef>
            </a:pPr>
            <a:r>
              <a:rPr lang="en-US" sz="2733">
                <a:solidFill>
                  <a:srgbClr val="000000"/>
                </a:solidFill>
                <a:latin typeface="Canva Sans"/>
                <a:ea typeface="Canva Sans"/>
                <a:cs typeface="Canva Sans"/>
                <a:sym typeface="Canva Sans"/>
              </a:rPr>
              <a:t>💡 Outcome: A visually compelling and functional layout tailored to your audience.</a:t>
            </a:r>
          </a:p>
          <a:p>
            <a:pPr algn="ctr">
              <a:lnSpc>
                <a:spcPts val="4373"/>
              </a:lnSpc>
              <a:spcBef>
                <a:spcPct val="0"/>
              </a:spcBef>
            </a:pPr>
            <a:r>
              <a:rPr lang="en-US" sz="2733">
                <a:solidFill>
                  <a:srgbClr val="000000"/>
                </a:solidFill>
                <a:latin typeface="Canva Sans"/>
                <a:ea typeface="Canva Sans"/>
                <a:cs typeface="Canva Sans"/>
                <a:sym typeface="Canva Sans"/>
              </a:rPr>
              <a:t>4. Content Creation: Telling Your Story</a:t>
            </a:r>
          </a:p>
          <a:p>
            <a:pPr algn="ctr">
              <a:lnSpc>
                <a:spcPts val="4373"/>
              </a:lnSpc>
              <a:spcBef>
                <a:spcPct val="0"/>
              </a:spcBef>
            </a:pPr>
            <a:r>
              <a:rPr lang="en-US" sz="2733">
                <a:solidFill>
                  <a:srgbClr val="000000"/>
                </a:solidFill>
                <a:latin typeface="Canva Sans"/>
                <a:ea typeface="Canva Sans"/>
                <a:cs typeface="Canva Sans"/>
                <a:sym typeface="Canva Sans"/>
              </a:rPr>
              <a:t>Content breathes life into design. This phase ensures the right message is communicated clearly and persuasively.</a:t>
            </a:r>
          </a:p>
          <a:p>
            <a:pPr algn="ctr">
              <a:lnSpc>
                <a:spcPts val="4373"/>
              </a:lnSpc>
              <a:spcBef>
                <a:spcPct val="0"/>
              </a:spcBef>
            </a:pPr>
            <a:r>
              <a:rPr lang="en-US" sz="2733">
                <a:solidFill>
                  <a:srgbClr val="000000"/>
                </a:solidFill>
                <a:latin typeface="Canva Sans"/>
                <a:ea typeface="Canva Sans"/>
                <a:cs typeface="Canva Sans"/>
                <a:sym typeface="Canva Sans"/>
              </a:rPr>
              <a:t>Content needs: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32855"/>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SEO-optimized web copy</a:t>
            </a:r>
          </a:p>
          <a:p>
            <a:pPr algn="ctr">
              <a:lnSpc>
                <a:spcPts val="4373"/>
              </a:lnSpc>
              <a:spcBef>
                <a:spcPct val="0"/>
              </a:spcBef>
            </a:pPr>
            <a:r>
              <a:rPr lang="en-US" sz="2733">
                <a:solidFill>
                  <a:srgbClr val="000000"/>
                </a:solidFill>
                <a:latin typeface="Canva Sans"/>
                <a:ea typeface="Canva Sans"/>
                <a:cs typeface="Canva Sans"/>
                <a:sym typeface="Canva Sans"/>
              </a:rPr>
              <a:t>Product or service descriptions</a:t>
            </a:r>
          </a:p>
          <a:p>
            <a:pPr algn="ctr">
              <a:lnSpc>
                <a:spcPts val="4373"/>
              </a:lnSpc>
              <a:spcBef>
                <a:spcPct val="0"/>
              </a:spcBef>
            </a:pPr>
            <a:r>
              <a:rPr lang="en-US" sz="2733">
                <a:solidFill>
                  <a:srgbClr val="000000"/>
                </a:solidFill>
                <a:latin typeface="Canva Sans"/>
                <a:ea typeface="Canva Sans"/>
                <a:cs typeface="Canva Sans"/>
                <a:sym typeface="Canva Sans"/>
              </a:rPr>
              <a:t>Images, videos, and graphics</a:t>
            </a:r>
          </a:p>
          <a:p>
            <a:pPr algn="ctr">
              <a:lnSpc>
                <a:spcPts val="4373"/>
              </a:lnSpc>
              <a:spcBef>
                <a:spcPct val="0"/>
              </a:spcBef>
            </a:pPr>
            <a:r>
              <a:rPr lang="en-US" sz="2733">
                <a:solidFill>
                  <a:srgbClr val="000000"/>
                </a:solidFill>
                <a:latin typeface="Canva Sans"/>
                <a:ea typeface="Canva Sans"/>
                <a:cs typeface="Canva Sans"/>
                <a:sym typeface="Canva Sans"/>
              </a:rPr>
              <a:t>Calls-to-action (CTAs) and lead magnets</a:t>
            </a:r>
          </a:p>
          <a:p>
            <a:pPr algn="ctr">
              <a:lnSpc>
                <a:spcPts val="4373"/>
              </a:lnSpc>
              <a:spcBef>
                <a:spcPct val="0"/>
              </a:spcBef>
            </a:pPr>
            <a:r>
              <a:rPr lang="en-US" sz="2733">
                <a:solidFill>
                  <a:srgbClr val="000000"/>
                </a:solidFill>
                <a:latin typeface="Canva Sans"/>
                <a:ea typeface="Canva Sans"/>
                <a:cs typeface="Canva Sans"/>
                <a:sym typeface="Canva Sans"/>
              </a:rPr>
              <a:t>💡 Outcome: Engaging, high-quality content that supports user intent and business objectives.</a:t>
            </a:r>
          </a:p>
          <a:p>
            <a:pPr algn="ctr">
              <a:lnSpc>
                <a:spcPts val="4373"/>
              </a:lnSpc>
              <a:spcBef>
                <a:spcPct val="0"/>
              </a:spcBef>
            </a:pPr>
            <a:r>
              <a:rPr lang="en-US" sz="2733">
                <a:solidFill>
                  <a:srgbClr val="000000"/>
                </a:solidFill>
                <a:latin typeface="Canva Sans"/>
                <a:ea typeface="Canva Sans"/>
                <a:cs typeface="Canva Sans"/>
                <a:sym typeface="Canva Sans"/>
              </a:rPr>
              <a:t>5. Development Phase: Bringing It to Life</a:t>
            </a:r>
          </a:p>
          <a:p>
            <a:pPr algn="ctr">
              <a:lnSpc>
                <a:spcPts val="4373"/>
              </a:lnSpc>
              <a:spcBef>
                <a:spcPct val="0"/>
              </a:spcBef>
            </a:pPr>
            <a:r>
              <a:rPr lang="en-US" sz="2733">
                <a:solidFill>
                  <a:srgbClr val="000000"/>
                </a:solidFill>
                <a:latin typeface="Canva Sans"/>
                <a:ea typeface="Canva Sans"/>
                <a:cs typeface="Canva Sans"/>
                <a:sym typeface="Canva Sans"/>
              </a:rPr>
              <a:t>This is where your site moves from design to reality. Developers build both the front-end and back-end functionality.</a:t>
            </a:r>
          </a:p>
          <a:p>
            <a:pPr algn="ctr">
              <a:lnSpc>
                <a:spcPts val="4373"/>
              </a:lnSpc>
              <a:spcBef>
                <a:spcPct val="0"/>
              </a:spcBef>
            </a:pPr>
            <a:r>
              <a:rPr lang="en-US" sz="2733">
                <a:solidFill>
                  <a:srgbClr val="000000"/>
                </a:solidFill>
                <a:latin typeface="Canva Sans"/>
                <a:ea typeface="Canva Sans"/>
                <a:cs typeface="Canva Sans"/>
                <a:sym typeface="Canva Sans"/>
              </a:rPr>
              <a:t>Development includes:</a:t>
            </a:r>
          </a:p>
          <a:p>
            <a:pPr algn="ctr">
              <a:lnSpc>
                <a:spcPts val="4373"/>
              </a:lnSpc>
              <a:spcBef>
                <a:spcPct val="0"/>
              </a:spcBef>
            </a:pPr>
            <a:r>
              <a:rPr lang="en-US" sz="2733">
                <a:solidFill>
                  <a:srgbClr val="000000"/>
                </a:solidFill>
                <a:latin typeface="Canva Sans"/>
                <a:ea typeface="Canva Sans"/>
                <a:cs typeface="Canva Sans"/>
                <a:sym typeface="Canva Sans"/>
              </a:rPr>
              <a:t>Coding (HTML, CSS, JavaScript, and frameworks)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90831"/>
            <a:ext cx="18288000" cy="60333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CMS setup and customization</a:t>
            </a:r>
          </a:p>
          <a:p>
            <a:pPr algn="ctr">
              <a:lnSpc>
                <a:spcPts val="4373"/>
              </a:lnSpc>
              <a:spcBef>
                <a:spcPct val="0"/>
              </a:spcBef>
            </a:pPr>
            <a:r>
              <a:rPr lang="en-US" sz="2733">
                <a:solidFill>
                  <a:srgbClr val="000000"/>
                </a:solidFill>
                <a:latin typeface="Canva Sans"/>
                <a:ea typeface="Canva Sans"/>
                <a:cs typeface="Canva Sans"/>
                <a:sym typeface="Canva Sans"/>
              </a:rPr>
              <a:t>Database and third-party integration</a:t>
            </a:r>
          </a:p>
          <a:p>
            <a:pPr algn="ctr">
              <a:lnSpc>
                <a:spcPts val="4373"/>
              </a:lnSpc>
              <a:spcBef>
                <a:spcPct val="0"/>
              </a:spcBef>
            </a:pPr>
            <a:r>
              <a:rPr lang="en-US" sz="2733">
                <a:solidFill>
                  <a:srgbClr val="000000"/>
                </a:solidFill>
                <a:latin typeface="Canva Sans"/>
                <a:ea typeface="Canva Sans"/>
                <a:cs typeface="Canva Sans"/>
                <a:sym typeface="Canva Sans"/>
              </a:rPr>
              <a:t>eCommerce setup (if applicable)</a:t>
            </a:r>
          </a:p>
          <a:p>
            <a:pPr algn="ctr">
              <a:lnSpc>
                <a:spcPts val="4373"/>
              </a:lnSpc>
              <a:spcBef>
                <a:spcPct val="0"/>
              </a:spcBef>
            </a:pPr>
            <a:r>
              <a:rPr lang="en-US" sz="2733">
                <a:solidFill>
                  <a:srgbClr val="000000"/>
                </a:solidFill>
                <a:latin typeface="Canva Sans"/>
                <a:ea typeface="Canva Sans"/>
                <a:cs typeface="Canva Sans"/>
                <a:sym typeface="Canva Sans"/>
              </a:rPr>
              <a:t>💡 Outcome: A fully functional website that mirrors the approved design and operates seamlessly.</a:t>
            </a:r>
          </a:p>
          <a:p>
            <a:pPr algn="ctr">
              <a:lnSpc>
                <a:spcPts val="4373"/>
              </a:lnSpc>
              <a:spcBef>
                <a:spcPct val="0"/>
              </a:spcBef>
            </a:pPr>
            <a:r>
              <a:rPr lang="en-US" sz="2733">
                <a:solidFill>
                  <a:srgbClr val="000000"/>
                </a:solidFill>
                <a:latin typeface="Canva Sans"/>
                <a:ea typeface="Canva Sans"/>
                <a:cs typeface="Canva Sans"/>
                <a:sym typeface="Canva Sans"/>
              </a:rPr>
              <a:t>6. Testing &amp; Quality Assurance</a:t>
            </a:r>
          </a:p>
          <a:p>
            <a:pPr algn="ctr">
              <a:lnSpc>
                <a:spcPts val="4373"/>
              </a:lnSpc>
              <a:spcBef>
                <a:spcPct val="0"/>
              </a:spcBef>
            </a:pPr>
            <a:r>
              <a:rPr lang="en-US" sz="2733">
                <a:solidFill>
                  <a:srgbClr val="000000"/>
                </a:solidFill>
                <a:latin typeface="Canva Sans"/>
                <a:ea typeface="Canva Sans"/>
                <a:cs typeface="Canva Sans"/>
                <a:sym typeface="Canva Sans"/>
              </a:rPr>
              <a:t>Before launching, rigorous testing ensures everything works perfectly.</a:t>
            </a:r>
          </a:p>
          <a:p>
            <a:pPr algn="ctr">
              <a:lnSpc>
                <a:spcPts val="4373"/>
              </a:lnSpc>
              <a:spcBef>
                <a:spcPct val="0"/>
              </a:spcBef>
            </a:pPr>
            <a:r>
              <a:rPr lang="en-US" sz="2733">
                <a:solidFill>
                  <a:srgbClr val="000000"/>
                </a:solidFill>
                <a:latin typeface="Canva Sans"/>
                <a:ea typeface="Canva Sans"/>
                <a:cs typeface="Canva Sans"/>
                <a:sym typeface="Canva Sans"/>
              </a:rPr>
              <a:t>QA checks:</a:t>
            </a:r>
          </a:p>
          <a:p>
            <a:pPr algn="ctr">
              <a:lnSpc>
                <a:spcPts val="4373"/>
              </a:lnSpc>
              <a:spcBef>
                <a:spcPct val="0"/>
              </a:spcBef>
            </a:pPr>
            <a:r>
              <a:rPr lang="en-US" sz="2733">
                <a:solidFill>
                  <a:srgbClr val="000000"/>
                </a:solidFill>
                <a:latin typeface="Canva Sans"/>
                <a:ea typeface="Canva Sans"/>
                <a:cs typeface="Canva Sans"/>
                <a:sym typeface="Canva Sans"/>
              </a:rPr>
              <a:t>Browser and device compatibility</a:t>
            </a:r>
          </a:p>
          <a:p>
            <a:pPr algn="ctr">
              <a:lnSpc>
                <a:spcPts val="4373"/>
              </a:lnSpc>
              <a:spcBef>
                <a:spcPct val="0"/>
              </a:spcBef>
            </a:pPr>
            <a:r>
              <a:rPr lang="en-US" sz="2733">
                <a:solidFill>
                  <a:srgbClr val="000000"/>
                </a:solidFill>
                <a:latin typeface="Canva Sans"/>
                <a:ea typeface="Canva Sans"/>
                <a:cs typeface="Canva Sans"/>
                <a:sym typeface="Canva Sans"/>
              </a:rPr>
              <a:t>Site speed and performance</a:t>
            </a:r>
          </a:p>
          <a:p>
            <a:pPr algn="ctr">
              <a:lnSpc>
                <a:spcPts val="4373"/>
              </a:lnSpc>
              <a:spcBef>
                <a:spcPct val="0"/>
              </a:spcBef>
            </a:pPr>
            <a:r>
              <a:rPr lang="en-US" sz="2733">
                <a:solidFill>
                  <a:srgbClr val="000000"/>
                </a:solidFill>
                <a:latin typeface="Canva Sans"/>
                <a:ea typeface="Canva Sans"/>
                <a:cs typeface="Canva Sans"/>
                <a:sym typeface="Canva Sans"/>
              </a:rPr>
              <a:t>Link and form validation</a:t>
            </a:r>
          </a:p>
          <a:p>
            <a:pPr algn="ctr">
              <a:lnSpc>
                <a:spcPts val="4373"/>
              </a:lnSpc>
              <a:spcBef>
                <a:spcPct val="0"/>
              </a:spcBef>
            </a:pPr>
            <a:r>
              <a:rPr lang="en-US" sz="2733">
                <a:solidFill>
                  <a:srgbClr val="000000"/>
                </a:solidFill>
                <a:latin typeface="Canva Sans"/>
                <a:ea typeface="Canva Sans"/>
                <a:cs typeface="Canva Sans"/>
                <a:sym typeface="Canva Sans"/>
              </a:rPr>
              <a:t>Accessibility and SEO compliance</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DAGknP8-918</dc:identifier>
  <dcterms:modified xsi:type="dcterms:W3CDTF">2011-08-01T06:04:30Z</dcterms:modified>
  <cp:revision>1</cp:revision>
  <dc:title>From Concept to Launch: The Complete Workflow of a Professional Website Design and Development Company</dc:title>
</cp:coreProperties>
</file>