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TS Qamus Bold" charset="1" panose="00000800000000000000"/>
      <p:regular r:id="rId16"/>
    </p:embeddedFont>
    <p:embeddedFont>
      <p:font typeface="TS Qamus" charset="1" panose="0000050000000000000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https://www.airflypolicy.com" TargetMode="External" Type="http://schemas.openxmlformats.org/officeDocument/2006/relationships/hyperlink"/><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 Id="rId8" Target="https://www.airflypolicy.com/deals/delta-vacation-packages" TargetMode="External" Type="http://schemas.openxmlformats.org/officeDocument/2006/relationships/hyperlink"/><Relationship Id="rId9" Target="../media/image7.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7.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https://www.airflypolicy.com/deals/delta-vacation-packages" TargetMode="External" Type="http://schemas.openxmlformats.org/officeDocument/2006/relationships/hyperlink"/><Relationship Id="rId7" Target="../media/image14.png" Type="http://schemas.openxmlformats.org/officeDocument/2006/relationships/image"/><Relationship Id="rId8" Target="../media/image15.svg" Type="http://schemas.openxmlformats.org/officeDocument/2006/relationships/image"/><Relationship Id="rId9"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7.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6.png" Type="http://schemas.openxmlformats.org/officeDocument/2006/relationships/image"/><Relationship Id="rId5" Target="../media/image7.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7.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https://myairflypolicy.wixsite.com/myairflypolicy/post/delta-vacation-packages" TargetMode="External" Type="http://schemas.openxmlformats.org/officeDocument/2006/relationships/hyperlink"/><Relationship Id="rId5" Target="../media/image7.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887295"/>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267008" y="3630526"/>
            <a:ext cx="13753985" cy="2543083"/>
          </a:xfrm>
          <a:prstGeom prst="rect">
            <a:avLst/>
          </a:prstGeom>
        </p:spPr>
        <p:txBody>
          <a:bodyPr anchor="t" rtlCol="false" tIns="0" lIns="0" bIns="0" rIns="0">
            <a:spAutoFit/>
          </a:bodyPr>
          <a:lstStyle/>
          <a:p>
            <a:pPr algn="ctr" marL="0" indent="0" lvl="0">
              <a:lnSpc>
                <a:spcPts val="9879"/>
              </a:lnSpc>
            </a:pPr>
            <a:r>
              <a:rPr lang="en-US" b="true" sz="9063">
                <a:solidFill>
                  <a:srgbClr val="18899D"/>
                </a:solidFill>
                <a:latin typeface="TS Qamus Bold"/>
                <a:ea typeface="TS Qamus Bold"/>
                <a:cs typeface="TS Qamus Bold"/>
                <a:sym typeface="TS Qamus Bold"/>
              </a:rPr>
              <a:t>ARE DELTA VACATION PACKAGES WORTH IT?</a:t>
            </a:r>
          </a:p>
        </p:txBody>
      </p:sp>
      <p:sp>
        <p:nvSpPr>
          <p:cNvPr name="TextBox 4" id="4"/>
          <p:cNvSpPr txBox="true"/>
          <p:nvPr/>
        </p:nvSpPr>
        <p:spPr>
          <a:xfrm rot="0">
            <a:off x="4449213" y="6352402"/>
            <a:ext cx="9389573" cy="648525"/>
          </a:xfrm>
          <a:prstGeom prst="rect">
            <a:avLst/>
          </a:prstGeom>
        </p:spPr>
        <p:txBody>
          <a:bodyPr anchor="t" rtlCol="false" tIns="0" lIns="0" bIns="0" rIns="0">
            <a:spAutoFit/>
          </a:bodyPr>
          <a:lstStyle/>
          <a:p>
            <a:pPr algn="ctr" marL="0" indent="0" lvl="0">
              <a:lnSpc>
                <a:spcPts val="2518"/>
              </a:lnSpc>
            </a:pPr>
            <a:r>
              <a:rPr lang="en-US" sz="2310">
                <a:solidFill>
                  <a:srgbClr val="18899D"/>
                </a:solidFill>
                <a:latin typeface="TS Qamus"/>
                <a:ea typeface="TS Qamus"/>
                <a:cs typeface="TS Qamus"/>
                <a:sym typeface="TS Qamus"/>
              </a:rPr>
              <a:t>Unlock the best travel deals with ease and confidence | +1-888-212-0809</a:t>
            </a:r>
          </a:p>
        </p:txBody>
      </p:sp>
      <p:sp>
        <p:nvSpPr>
          <p:cNvPr name="Freeform 5" id="5"/>
          <p:cNvSpPr/>
          <p:nvPr/>
        </p:nvSpPr>
        <p:spPr>
          <a:xfrm flipH="true" flipV="true" rot="0">
            <a:off x="13144500" y="4943839"/>
            <a:ext cx="4114800" cy="4114800"/>
          </a:xfrm>
          <a:custGeom>
            <a:avLst/>
            <a:gdLst/>
            <a:ahLst/>
            <a:cxnLst/>
            <a:rect r="r" b="b" t="t" l="l"/>
            <a:pathLst>
              <a:path h="4114800" w="4114800">
                <a:moveTo>
                  <a:pt x="4114800" y="4114800"/>
                </a:moveTo>
                <a:lnTo>
                  <a:pt x="0" y="4114800"/>
                </a:lnTo>
                <a:lnTo>
                  <a:pt x="0" y="0"/>
                </a:lnTo>
                <a:lnTo>
                  <a:pt x="4114800" y="0"/>
                </a:lnTo>
                <a:lnTo>
                  <a:pt x="4114800" y="41148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2865987" y="8357346"/>
            <a:ext cx="7315200" cy="2673373"/>
          </a:xfrm>
          <a:custGeom>
            <a:avLst/>
            <a:gdLst/>
            <a:ahLst/>
            <a:cxnLst/>
            <a:rect r="r" b="b" t="t" l="l"/>
            <a:pathLst>
              <a:path h="2673373" w="7315200">
                <a:moveTo>
                  <a:pt x="0" y="0"/>
                </a:moveTo>
                <a:lnTo>
                  <a:pt x="7315200" y="0"/>
                </a:lnTo>
                <a:lnTo>
                  <a:pt x="7315200" y="2673373"/>
                </a:lnTo>
                <a:lnTo>
                  <a:pt x="0" y="267337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3144500" y="-449392"/>
            <a:ext cx="7315200" cy="2673373"/>
          </a:xfrm>
          <a:custGeom>
            <a:avLst/>
            <a:gdLst/>
            <a:ahLst/>
            <a:cxnLst/>
            <a:rect r="r" b="b" t="t" l="l"/>
            <a:pathLst>
              <a:path h="2673373" w="7315200">
                <a:moveTo>
                  <a:pt x="0" y="0"/>
                </a:moveTo>
                <a:lnTo>
                  <a:pt x="7315200" y="0"/>
                </a:lnTo>
                <a:lnTo>
                  <a:pt x="7315200" y="2673374"/>
                </a:lnTo>
                <a:lnTo>
                  <a:pt x="0" y="267337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3377411" y="8765271"/>
            <a:ext cx="2143604" cy="986058"/>
          </a:xfrm>
          <a:custGeom>
            <a:avLst/>
            <a:gdLst/>
            <a:ahLst/>
            <a:cxnLst/>
            <a:rect r="r" b="b" t="t" l="l"/>
            <a:pathLst>
              <a:path h="986058" w="2143604">
                <a:moveTo>
                  <a:pt x="0" y="0"/>
                </a:moveTo>
                <a:lnTo>
                  <a:pt x="2143604" y="0"/>
                </a:lnTo>
                <a:lnTo>
                  <a:pt x="2143604" y="986058"/>
                </a:lnTo>
                <a:lnTo>
                  <a:pt x="0" y="9860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true" flipV="false" rot="0">
            <a:off x="12433881" y="887295"/>
            <a:ext cx="2143604" cy="986058"/>
          </a:xfrm>
          <a:custGeom>
            <a:avLst/>
            <a:gdLst/>
            <a:ahLst/>
            <a:cxnLst/>
            <a:rect r="r" b="b" t="t" l="l"/>
            <a:pathLst>
              <a:path h="986058" w="2143604">
                <a:moveTo>
                  <a:pt x="2143604" y="0"/>
                </a:moveTo>
                <a:lnTo>
                  <a:pt x="0" y="0"/>
                </a:lnTo>
                <a:lnTo>
                  <a:pt x="0" y="986058"/>
                </a:lnTo>
                <a:lnTo>
                  <a:pt x="2143604" y="986058"/>
                </a:lnTo>
                <a:lnTo>
                  <a:pt x="2143604"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0" y="0"/>
            <a:ext cx="3249842" cy="969322"/>
          </a:xfrm>
          <a:custGeom>
            <a:avLst/>
            <a:gdLst/>
            <a:ahLst/>
            <a:cxnLst/>
            <a:rect r="r" b="b" t="t" l="l"/>
            <a:pathLst>
              <a:path h="969322" w="3249842">
                <a:moveTo>
                  <a:pt x="0" y="0"/>
                </a:moveTo>
                <a:lnTo>
                  <a:pt x="3249842" y="0"/>
                </a:lnTo>
                <a:lnTo>
                  <a:pt x="3249842" y="969322"/>
                </a:lnTo>
                <a:lnTo>
                  <a:pt x="0" y="969322"/>
                </a:lnTo>
                <a:lnTo>
                  <a:pt x="0" y="0"/>
                </a:lnTo>
                <a:close/>
              </a:path>
            </a:pathLst>
          </a:custGeom>
          <a:blipFill>
            <a:blip r:embed="rId8"/>
            <a:stretch>
              <a:fillRect l="0" t="-23254" r="0" b="-17454"/>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887295"/>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377411" y="4167160"/>
            <a:ext cx="11533177" cy="1667152"/>
          </a:xfrm>
          <a:prstGeom prst="rect">
            <a:avLst/>
          </a:prstGeom>
        </p:spPr>
        <p:txBody>
          <a:bodyPr anchor="t" rtlCol="false" tIns="0" lIns="0" bIns="0" rIns="0">
            <a:spAutoFit/>
          </a:bodyPr>
          <a:lstStyle/>
          <a:p>
            <a:pPr algn="ctr" marL="0" indent="0" lvl="0">
              <a:lnSpc>
                <a:spcPts val="12876"/>
              </a:lnSpc>
            </a:pPr>
            <a:r>
              <a:rPr lang="en-US" b="true" sz="11813">
                <a:solidFill>
                  <a:srgbClr val="18899D"/>
                </a:solidFill>
                <a:latin typeface="TS Qamus Bold"/>
                <a:ea typeface="TS Qamus Bold"/>
                <a:cs typeface="TS Qamus Bold"/>
                <a:sym typeface="TS Qamus Bold"/>
              </a:rPr>
              <a:t>THANK YOU!</a:t>
            </a:r>
          </a:p>
        </p:txBody>
      </p:sp>
      <p:sp>
        <p:nvSpPr>
          <p:cNvPr name="TextBox 4" id="4"/>
          <p:cNvSpPr txBox="true"/>
          <p:nvPr/>
        </p:nvSpPr>
        <p:spPr>
          <a:xfrm rot="0">
            <a:off x="4449213" y="5872918"/>
            <a:ext cx="9389573" cy="538078"/>
          </a:xfrm>
          <a:prstGeom prst="rect">
            <a:avLst/>
          </a:prstGeom>
        </p:spPr>
        <p:txBody>
          <a:bodyPr anchor="t" rtlCol="false" tIns="0" lIns="0" bIns="0" rIns="0">
            <a:spAutoFit/>
          </a:bodyPr>
          <a:lstStyle/>
          <a:p>
            <a:pPr algn="ctr" marL="0" indent="0" lvl="0">
              <a:lnSpc>
                <a:spcPts val="4080"/>
              </a:lnSpc>
            </a:pPr>
            <a:r>
              <a:rPr lang="en-US" sz="3743" u="sng">
                <a:solidFill>
                  <a:srgbClr val="18899D"/>
                </a:solidFill>
                <a:latin typeface="TS Qamus"/>
                <a:ea typeface="TS Qamus"/>
                <a:cs typeface="TS Qamus"/>
                <a:sym typeface="TS Qamus"/>
                <a:hlinkClick r:id="rId4" tooltip="https://www.airflypolicy.com"/>
              </a:rPr>
              <a:t>www.airflypolicy.com</a:t>
            </a:r>
            <a:r>
              <a:rPr lang="en-US" sz="3743">
                <a:solidFill>
                  <a:srgbClr val="18899D"/>
                </a:solidFill>
                <a:latin typeface="TS Qamus"/>
                <a:ea typeface="TS Qamus"/>
                <a:cs typeface="TS Qamus"/>
                <a:sym typeface="TS Qamus"/>
              </a:rPr>
              <a:t>  |  +1-888-212-0809</a:t>
            </a:r>
          </a:p>
        </p:txBody>
      </p:sp>
      <p:sp>
        <p:nvSpPr>
          <p:cNvPr name="Freeform 5" id="5"/>
          <p:cNvSpPr/>
          <p:nvPr/>
        </p:nvSpPr>
        <p:spPr>
          <a:xfrm flipH="true" flipV="true" rot="0">
            <a:off x="13144500" y="4943839"/>
            <a:ext cx="4114800" cy="4114800"/>
          </a:xfrm>
          <a:custGeom>
            <a:avLst/>
            <a:gdLst/>
            <a:ahLst/>
            <a:cxnLst/>
            <a:rect r="r" b="b" t="t" l="l"/>
            <a:pathLst>
              <a:path h="4114800" w="4114800">
                <a:moveTo>
                  <a:pt x="4114800" y="4114800"/>
                </a:moveTo>
                <a:lnTo>
                  <a:pt x="0" y="4114800"/>
                </a:lnTo>
                <a:lnTo>
                  <a:pt x="0" y="0"/>
                </a:lnTo>
                <a:lnTo>
                  <a:pt x="4114800" y="0"/>
                </a:lnTo>
                <a:lnTo>
                  <a:pt x="4114800" y="41148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2865987" y="8357346"/>
            <a:ext cx="7315200" cy="2673373"/>
          </a:xfrm>
          <a:custGeom>
            <a:avLst/>
            <a:gdLst/>
            <a:ahLst/>
            <a:cxnLst/>
            <a:rect r="r" b="b" t="t" l="l"/>
            <a:pathLst>
              <a:path h="2673373" w="7315200">
                <a:moveTo>
                  <a:pt x="0" y="0"/>
                </a:moveTo>
                <a:lnTo>
                  <a:pt x="7315200" y="0"/>
                </a:lnTo>
                <a:lnTo>
                  <a:pt x="7315200" y="2673373"/>
                </a:lnTo>
                <a:lnTo>
                  <a:pt x="0" y="267337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3144500" y="-449392"/>
            <a:ext cx="7315200" cy="2673373"/>
          </a:xfrm>
          <a:custGeom>
            <a:avLst/>
            <a:gdLst/>
            <a:ahLst/>
            <a:cxnLst/>
            <a:rect r="r" b="b" t="t" l="l"/>
            <a:pathLst>
              <a:path h="2673373" w="7315200">
                <a:moveTo>
                  <a:pt x="0" y="0"/>
                </a:moveTo>
                <a:lnTo>
                  <a:pt x="7315200" y="0"/>
                </a:lnTo>
                <a:lnTo>
                  <a:pt x="7315200" y="2673374"/>
                </a:lnTo>
                <a:lnTo>
                  <a:pt x="0" y="26733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3377411" y="8765271"/>
            <a:ext cx="2143604" cy="986058"/>
          </a:xfrm>
          <a:custGeom>
            <a:avLst/>
            <a:gdLst/>
            <a:ahLst/>
            <a:cxnLst/>
            <a:rect r="r" b="b" t="t" l="l"/>
            <a:pathLst>
              <a:path h="986058" w="2143604">
                <a:moveTo>
                  <a:pt x="0" y="0"/>
                </a:moveTo>
                <a:lnTo>
                  <a:pt x="2143604" y="0"/>
                </a:lnTo>
                <a:lnTo>
                  <a:pt x="2143604" y="986058"/>
                </a:lnTo>
                <a:lnTo>
                  <a:pt x="0" y="98605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true" flipV="false" rot="0">
            <a:off x="12433881" y="887295"/>
            <a:ext cx="2143604" cy="986058"/>
          </a:xfrm>
          <a:custGeom>
            <a:avLst/>
            <a:gdLst/>
            <a:ahLst/>
            <a:cxnLst/>
            <a:rect r="r" b="b" t="t" l="l"/>
            <a:pathLst>
              <a:path h="986058" w="2143604">
                <a:moveTo>
                  <a:pt x="2143604" y="0"/>
                </a:moveTo>
                <a:lnTo>
                  <a:pt x="0" y="0"/>
                </a:lnTo>
                <a:lnTo>
                  <a:pt x="0" y="986058"/>
                </a:lnTo>
                <a:lnTo>
                  <a:pt x="2143604" y="986058"/>
                </a:lnTo>
                <a:lnTo>
                  <a:pt x="2143604"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0" y="0"/>
            <a:ext cx="3249842" cy="969322"/>
          </a:xfrm>
          <a:custGeom>
            <a:avLst/>
            <a:gdLst/>
            <a:ahLst/>
            <a:cxnLst/>
            <a:rect r="r" b="b" t="t" l="l"/>
            <a:pathLst>
              <a:path h="969322" w="3249842">
                <a:moveTo>
                  <a:pt x="0" y="0"/>
                </a:moveTo>
                <a:lnTo>
                  <a:pt x="3249842" y="0"/>
                </a:lnTo>
                <a:lnTo>
                  <a:pt x="3249842" y="969322"/>
                </a:lnTo>
                <a:lnTo>
                  <a:pt x="0" y="969322"/>
                </a:lnTo>
                <a:lnTo>
                  <a:pt x="0" y="0"/>
                </a:lnTo>
                <a:close/>
              </a:path>
            </a:pathLst>
          </a:custGeom>
          <a:blipFill>
            <a:blip r:embed="rId9"/>
            <a:stretch>
              <a:fillRect l="0" t="-23254" r="0" b="-17454"/>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1028700"/>
            <a:ext cx="2516101" cy="2516101"/>
          </a:xfrm>
          <a:custGeom>
            <a:avLst/>
            <a:gdLst/>
            <a:ahLst/>
            <a:cxnLst/>
            <a:rect r="r" b="b" t="t" l="l"/>
            <a:pathLst>
              <a:path h="2516101" w="2516101">
                <a:moveTo>
                  <a:pt x="0" y="0"/>
                </a:moveTo>
                <a:lnTo>
                  <a:pt x="2516101" y="0"/>
                </a:lnTo>
                <a:lnTo>
                  <a:pt x="2516101" y="2516101"/>
                </a:lnTo>
                <a:lnTo>
                  <a:pt x="0" y="25161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4743199" y="6742199"/>
            <a:ext cx="2516101" cy="2516101"/>
          </a:xfrm>
          <a:custGeom>
            <a:avLst/>
            <a:gdLst/>
            <a:ahLst/>
            <a:cxnLst/>
            <a:rect r="r" b="b" t="t" l="l"/>
            <a:pathLst>
              <a:path h="2516101" w="2516101">
                <a:moveTo>
                  <a:pt x="2516101" y="2516101"/>
                </a:moveTo>
                <a:lnTo>
                  <a:pt x="0" y="2516101"/>
                </a:lnTo>
                <a:lnTo>
                  <a:pt x="0" y="0"/>
                </a:lnTo>
                <a:lnTo>
                  <a:pt x="2516101" y="0"/>
                </a:lnTo>
                <a:lnTo>
                  <a:pt x="2516101"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5400000">
            <a:off x="269682" y="7022192"/>
            <a:ext cx="2371932" cy="853895"/>
          </a:xfrm>
          <a:custGeom>
            <a:avLst/>
            <a:gdLst/>
            <a:ahLst/>
            <a:cxnLst/>
            <a:rect r="r" b="b" t="t" l="l"/>
            <a:pathLst>
              <a:path h="853895" w="2371932">
                <a:moveTo>
                  <a:pt x="0" y="0"/>
                </a:moveTo>
                <a:lnTo>
                  <a:pt x="2371931" y="0"/>
                </a:lnTo>
                <a:lnTo>
                  <a:pt x="2371931" y="853895"/>
                </a:lnTo>
                <a:lnTo>
                  <a:pt x="0" y="85389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true" flipV="false" rot="-5400000">
            <a:off x="15646387" y="1787718"/>
            <a:ext cx="2371932" cy="853895"/>
          </a:xfrm>
          <a:custGeom>
            <a:avLst/>
            <a:gdLst/>
            <a:ahLst/>
            <a:cxnLst/>
            <a:rect r="r" b="b" t="t" l="l"/>
            <a:pathLst>
              <a:path h="853895" w="2371932">
                <a:moveTo>
                  <a:pt x="2371931" y="0"/>
                </a:moveTo>
                <a:lnTo>
                  <a:pt x="0" y="0"/>
                </a:lnTo>
                <a:lnTo>
                  <a:pt x="0" y="853895"/>
                </a:lnTo>
                <a:lnTo>
                  <a:pt x="2371931" y="853895"/>
                </a:lnTo>
                <a:lnTo>
                  <a:pt x="2371931"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286750" y="4102689"/>
            <a:ext cx="1281420" cy="1188226"/>
          </a:xfrm>
          <a:custGeom>
            <a:avLst/>
            <a:gdLst/>
            <a:ahLst/>
            <a:cxnLst/>
            <a:rect r="r" b="b" t="t" l="l"/>
            <a:pathLst>
              <a:path h="1188226" w="1281420">
                <a:moveTo>
                  <a:pt x="0" y="0"/>
                </a:moveTo>
                <a:lnTo>
                  <a:pt x="1281420" y="0"/>
                </a:lnTo>
                <a:lnTo>
                  <a:pt x="1281420" y="1188225"/>
                </a:lnTo>
                <a:lnTo>
                  <a:pt x="0" y="118822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3955689" y="3831614"/>
            <a:ext cx="12296495" cy="1396975"/>
          </a:xfrm>
          <a:prstGeom prst="rect">
            <a:avLst/>
          </a:prstGeom>
        </p:spPr>
        <p:txBody>
          <a:bodyPr anchor="t" rtlCol="false" tIns="0" lIns="0" bIns="0" rIns="0">
            <a:spAutoFit/>
          </a:bodyPr>
          <a:lstStyle/>
          <a:p>
            <a:pPr algn="just" marL="0" indent="0" lvl="0">
              <a:lnSpc>
                <a:spcPts val="2723"/>
              </a:lnSpc>
            </a:pPr>
            <a:r>
              <a:rPr lang="en-US" sz="2498">
                <a:solidFill>
                  <a:srgbClr val="18899D"/>
                </a:solidFill>
                <a:latin typeface="TS Qamus"/>
                <a:ea typeface="TS Qamus"/>
                <a:cs typeface="TS Qamus"/>
                <a:sym typeface="TS Qamus"/>
              </a:rPr>
              <a:t>Booking your next trip can be overwhelming, but </a:t>
            </a:r>
            <a:r>
              <a:rPr lang="en-US" sz="2498" u="sng">
                <a:solidFill>
                  <a:srgbClr val="18899D"/>
                </a:solidFill>
                <a:latin typeface="TS Qamus"/>
                <a:ea typeface="TS Qamus"/>
                <a:cs typeface="TS Qamus"/>
                <a:sym typeface="TS Qamus"/>
                <a:hlinkClick r:id="rId8" tooltip="https://www.airflypolicy.com/deals/delta-vacation-packages"/>
              </a:rPr>
              <a:t>delta vacation packages</a:t>
            </a:r>
            <a:r>
              <a:rPr lang="en-US" sz="2498">
                <a:solidFill>
                  <a:srgbClr val="18899D"/>
                </a:solidFill>
                <a:latin typeface="TS Qamus"/>
                <a:ea typeface="TS Qamus"/>
                <a:cs typeface="TS Qamus"/>
                <a:sym typeface="TS Qamus"/>
              </a:rPr>
              <a:t> simplify the process by bundling flights, hotels, and activities. These packages offer convenience and often exclusive deals, making travel planning smoother for busy professionals.</a:t>
            </a:r>
          </a:p>
        </p:txBody>
      </p:sp>
      <p:sp>
        <p:nvSpPr>
          <p:cNvPr name="TextBox 8" id="8"/>
          <p:cNvSpPr txBox="true"/>
          <p:nvPr/>
        </p:nvSpPr>
        <p:spPr>
          <a:xfrm rot="0">
            <a:off x="3955689" y="1085850"/>
            <a:ext cx="10376622" cy="1049066"/>
          </a:xfrm>
          <a:prstGeom prst="rect">
            <a:avLst/>
          </a:prstGeom>
        </p:spPr>
        <p:txBody>
          <a:bodyPr anchor="t" rtlCol="false" tIns="0" lIns="0" bIns="0" rIns="0">
            <a:spAutoFit/>
          </a:bodyPr>
          <a:lstStyle/>
          <a:p>
            <a:pPr algn="ctr" marL="0" indent="0" lvl="0">
              <a:lnSpc>
                <a:spcPts val="7914"/>
              </a:lnSpc>
            </a:pPr>
            <a:r>
              <a:rPr lang="en-US" b="true" sz="7261">
                <a:solidFill>
                  <a:srgbClr val="18899D"/>
                </a:solidFill>
                <a:latin typeface="TS Qamus Bold"/>
                <a:ea typeface="TS Qamus Bold"/>
                <a:cs typeface="TS Qamus Bold"/>
                <a:sym typeface="TS Qamus Bold"/>
              </a:rPr>
              <a:t>INTRODUCTION</a:t>
            </a:r>
          </a:p>
        </p:txBody>
      </p:sp>
      <p:sp>
        <p:nvSpPr>
          <p:cNvPr name="TextBox 9" id="9"/>
          <p:cNvSpPr txBox="true"/>
          <p:nvPr/>
        </p:nvSpPr>
        <p:spPr>
          <a:xfrm rot="0">
            <a:off x="3968220" y="6272698"/>
            <a:ext cx="12296495" cy="1739875"/>
          </a:xfrm>
          <a:prstGeom prst="rect">
            <a:avLst/>
          </a:prstGeom>
        </p:spPr>
        <p:txBody>
          <a:bodyPr anchor="t" rtlCol="false" tIns="0" lIns="0" bIns="0" rIns="0">
            <a:spAutoFit/>
          </a:bodyPr>
          <a:lstStyle/>
          <a:p>
            <a:pPr algn="just" marL="0" indent="0" lvl="0">
              <a:lnSpc>
                <a:spcPts val="2723"/>
              </a:lnSpc>
            </a:pPr>
            <a:r>
              <a:rPr lang="en-US" sz="2498">
                <a:solidFill>
                  <a:srgbClr val="18899D"/>
                </a:solidFill>
                <a:latin typeface="TS Qamus"/>
                <a:ea typeface="TS Qamus"/>
                <a:cs typeface="TS Qamus"/>
                <a:sym typeface="TS Qamus"/>
              </a:rPr>
              <a:t>Delta vacation packages bring together everything you need in one seamless booking experience. From round-trip flights to hotel accommodations and curated activities, these bundles are designed to save you time, reduce stress, and deliver exceptional value for every type of traveler.</a:t>
            </a:r>
          </a:p>
        </p:txBody>
      </p:sp>
      <p:sp>
        <p:nvSpPr>
          <p:cNvPr name="Freeform 10" id="10"/>
          <p:cNvSpPr/>
          <p:nvPr/>
        </p:nvSpPr>
        <p:spPr>
          <a:xfrm flipH="false" flipV="false" rot="0">
            <a:off x="2286750" y="6531424"/>
            <a:ext cx="1281420" cy="1188226"/>
          </a:xfrm>
          <a:custGeom>
            <a:avLst/>
            <a:gdLst/>
            <a:ahLst/>
            <a:cxnLst/>
            <a:rect r="r" b="b" t="t" l="l"/>
            <a:pathLst>
              <a:path h="1188226" w="1281420">
                <a:moveTo>
                  <a:pt x="0" y="0"/>
                </a:moveTo>
                <a:lnTo>
                  <a:pt x="1281420" y="0"/>
                </a:lnTo>
                <a:lnTo>
                  <a:pt x="1281420" y="1188226"/>
                </a:lnTo>
                <a:lnTo>
                  <a:pt x="0" y="118822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0" y="0"/>
            <a:ext cx="3249842" cy="969322"/>
          </a:xfrm>
          <a:custGeom>
            <a:avLst/>
            <a:gdLst/>
            <a:ahLst/>
            <a:cxnLst/>
            <a:rect r="r" b="b" t="t" l="l"/>
            <a:pathLst>
              <a:path h="969322" w="3249842">
                <a:moveTo>
                  <a:pt x="0" y="0"/>
                </a:moveTo>
                <a:lnTo>
                  <a:pt x="3249842" y="0"/>
                </a:lnTo>
                <a:lnTo>
                  <a:pt x="3249842" y="969322"/>
                </a:lnTo>
                <a:lnTo>
                  <a:pt x="0" y="969322"/>
                </a:lnTo>
                <a:lnTo>
                  <a:pt x="0" y="0"/>
                </a:lnTo>
                <a:close/>
              </a:path>
            </a:pathLst>
          </a:custGeom>
          <a:blipFill>
            <a:blip r:embed="rId9"/>
            <a:stretch>
              <a:fillRect l="0" t="-23254" r="0" b="-17454"/>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247595" y="3544801"/>
            <a:ext cx="13753654" cy="1452028"/>
            <a:chOff x="0" y="0"/>
            <a:chExt cx="1222804" cy="129096"/>
          </a:xfrm>
        </p:grpSpPr>
        <p:sp>
          <p:nvSpPr>
            <p:cNvPr name="Freeform 3" id="3"/>
            <p:cNvSpPr/>
            <p:nvPr/>
          </p:nvSpPr>
          <p:spPr>
            <a:xfrm flipH="false" flipV="false" rot="0">
              <a:off x="0" y="0"/>
              <a:ext cx="1222804" cy="129096"/>
            </a:xfrm>
            <a:custGeom>
              <a:avLst/>
              <a:gdLst/>
              <a:ahLst/>
              <a:cxnLst/>
              <a:rect r="r" b="b" t="t" l="l"/>
              <a:pathLst>
                <a:path h="129096" w="1222804">
                  <a:moveTo>
                    <a:pt x="10994" y="0"/>
                  </a:moveTo>
                  <a:lnTo>
                    <a:pt x="1211810" y="0"/>
                  </a:lnTo>
                  <a:cubicBezTo>
                    <a:pt x="1214726" y="0"/>
                    <a:pt x="1217522" y="1158"/>
                    <a:pt x="1219584" y="3220"/>
                  </a:cubicBezTo>
                  <a:cubicBezTo>
                    <a:pt x="1221646" y="5282"/>
                    <a:pt x="1222804" y="8078"/>
                    <a:pt x="1222804" y="10994"/>
                  </a:cubicBezTo>
                  <a:lnTo>
                    <a:pt x="1222804" y="118102"/>
                  </a:lnTo>
                  <a:cubicBezTo>
                    <a:pt x="1222804" y="124174"/>
                    <a:pt x="1217882" y="129096"/>
                    <a:pt x="1211810" y="129096"/>
                  </a:cubicBezTo>
                  <a:lnTo>
                    <a:pt x="10994" y="129096"/>
                  </a:lnTo>
                  <a:cubicBezTo>
                    <a:pt x="8078" y="129096"/>
                    <a:pt x="5282" y="127938"/>
                    <a:pt x="3220" y="125876"/>
                  </a:cubicBezTo>
                  <a:cubicBezTo>
                    <a:pt x="1158" y="123814"/>
                    <a:pt x="0" y="121018"/>
                    <a:pt x="0" y="118102"/>
                  </a:cubicBezTo>
                  <a:lnTo>
                    <a:pt x="0" y="10994"/>
                  </a:lnTo>
                  <a:cubicBezTo>
                    <a:pt x="0" y="8078"/>
                    <a:pt x="1158" y="5282"/>
                    <a:pt x="3220" y="3220"/>
                  </a:cubicBezTo>
                  <a:cubicBezTo>
                    <a:pt x="5282" y="1158"/>
                    <a:pt x="8078" y="0"/>
                    <a:pt x="10994" y="0"/>
                  </a:cubicBezTo>
                  <a:close/>
                </a:path>
              </a:pathLst>
            </a:custGeom>
            <a:solidFill>
              <a:srgbClr val="18899D"/>
            </a:solidFill>
          </p:spPr>
        </p:sp>
        <p:sp>
          <p:nvSpPr>
            <p:cNvPr name="TextBox 4" id="4"/>
            <p:cNvSpPr txBox="true"/>
            <p:nvPr/>
          </p:nvSpPr>
          <p:spPr>
            <a:xfrm>
              <a:off x="0" y="-38100"/>
              <a:ext cx="1222804" cy="167196"/>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Freeform 5" id="5"/>
          <p:cNvSpPr/>
          <p:nvPr/>
        </p:nvSpPr>
        <p:spPr>
          <a:xfrm flipH="false" flipV="false" rot="0">
            <a:off x="1028700" y="1028700"/>
            <a:ext cx="2516101" cy="2516101"/>
          </a:xfrm>
          <a:custGeom>
            <a:avLst/>
            <a:gdLst/>
            <a:ahLst/>
            <a:cxnLst/>
            <a:rect r="r" b="b" t="t" l="l"/>
            <a:pathLst>
              <a:path h="2516101" w="2516101">
                <a:moveTo>
                  <a:pt x="0" y="0"/>
                </a:moveTo>
                <a:lnTo>
                  <a:pt x="2516101" y="0"/>
                </a:lnTo>
                <a:lnTo>
                  <a:pt x="2516101" y="2516101"/>
                </a:lnTo>
                <a:lnTo>
                  <a:pt x="0" y="25161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true" rot="0">
            <a:off x="14743199" y="6742199"/>
            <a:ext cx="2516101" cy="2516101"/>
          </a:xfrm>
          <a:custGeom>
            <a:avLst/>
            <a:gdLst/>
            <a:ahLst/>
            <a:cxnLst/>
            <a:rect r="r" b="b" t="t" l="l"/>
            <a:pathLst>
              <a:path h="2516101" w="2516101">
                <a:moveTo>
                  <a:pt x="2516101" y="2516101"/>
                </a:moveTo>
                <a:lnTo>
                  <a:pt x="0" y="2516101"/>
                </a:lnTo>
                <a:lnTo>
                  <a:pt x="0" y="0"/>
                </a:lnTo>
                <a:lnTo>
                  <a:pt x="2516101" y="0"/>
                </a:lnTo>
                <a:lnTo>
                  <a:pt x="2516101"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true" flipV="false" rot="0">
            <a:off x="14743199" y="1028700"/>
            <a:ext cx="2516101" cy="2516101"/>
          </a:xfrm>
          <a:custGeom>
            <a:avLst/>
            <a:gdLst/>
            <a:ahLst/>
            <a:cxnLst/>
            <a:rect r="r" b="b" t="t" l="l"/>
            <a:pathLst>
              <a:path h="2516101" w="2516101">
                <a:moveTo>
                  <a:pt x="2516101" y="0"/>
                </a:moveTo>
                <a:lnTo>
                  <a:pt x="0" y="0"/>
                </a:lnTo>
                <a:lnTo>
                  <a:pt x="0" y="2516101"/>
                </a:lnTo>
                <a:lnTo>
                  <a:pt x="2516101" y="2516101"/>
                </a:lnTo>
                <a:lnTo>
                  <a:pt x="251610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true" rot="0">
            <a:off x="1028700" y="6678599"/>
            <a:ext cx="2516101" cy="2516101"/>
          </a:xfrm>
          <a:custGeom>
            <a:avLst/>
            <a:gdLst/>
            <a:ahLst/>
            <a:cxnLst/>
            <a:rect r="r" b="b" t="t" l="l"/>
            <a:pathLst>
              <a:path h="2516101" w="2516101">
                <a:moveTo>
                  <a:pt x="0" y="2516101"/>
                </a:moveTo>
                <a:lnTo>
                  <a:pt x="2516101" y="2516101"/>
                </a:lnTo>
                <a:lnTo>
                  <a:pt x="2516101" y="0"/>
                </a:lnTo>
                <a:lnTo>
                  <a:pt x="0" y="0"/>
                </a:lnTo>
                <a:lnTo>
                  <a:pt x="0"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2976175" y="3758052"/>
            <a:ext cx="12296495" cy="986121"/>
          </a:xfrm>
          <a:prstGeom prst="rect">
            <a:avLst/>
          </a:prstGeom>
        </p:spPr>
        <p:txBody>
          <a:bodyPr anchor="t" rtlCol="false" tIns="0" lIns="0" bIns="0" rIns="0">
            <a:spAutoFit/>
          </a:bodyPr>
          <a:lstStyle/>
          <a:p>
            <a:pPr algn="just" marL="0" indent="0" lvl="0">
              <a:lnSpc>
                <a:spcPts val="2623"/>
              </a:lnSpc>
            </a:pPr>
            <a:r>
              <a:rPr lang="en-US" sz="2406">
                <a:solidFill>
                  <a:srgbClr val="FFFFFF"/>
                </a:solidFill>
                <a:latin typeface="TS Qamus"/>
                <a:ea typeface="TS Qamus"/>
                <a:cs typeface="TS Qamus"/>
                <a:sym typeface="TS Qamus"/>
              </a:rPr>
              <a:t>Tuesdays and Wednesdays often yield better deals on delta airlines vacation packages, as airlines typically release discounts mid-week. Booking 6-8 weeks in advance is optimal for securing the best available rates and availability.</a:t>
            </a:r>
          </a:p>
        </p:txBody>
      </p:sp>
      <p:sp>
        <p:nvSpPr>
          <p:cNvPr name="TextBox 10" id="10"/>
          <p:cNvSpPr txBox="true"/>
          <p:nvPr/>
        </p:nvSpPr>
        <p:spPr>
          <a:xfrm rot="0">
            <a:off x="3955689" y="1085850"/>
            <a:ext cx="10376622" cy="2041594"/>
          </a:xfrm>
          <a:prstGeom prst="rect">
            <a:avLst/>
          </a:prstGeom>
        </p:spPr>
        <p:txBody>
          <a:bodyPr anchor="t" rtlCol="false" tIns="0" lIns="0" bIns="0" rIns="0">
            <a:spAutoFit/>
          </a:bodyPr>
          <a:lstStyle/>
          <a:p>
            <a:pPr algn="ctr" marL="0" indent="0" lvl="0">
              <a:lnSpc>
                <a:spcPts val="7909"/>
              </a:lnSpc>
            </a:pPr>
            <a:r>
              <a:rPr lang="en-US" b="true" sz="7255">
                <a:solidFill>
                  <a:srgbClr val="18899D"/>
                </a:solidFill>
                <a:latin typeface="TS Qamus Bold"/>
                <a:ea typeface="TS Qamus Bold"/>
                <a:cs typeface="TS Qamus Bold"/>
                <a:sym typeface="TS Qamus Bold"/>
              </a:rPr>
              <a:t>BEST DAY TO BOOK A DELTA VACATION</a:t>
            </a:r>
          </a:p>
        </p:txBody>
      </p:sp>
      <p:grpSp>
        <p:nvGrpSpPr>
          <p:cNvPr name="Group 11" id="11"/>
          <p:cNvGrpSpPr/>
          <p:nvPr/>
        </p:nvGrpSpPr>
        <p:grpSpPr>
          <a:xfrm rot="0">
            <a:off x="2247595" y="5143500"/>
            <a:ext cx="13753654" cy="1452028"/>
            <a:chOff x="0" y="0"/>
            <a:chExt cx="1222804" cy="129096"/>
          </a:xfrm>
        </p:grpSpPr>
        <p:sp>
          <p:nvSpPr>
            <p:cNvPr name="Freeform 12" id="12"/>
            <p:cNvSpPr/>
            <p:nvPr/>
          </p:nvSpPr>
          <p:spPr>
            <a:xfrm flipH="false" flipV="false" rot="0">
              <a:off x="0" y="0"/>
              <a:ext cx="1222804" cy="129096"/>
            </a:xfrm>
            <a:custGeom>
              <a:avLst/>
              <a:gdLst/>
              <a:ahLst/>
              <a:cxnLst/>
              <a:rect r="r" b="b" t="t" l="l"/>
              <a:pathLst>
                <a:path h="129096" w="1222804">
                  <a:moveTo>
                    <a:pt x="10994" y="0"/>
                  </a:moveTo>
                  <a:lnTo>
                    <a:pt x="1211810" y="0"/>
                  </a:lnTo>
                  <a:cubicBezTo>
                    <a:pt x="1214726" y="0"/>
                    <a:pt x="1217522" y="1158"/>
                    <a:pt x="1219584" y="3220"/>
                  </a:cubicBezTo>
                  <a:cubicBezTo>
                    <a:pt x="1221646" y="5282"/>
                    <a:pt x="1222804" y="8078"/>
                    <a:pt x="1222804" y="10994"/>
                  </a:cubicBezTo>
                  <a:lnTo>
                    <a:pt x="1222804" y="118102"/>
                  </a:lnTo>
                  <a:cubicBezTo>
                    <a:pt x="1222804" y="124174"/>
                    <a:pt x="1217882" y="129096"/>
                    <a:pt x="1211810" y="129096"/>
                  </a:cubicBezTo>
                  <a:lnTo>
                    <a:pt x="10994" y="129096"/>
                  </a:lnTo>
                  <a:cubicBezTo>
                    <a:pt x="8078" y="129096"/>
                    <a:pt x="5282" y="127938"/>
                    <a:pt x="3220" y="125876"/>
                  </a:cubicBezTo>
                  <a:cubicBezTo>
                    <a:pt x="1158" y="123814"/>
                    <a:pt x="0" y="121018"/>
                    <a:pt x="0" y="118102"/>
                  </a:cubicBezTo>
                  <a:lnTo>
                    <a:pt x="0" y="10994"/>
                  </a:lnTo>
                  <a:cubicBezTo>
                    <a:pt x="0" y="8078"/>
                    <a:pt x="1158" y="5282"/>
                    <a:pt x="3220" y="3220"/>
                  </a:cubicBezTo>
                  <a:cubicBezTo>
                    <a:pt x="5282" y="1158"/>
                    <a:pt x="8078" y="0"/>
                    <a:pt x="10994" y="0"/>
                  </a:cubicBezTo>
                  <a:close/>
                </a:path>
              </a:pathLst>
            </a:custGeom>
            <a:solidFill>
              <a:srgbClr val="18899D"/>
            </a:solidFill>
          </p:spPr>
        </p:sp>
        <p:sp>
          <p:nvSpPr>
            <p:cNvPr name="TextBox 13" id="13"/>
            <p:cNvSpPr txBox="true"/>
            <p:nvPr/>
          </p:nvSpPr>
          <p:spPr>
            <a:xfrm>
              <a:off x="0" y="-38100"/>
              <a:ext cx="1222804" cy="167196"/>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14" id="14"/>
          <p:cNvSpPr txBox="true"/>
          <p:nvPr/>
        </p:nvSpPr>
        <p:spPr>
          <a:xfrm rot="0">
            <a:off x="2976175" y="5356752"/>
            <a:ext cx="12296495" cy="986121"/>
          </a:xfrm>
          <a:prstGeom prst="rect">
            <a:avLst/>
          </a:prstGeom>
        </p:spPr>
        <p:txBody>
          <a:bodyPr anchor="t" rtlCol="false" tIns="0" lIns="0" bIns="0" rIns="0">
            <a:spAutoFit/>
          </a:bodyPr>
          <a:lstStyle/>
          <a:p>
            <a:pPr algn="just" marL="0" indent="0" lvl="0">
              <a:lnSpc>
                <a:spcPts val="2623"/>
              </a:lnSpc>
            </a:pPr>
            <a:r>
              <a:rPr lang="en-US" sz="2406">
                <a:solidFill>
                  <a:srgbClr val="FFFFFF"/>
                </a:solidFill>
                <a:latin typeface="TS Qamus"/>
                <a:ea typeface="TS Qamus"/>
                <a:cs typeface="TS Qamus"/>
                <a:sym typeface="TS Qamus"/>
              </a:rPr>
              <a:t>Avoid holiday peak times for lower prices — booking around major holidays can significantly inflate costs. Set up price alerts to monitor fare drops and act quickly when deals appear on your preferred routes.</a:t>
            </a:r>
          </a:p>
        </p:txBody>
      </p:sp>
      <p:grpSp>
        <p:nvGrpSpPr>
          <p:cNvPr name="Group 15" id="15"/>
          <p:cNvGrpSpPr/>
          <p:nvPr/>
        </p:nvGrpSpPr>
        <p:grpSpPr>
          <a:xfrm rot="0">
            <a:off x="2247595" y="6742199"/>
            <a:ext cx="13753654" cy="1452028"/>
            <a:chOff x="0" y="0"/>
            <a:chExt cx="1222804" cy="129096"/>
          </a:xfrm>
        </p:grpSpPr>
        <p:sp>
          <p:nvSpPr>
            <p:cNvPr name="Freeform 16" id="16"/>
            <p:cNvSpPr/>
            <p:nvPr/>
          </p:nvSpPr>
          <p:spPr>
            <a:xfrm flipH="false" flipV="false" rot="0">
              <a:off x="0" y="0"/>
              <a:ext cx="1222804" cy="129096"/>
            </a:xfrm>
            <a:custGeom>
              <a:avLst/>
              <a:gdLst/>
              <a:ahLst/>
              <a:cxnLst/>
              <a:rect r="r" b="b" t="t" l="l"/>
              <a:pathLst>
                <a:path h="129096" w="1222804">
                  <a:moveTo>
                    <a:pt x="10994" y="0"/>
                  </a:moveTo>
                  <a:lnTo>
                    <a:pt x="1211810" y="0"/>
                  </a:lnTo>
                  <a:cubicBezTo>
                    <a:pt x="1214726" y="0"/>
                    <a:pt x="1217522" y="1158"/>
                    <a:pt x="1219584" y="3220"/>
                  </a:cubicBezTo>
                  <a:cubicBezTo>
                    <a:pt x="1221646" y="5282"/>
                    <a:pt x="1222804" y="8078"/>
                    <a:pt x="1222804" y="10994"/>
                  </a:cubicBezTo>
                  <a:lnTo>
                    <a:pt x="1222804" y="118102"/>
                  </a:lnTo>
                  <a:cubicBezTo>
                    <a:pt x="1222804" y="124174"/>
                    <a:pt x="1217882" y="129096"/>
                    <a:pt x="1211810" y="129096"/>
                  </a:cubicBezTo>
                  <a:lnTo>
                    <a:pt x="10994" y="129096"/>
                  </a:lnTo>
                  <a:cubicBezTo>
                    <a:pt x="8078" y="129096"/>
                    <a:pt x="5282" y="127938"/>
                    <a:pt x="3220" y="125876"/>
                  </a:cubicBezTo>
                  <a:cubicBezTo>
                    <a:pt x="1158" y="123814"/>
                    <a:pt x="0" y="121018"/>
                    <a:pt x="0" y="118102"/>
                  </a:cubicBezTo>
                  <a:lnTo>
                    <a:pt x="0" y="10994"/>
                  </a:lnTo>
                  <a:cubicBezTo>
                    <a:pt x="0" y="8078"/>
                    <a:pt x="1158" y="5282"/>
                    <a:pt x="3220" y="3220"/>
                  </a:cubicBezTo>
                  <a:cubicBezTo>
                    <a:pt x="5282" y="1158"/>
                    <a:pt x="8078" y="0"/>
                    <a:pt x="10994" y="0"/>
                  </a:cubicBezTo>
                  <a:close/>
                </a:path>
              </a:pathLst>
            </a:custGeom>
            <a:solidFill>
              <a:srgbClr val="18899D"/>
            </a:solidFill>
          </p:spPr>
        </p:sp>
        <p:sp>
          <p:nvSpPr>
            <p:cNvPr name="TextBox 17" id="17"/>
            <p:cNvSpPr txBox="true"/>
            <p:nvPr/>
          </p:nvSpPr>
          <p:spPr>
            <a:xfrm>
              <a:off x="0" y="-38100"/>
              <a:ext cx="1222804" cy="167196"/>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18" id="18"/>
          <p:cNvSpPr txBox="true"/>
          <p:nvPr/>
        </p:nvSpPr>
        <p:spPr>
          <a:xfrm rot="0">
            <a:off x="2976175" y="6955451"/>
            <a:ext cx="12296495" cy="986121"/>
          </a:xfrm>
          <a:prstGeom prst="rect">
            <a:avLst/>
          </a:prstGeom>
        </p:spPr>
        <p:txBody>
          <a:bodyPr anchor="t" rtlCol="false" tIns="0" lIns="0" bIns="0" rIns="0">
            <a:spAutoFit/>
          </a:bodyPr>
          <a:lstStyle/>
          <a:p>
            <a:pPr algn="just" marL="0" indent="0" lvl="0">
              <a:lnSpc>
                <a:spcPts val="2623"/>
              </a:lnSpc>
            </a:pPr>
            <a:r>
              <a:rPr lang="en-US" sz="2406">
                <a:solidFill>
                  <a:srgbClr val="FFFFFF"/>
                </a:solidFill>
                <a:latin typeface="TS Qamus"/>
                <a:ea typeface="TS Qamus"/>
                <a:cs typeface="TS Qamus"/>
                <a:sym typeface="TS Qamus"/>
              </a:rPr>
              <a:t>Be flexible with your travel dates to unlock the best rates on delta airlines vacation packages. Even shifting departure by one or two days can lead to substantial savings on flights, hotels, and bundled packages.</a:t>
            </a:r>
          </a:p>
        </p:txBody>
      </p:sp>
      <p:sp>
        <p:nvSpPr>
          <p:cNvPr name="Freeform 19" id="19"/>
          <p:cNvSpPr/>
          <p:nvPr/>
        </p:nvSpPr>
        <p:spPr>
          <a:xfrm flipH="false" flipV="false" rot="0">
            <a:off x="0" y="0"/>
            <a:ext cx="3249842" cy="969322"/>
          </a:xfrm>
          <a:custGeom>
            <a:avLst/>
            <a:gdLst/>
            <a:ahLst/>
            <a:cxnLst/>
            <a:rect r="r" b="b" t="t" l="l"/>
            <a:pathLst>
              <a:path h="969322" w="3249842">
                <a:moveTo>
                  <a:pt x="0" y="0"/>
                </a:moveTo>
                <a:lnTo>
                  <a:pt x="3249842" y="0"/>
                </a:lnTo>
                <a:lnTo>
                  <a:pt x="3249842" y="969322"/>
                </a:lnTo>
                <a:lnTo>
                  <a:pt x="0" y="969322"/>
                </a:lnTo>
                <a:lnTo>
                  <a:pt x="0" y="0"/>
                </a:lnTo>
                <a:close/>
              </a:path>
            </a:pathLst>
          </a:custGeom>
          <a:blipFill>
            <a:blip r:embed="rId4"/>
            <a:stretch>
              <a:fillRect l="0" t="-23254" r="0" b="-17454"/>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247595" y="3544801"/>
            <a:ext cx="13753654" cy="1452028"/>
            <a:chOff x="0" y="0"/>
            <a:chExt cx="1222804" cy="129096"/>
          </a:xfrm>
        </p:grpSpPr>
        <p:sp>
          <p:nvSpPr>
            <p:cNvPr name="Freeform 3" id="3"/>
            <p:cNvSpPr/>
            <p:nvPr/>
          </p:nvSpPr>
          <p:spPr>
            <a:xfrm flipH="false" flipV="false" rot="0">
              <a:off x="0" y="0"/>
              <a:ext cx="1222804" cy="129096"/>
            </a:xfrm>
            <a:custGeom>
              <a:avLst/>
              <a:gdLst/>
              <a:ahLst/>
              <a:cxnLst/>
              <a:rect r="r" b="b" t="t" l="l"/>
              <a:pathLst>
                <a:path h="129096" w="1222804">
                  <a:moveTo>
                    <a:pt x="10994" y="0"/>
                  </a:moveTo>
                  <a:lnTo>
                    <a:pt x="1211810" y="0"/>
                  </a:lnTo>
                  <a:cubicBezTo>
                    <a:pt x="1214726" y="0"/>
                    <a:pt x="1217522" y="1158"/>
                    <a:pt x="1219584" y="3220"/>
                  </a:cubicBezTo>
                  <a:cubicBezTo>
                    <a:pt x="1221646" y="5282"/>
                    <a:pt x="1222804" y="8078"/>
                    <a:pt x="1222804" y="10994"/>
                  </a:cubicBezTo>
                  <a:lnTo>
                    <a:pt x="1222804" y="118102"/>
                  </a:lnTo>
                  <a:cubicBezTo>
                    <a:pt x="1222804" y="124174"/>
                    <a:pt x="1217882" y="129096"/>
                    <a:pt x="1211810" y="129096"/>
                  </a:cubicBezTo>
                  <a:lnTo>
                    <a:pt x="10994" y="129096"/>
                  </a:lnTo>
                  <a:cubicBezTo>
                    <a:pt x="8078" y="129096"/>
                    <a:pt x="5282" y="127938"/>
                    <a:pt x="3220" y="125876"/>
                  </a:cubicBezTo>
                  <a:cubicBezTo>
                    <a:pt x="1158" y="123814"/>
                    <a:pt x="0" y="121018"/>
                    <a:pt x="0" y="118102"/>
                  </a:cubicBezTo>
                  <a:lnTo>
                    <a:pt x="0" y="10994"/>
                  </a:lnTo>
                  <a:cubicBezTo>
                    <a:pt x="0" y="8078"/>
                    <a:pt x="1158" y="5282"/>
                    <a:pt x="3220" y="3220"/>
                  </a:cubicBezTo>
                  <a:cubicBezTo>
                    <a:pt x="5282" y="1158"/>
                    <a:pt x="8078" y="0"/>
                    <a:pt x="10994" y="0"/>
                  </a:cubicBezTo>
                  <a:close/>
                </a:path>
              </a:pathLst>
            </a:custGeom>
            <a:solidFill>
              <a:srgbClr val="18899D"/>
            </a:solidFill>
          </p:spPr>
        </p:sp>
        <p:sp>
          <p:nvSpPr>
            <p:cNvPr name="TextBox 4" id="4"/>
            <p:cNvSpPr txBox="true"/>
            <p:nvPr/>
          </p:nvSpPr>
          <p:spPr>
            <a:xfrm>
              <a:off x="0" y="-38100"/>
              <a:ext cx="1222804" cy="167196"/>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Freeform 5" id="5"/>
          <p:cNvSpPr/>
          <p:nvPr/>
        </p:nvSpPr>
        <p:spPr>
          <a:xfrm flipH="false" flipV="false" rot="0">
            <a:off x="1028700" y="1028700"/>
            <a:ext cx="2516101" cy="2516101"/>
          </a:xfrm>
          <a:custGeom>
            <a:avLst/>
            <a:gdLst/>
            <a:ahLst/>
            <a:cxnLst/>
            <a:rect r="r" b="b" t="t" l="l"/>
            <a:pathLst>
              <a:path h="2516101" w="2516101">
                <a:moveTo>
                  <a:pt x="0" y="0"/>
                </a:moveTo>
                <a:lnTo>
                  <a:pt x="2516101" y="0"/>
                </a:lnTo>
                <a:lnTo>
                  <a:pt x="2516101" y="2516101"/>
                </a:lnTo>
                <a:lnTo>
                  <a:pt x="0" y="25161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true" rot="0">
            <a:off x="14743199" y="6742199"/>
            <a:ext cx="2516101" cy="2516101"/>
          </a:xfrm>
          <a:custGeom>
            <a:avLst/>
            <a:gdLst/>
            <a:ahLst/>
            <a:cxnLst/>
            <a:rect r="r" b="b" t="t" l="l"/>
            <a:pathLst>
              <a:path h="2516101" w="2516101">
                <a:moveTo>
                  <a:pt x="2516101" y="2516101"/>
                </a:moveTo>
                <a:lnTo>
                  <a:pt x="0" y="2516101"/>
                </a:lnTo>
                <a:lnTo>
                  <a:pt x="0" y="0"/>
                </a:lnTo>
                <a:lnTo>
                  <a:pt x="2516101" y="0"/>
                </a:lnTo>
                <a:lnTo>
                  <a:pt x="2516101"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true" flipV="false" rot="0">
            <a:off x="14743199" y="1028700"/>
            <a:ext cx="2516101" cy="2516101"/>
          </a:xfrm>
          <a:custGeom>
            <a:avLst/>
            <a:gdLst/>
            <a:ahLst/>
            <a:cxnLst/>
            <a:rect r="r" b="b" t="t" l="l"/>
            <a:pathLst>
              <a:path h="2516101" w="2516101">
                <a:moveTo>
                  <a:pt x="2516101" y="0"/>
                </a:moveTo>
                <a:lnTo>
                  <a:pt x="0" y="0"/>
                </a:lnTo>
                <a:lnTo>
                  <a:pt x="0" y="2516101"/>
                </a:lnTo>
                <a:lnTo>
                  <a:pt x="2516101" y="2516101"/>
                </a:lnTo>
                <a:lnTo>
                  <a:pt x="251610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true" rot="0">
            <a:off x="1028700" y="6678599"/>
            <a:ext cx="2516101" cy="2516101"/>
          </a:xfrm>
          <a:custGeom>
            <a:avLst/>
            <a:gdLst/>
            <a:ahLst/>
            <a:cxnLst/>
            <a:rect r="r" b="b" t="t" l="l"/>
            <a:pathLst>
              <a:path h="2516101" w="2516101">
                <a:moveTo>
                  <a:pt x="0" y="2516101"/>
                </a:moveTo>
                <a:lnTo>
                  <a:pt x="2516101" y="2516101"/>
                </a:lnTo>
                <a:lnTo>
                  <a:pt x="2516101" y="0"/>
                </a:lnTo>
                <a:lnTo>
                  <a:pt x="0" y="0"/>
                </a:lnTo>
                <a:lnTo>
                  <a:pt x="0"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2976175" y="3758052"/>
            <a:ext cx="12296495" cy="701675"/>
          </a:xfrm>
          <a:prstGeom prst="rect">
            <a:avLst/>
          </a:prstGeom>
        </p:spPr>
        <p:txBody>
          <a:bodyPr anchor="t" rtlCol="false" tIns="0" lIns="0" bIns="0" rIns="0">
            <a:spAutoFit/>
          </a:bodyPr>
          <a:lstStyle/>
          <a:p>
            <a:pPr algn="just" marL="0" indent="0" lvl="0">
              <a:lnSpc>
                <a:spcPts val="2724"/>
              </a:lnSpc>
            </a:pPr>
            <a:r>
              <a:rPr lang="en-US" sz="2499">
                <a:solidFill>
                  <a:srgbClr val="FFFFFF"/>
                </a:solidFill>
                <a:latin typeface="TS Qamus"/>
                <a:ea typeface="TS Qamus"/>
                <a:cs typeface="TS Qamus"/>
                <a:sym typeface="TS Qamus"/>
              </a:rPr>
              <a:t>Senior discounts generally start at age 65, making Delta vacation packages more affordable for older travelers.</a:t>
            </a:r>
          </a:p>
        </p:txBody>
      </p:sp>
      <p:sp>
        <p:nvSpPr>
          <p:cNvPr name="TextBox 10" id="10"/>
          <p:cNvSpPr txBox="true"/>
          <p:nvPr/>
        </p:nvSpPr>
        <p:spPr>
          <a:xfrm rot="0">
            <a:off x="3955689" y="1085850"/>
            <a:ext cx="10376622" cy="1875301"/>
          </a:xfrm>
          <a:prstGeom prst="rect">
            <a:avLst/>
          </a:prstGeom>
        </p:spPr>
        <p:txBody>
          <a:bodyPr anchor="t" rtlCol="false" tIns="0" lIns="0" bIns="0" rIns="0">
            <a:spAutoFit/>
          </a:bodyPr>
          <a:lstStyle/>
          <a:p>
            <a:pPr algn="ctr" marL="0" indent="0" lvl="0">
              <a:lnSpc>
                <a:spcPts val="7287"/>
              </a:lnSpc>
            </a:pPr>
            <a:r>
              <a:rPr lang="en-US" b="true" sz="6685">
                <a:solidFill>
                  <a:srgbClr val="18899D"/>
                </a:solidFill>
                <a:latin typeface="TS Qamus Bold"/>
                <a:ea typeface="TS Qamus Bold"/>
                <a:cs typeface="TS Qamus Bold"/>
                <a:sym typeface="TS Qamus Bold"/>
              </a:rPr>
              <a:t>WHAT AGE IS SENIOR DISCOUNT ON DELTA?</a:t>
            </a:r>
          </a:p>
        </p:txBody>
      </p:sp>
      <p:grpSp>
        <p:nvGrpSpPr>
          <p:cNvPr name="Group 11" id="11"/>
          <p:cNvGrpSpPr/>
          <p:nvPr/>
        </p:nvGrpSpPr>
        <p:grpSpPr>
          <a:xfrm rot="0">
            <a:off x="2247595" y="5143500"/>
            <a:ext cx="13753654" cy="1452028"/>
            <a:chOff x="0" y="0"/>
            <a:chExt cx="1222804" cy="129096"/>
          </a:xfrm>
        </p:grpSpPr>
        <p:sp>
          <p:nvSpPr>
            <p:cNvPr name="Freeform 12" id="12"/>
            <p:cNvSpPr/>
            <p:nvPr/>
          </p:nvSpPr>
          <p:spPr>
            <a:xfrm flipH="false" flipV="false" rot="0">
              <a:off x="0" y="0"/>
              <a:ext cx="1222804" cy="129096"/>
            </a:xfrm>
            <a:custGeom>
              <a:avLst/>
              <a:gdLst/>
              <a:ahLst/>
              <a:cxnLst/>
              <a:rect r="r" b="b" t="t" l="l"/>
              <a:pathLst>
                <a:path h="129096" w="1222804">
                  <a:moveTo>
                    <a:pt x="10994" y="0"/>
                  </a:moveTo>
                  <a:lnTo>
                    <a:pt x="1211810" y="0"/>
                  </a:lnTo>
                  <a:cubicBezTo>
                    <a:pt x="1214726" y="0"/>
                    <a:pt x="1217522" y="1158"/>
                    <a:pt x="1219584" y="3220"/>
                  </a:cubicBezTo>
                  <a:cubicBezTo>
                    <a:pt x="1221646" y="5282"/>
                    <a:pt x="1222804" y="8078"/>
                    <a:pt x="1222804" y="10994"/>
                  </a:cubicBezTo>
                  <a:lnTo>
                    <a:pt x="1222804" y="118102"/>
                  </a:lnTo>
                  <a:cubicBezTo>
                    <a:pt x="1222804" y="124174"/>
                    <a:pt x="1217882" y="129096"/>
                    <a:pt x="1211810" y="129096"/>
                  </a:cubicBezTo>
                  <a:lnTo>
                    <a:pt x="10994" y="129096"/>
                  </a:lnTo>
                  <a:cubicBezTo>
                    <a:pt x="8078" y="129096"/>
                    <a:pt x="5282" y="127938"/>
                    <a:pt x="3220" y="125876"/>
                  </a:cubicBezTo>
                  <a:cubicBezTo>
                    <a:pt x="1158" y="123814"/>
                    <a:pt x="0" y="121018"/>
                    <a:pt x="0" y="118102"/>
                  </a:cubicBezTo>
                  <a:lnTo>
                    <a:pt x="0" y="10994"/>
                  </a:lnTo>
                  <a:cubicBezTo>
                    <a:pt x="0" y="8078"/>
                    <a:pt x="1158" y="5282"/>
                    <a:pt x="3220" y="3220"/>
                  </a:cubicBezTo>
                  <a:cubicBezTo>
                    <a:pt x="5282" y="1158"/>
                    <a:pt x="8078" y="0"/>
                    <a:pt x="10994" y="0"/>
                  </a:cubicBezTo>
                  <a:close/>
                </a:path>
              </a:pathLst>
            </a:custGeom>
            <a:solidFill>
              <a:srgbClr val="18899D"/>
            </a:solidFill>
          </p:spPr>
        </p:sp>
        <p:sp>
          <p:nvSpPr>
            <p:cNvPr name="TextBox 13" id="13"/>
            <p:cNvSpPr txBox="true"/>
            <p:nvPr/>
          </p:nvSpPr>
          <p:spPr>
            <a:xfrm>
              <a:off x="0" y="-38100"/>
              <a:ext cx="1222804" cy="167196"/>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14" id="14"/>
          <p:cNvSpPr txBox="true"/>
          <p:nvPr/>
        </p:nvSpPr>
        <p:spPr>
          <a:xfrm rot="0">
            <a:off x="2976175" y="5356752"/>
            <a:ext cx="12296495" cy="701675"/>
          </a:xfrm>
          <a:prstGeom prst="rect">
            <a:avLst/>
          </a:prstGeom>
        </p:spPr>
        <p:txBody>
          <a:bodyPr anchor="t" rtlCol="false" tIns="0" lIns="0" bIns="0" rIns="0">
            <a:spAutoFit/>
          </a:bodyPr>
          <a:lstStyle/>
          <a:p>
            <a:pPr algn="just" marL="0" indent="0" lvl="0">
              <a:lnSpc>
                <a:spcPts val="2724"/>
              </a:lnSpc>
            </a:pPr>
            <a:r>
              <a:rPr lang="en-US" sz="2499">
                <a:solidFill>
                  <a:srgbClr val="FFFFFF"/>
                </a:solidFill>
                <a:latin typeface="TS Qamus"/>
                <a:ea typeface="TS Qamus"/>
                <a:cs typeface="TS Qamus"/>
                <a:sym typeface="TS Qamus"/>
              </a:rPr>
              <a:t>Discounts apply to select routes and fares — available on delta airlines vacation packages all-inclusive with flight options included.</a:t>
            </a:r>
          </a:p>
        </p:txBody>
      </p:sp>
      <p:grpSp>
        <p:nvGrpSpPr>
          <p:cNvPr name="Group 15" id="15"/>
          <p:cNvGrpSpPr/>
          <p:nvPr/>
        </p:nvGrpSpPr>
        <p:grpSpPr>
          <a:xfrm rot="0">
            <a:off x="2247595" y="6742199"/>
            <a:ext cx="13753654" cy="1452028"/>
            <a:chOff x="0" y="0"/>
            <a:chExt cx="1222804" cy="129096"/>
          </a:xfrm>
        </p:grpSpPr>
        <p:sp>
          <p:nvSpPr>
            <p:cNvPr name="Freeform 16" id="16"/>
            <p:cNvSpPr/>
            <p:nvPr/>
          </p:nvSpPr>
          <p:spPr>
            <a:xfrm flipH="false" flipV="false" rot="0">
              <a:off x="0" y="0"/>
              <a:ext cx="1222804" cy="129096"/>
            </a:xfrm>
            <a:custGeom>
              <a:avLst/>
              <a:gdLst/>
              <a:ahLst/>
              <a:cxnLst/>
              <a:rect r="r" b="b" t="t" l="l"/>
              <a:pathLst>
                <a:path h="129096" w="1222804">
                  <a:moveTo>
                    <a:pt x="10994" y="0"/>
                  </a:moveTo>
                  <a:lnTo>
                    <a:pt x="1211810" y="0"/>
                  </a:lnTo>
                  <a:cubicBezTo>
                    <a:pt x="1214726" y="0"/>
                    <a:pt x="1217522" y="1158"/>
                    <a:pt x="1219584" y="3220"/>
                  </a:cubicBezTo>
                  <a:cubicBezTo>
                    <a:pt x="1221646" y="5282"/>
                    <a:pt x="1222804" y="8078"/>
                    <a:pt x="1222804" y="10994"/>
                  </a:cubicBezTo>
                  <a:lnTo>
                    <a:pt x="1222804" y="118102"/>
                  </a:lnTo>
                  <a:cubicBezTo>
                    <a:pt x="1222804" y="124174"/>
                    <a:pt x="1217882" y="129096"/>
                    <a:pt x="1211810" y="129096"/>
                  </a:cubicBezTo>
                  <a:lnTo>
                    <a:pt x="10994" y="129096"/>
                  </a:lnTo>
                  <a:cubicBezTo>
                    <a:pt x="8078" y="129096"/>
                    <a:pt x="5282" y="127938"/>
                    <a:pt x="3220" y="125876"/>
                  </a:cubicBezTo>
                  <a:cubicBezTo>
                    <a:pt x="1158" y="123814"/>
                    <a:pt x="0" y="121018"/>
                    <a:pt x="0" y="118102"/>
                  </a:cubicBezTo>
                  <a:lnTo>
                    <a:pt x="0" y="10994"/>
                  </a:lnTo>
                  <a:cubicBezTo>
                    <a:pt x="0" y="8078"/>
                    <a:pt x="1158" y="5282"/>
                    <a:pt x="3220" y="3220"/>
                  </a:cubicBezTo>
                  <a:cubicBezTo>
                    <a:pt x="5282" y="1158"/>
                    <a:pt x="8078" y="0"/>
                    <a:pt x="10994" y="0"/>
                  </a:cubicBezTo>
                  <a:close/>
                </a:path>
              </a:pathLst>
            </a:custGeom>
            <a:solidFill>
              <a:srgbClr val="18899D"/>
            </a:solidFill>
          </p:spPr>
        </p:sp>
        <p:sp>
          <p:nvSpPr>
            <p:cNvPr name="TextBox 17" id="17"/>
            <p:cNvSpPr txBox="true"/>
            <p:nvPr/>
          </p:nvSpPr>
          <p:spPr>
            <a:xfrm>
              <a:off x="0" y="-38100"/>
              <a:ext cx="1222804" cy="167196"/>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18" id="18"/>
          <p:cNvSpPr txBox="true"/>
          <p:nvPr/>
        </p:nvSpPr>
        <p:spPr>
          <a:xfrm rot="0">
            <a:off x="2976175" y="6955451"/>
            <a:ext cx="12296495" cy="701675"/>
          </a:xfrm>
          <a:prstGeom prst="rect">
            <a:avLst/>
          </a:prstGeom>
        </p:spPr>
        <p:txBody>
          <a:bodyPr anchor="t" rtlCol="false" tIns="0" lIns="0" bIns="0" rIns="0">
            <a:spAutoFit/>
          </a:bodyPr>
          <a:lstStyle/>
          <a:p>
            <a:pPr algn="just" marL="0" indent="0" lvl="0">
              <a:lnSpc>
                <a:spcPts val="2724"/>
              </a:lnSpc>
            </a:pPr>
            <a:r>
              <a:rPr lang="en-US" sz="2499">
                <a:solidFill>
                  <a:srgbClr val="FFFFFF"/>
                </a:solidFill>
                <a:latin typeface="TS Qamus"/>
                <a:ea typeface="TS Qamus"/>
                <a:cs typeface="TS Qamus"/>
                <a:sym typeface="TS Qamus"/>
              </a:rPr>
              <a:t>Proof of age may be required at booking or check-in. Always verify eligibility when reserving your package to maximize savings.</a:t>
            </a:r>
          </a:p>
        </p:txBody>
      </p:sp>
      <p:sp>
        <p:nvSpPr>
          <p:cNvPr name="Freeform 19" id="19"/>
          <p:cNvSpPr/>
          <p:nvPr/>
        </p:nvSpPr>
        <p:spPr>
          <a:xfrm flipH="false" flipV="false" rot="0">
            <a:off x="0" y="0"/>
            <a:ext cx="3249842" cy="969322"/>
          </a:xfrm>
          <a:custGeom>
            <a:avLst/>
            <a:gdLst/>
            <a:ahLst/>
            <a:cxnLst/>
            <a:rect r="r" b="b" t="t" l="l"/>
            <a:pathLst>
              <a:path h="969322" w="3249842">
                <a:moveTo>
                  <a:pt x="0" y="0"/>
                </a:moveTo>
                <a:lnTo>
                  <a:pt x="3249842" y="0"/>
                </a:lnTo>
                <a:lnTo>
                  <a:pt x="3249842" y="969322"/>
                </a:lnTo>
                <a:lnTo>
                  <a:pt x="0" y="969322"/>
                </a:lnTo>
                <a:lnTo>
                  <a:pt x="0" y="0"/>
                </a:lnTo>
                <a:close/>
              </a:path>
            </a:pathLst>
          </a:custGeom>
          <a:blipFill>
            <a:blip r:embed="rId4"/>
            <a:stretch>
              <a:fillRect l="0" t="-23254" r="0" b="-17454"/>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1028700"/>
            <a:ext cx="2516101" cy="2516101"/>
          </a:xfrm>
          <a:custGeom>
            <a:avLst/>
            <a:gdLst/>
            <a:ahLst/>
            <a:cxnLst/>
            <a:rect r="r" b="b" t="t" l="l"/>
            <a:pathLst>
              <a:path h="2516101" w="2516101">
                <a:moveTo>
                  <a:pt x="0" y="0"/>
                </a:moveTo>
                <a:lnTo>
                  <a:pt x="2516101" y="0"/>
                </a:lnTo>
                <a:lnTo>
                  <a:pt x="2516101" y="2516101"/>
                </a:lnTo>
                <a:lnTo>
                  <a:pt x="0" y="25161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4743199" y="6742199"/>
            <a:ext cx="2516101" cy="2516101"/>
          </a:xfrm>
          <a:custGeom>
            <a:avLst/>
            <a:gdLst/>
            <a:ahLst/>
            <a:cxnLst/>
            <a:rect r="r" b="b" t="t" l="l"/>
            <a:pathLst>
              <a:path h="2516101" w="2516101">
                <a:moveTo>
                  <a:pt x="2516101" y="2516101"/>
                </a:moveTo>
                <a:lnTo>
                  <a:pt x="0" y="2516101"/>
                </a:lnTo>
                <a:lnTo>
                  <a:pt x="0" y="0"/>
                </a:lnTo>
                <a:lnTo>
                  <a:pt x="2516101" y="0"/>
                </a:lnTo>
                <a:lnTo>
                  <a:pt x="2516101"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028700" y="4684799"/>
            <a:ext cx="673331" cy="4114800"/>
          </a:xfrm>
          <a:custGeom>
            <a:avLst/>
            <a:gdLst/>
            <a:ahLst/>
            <a:cxnLst/>
            <a:rect r="r" b="b" t="t" l="l"/>
            <a:pathLst>
              <a:path h="4114800" w="673331">
                <a:moveTo>
                  <a:pt x="0" y="0"/>
                </a:moveTo>
                <a:lnTo>
                  <a:pt x="673331" y="0"/>
                </a:lnTo>
                <a:lnTo>
                  <a:pt x="673331"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3955689" y="1076325"/>
            <a:ext cx="10376622" cy="1538998"/>
          </a:xfrm>
          <a:prstGeom prst="rect">
            <a:avLst/>
          </a:prstGeom>
        </p:spPr>
        <p:txBody>
          <a:bodyPr anchor="t" rtlCol="false" tIns="0" lIns="0" bIns="0" rIns="0">
            <a:spAutoFit/>
          </a:bodyPr>
          <a:lstStyle/>
          <a:p>
            <a:pPr algn="ctr" marL="0" indent="0" lvl="0">
              <a:lnSpc>
                <a:spcPts val="5961"/>
              </a:lnSpc>
            </a:pPr>
            <a:r>
              <a:rPr lang="en-US" b="true" sz="5469">
                <a:solidFill>
                  <a:srgbClr val="18899D"/>
                </a:solidFill>
                <a:latin typeface="TS Qamus Bold"/>
                <a:ea typeface="TS Qamus Bold"/>
                <a:cs typeface="TS Qamus Bold"/>
                <a:sym typeface="TS Qamus Bold"/>
              </a:rPr>
              <a:t>PACKAGE VS. SEPARATE BOOKING</a:t>
            </a:r>
          </a:p>
        </p:txBody>
      </p:sp>
      <p:sp>
        <p:nvSpPr>
          <p:cNvPr name="Freeform 6" id="6"/>
          <p:cNvSpPr/>
          <p:nvPr/>
        </p:nvSpPr>
        <p:spPr>
          <a:xfrm flipH="false" flipV="false" rot="0">
            <a:off x="16585969" y="1082294"/>
            <a:ext cx="673331" cy="4114800"/>
          </a:xfrm>
          <a:custGeom>
            <a:avLst/>
            <a:gdLst/>
            <a:ahLst/>
            <a:cxnLst/>
            <a:rect r="r" b="b" t="t" l="l"/>
            <a:pathLst>
              <a:path h="4114800" w="673331">
                <a:moveTo>
                  <a:pt x="0" y="0"/>
                </a:moveTo>
                <a:lnTo>
                  <a:pt x="673331" y="0"/>
                </a:lnTo>
                <a:lnTo>
                  <a:pt x="673331"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2140571" y="4291442"/>
            <a:ext cx="6857250" cy="4167007"/>
            <a:chOff x="0" y="0"/>
            <a:chExt cx="609661" cy="370478"/>
          </a:xfrm>
        </p:grpSpPr>
        <p:sp>
          <p:nvSpPr>
            <p:cNvPr name="Freeform 8" id="8"/>
            <p:cNvSpPr/>
            <p:nvPr/>
          </p:nvSpPr>
          <p:spPr>
            <a:xfrm flipH="false" flipV="false" rot="0">
              <a:off x="0" y="0"/>
              <a:ext cx="609661" cy="370478"/>
            </a:xfrm>
            <a:custGeom>
              <a:avLst/>
              <a:gdLst/>
              <a:ahLst/>
              <a:cxnLst/>
              <a:rect r="r" b="b" t="t" l="l"/>
              <a:pathLst>
                <a:path h="370478" w="609661">
                  <a:moveTo>
                    <a:pt x="22051" y="0"/>
                  </a:moveTo>
                  <a:lnTo>
                    <a:pt x="587610" y="0"/>
                  </a:lnTo>
                  <a:cubicBezTo>
                    <a:pt x="599789" y="0"/>
                    <a:pt x="609661" y="9873"/>
                    <a:pt x="609661" y="22051"/>
                  </a:cubicBezTo>
                  <a:lnTo>
                    <a:pt x="609661" y="348427"/>
                  </a:lnTo>
                  <a:cubicBezTo>
                    <a:pt x="609661" y="354276"/>
                    <a:pt x="607338" y="359884"/>
                    <a:pt x="603203" y="364020"/>
                  </a:cubicBezTo>
                  <a:cubicBezTo>
                    <a:pt x="599067" y="368155"/>
                    <a:pt x="593459" y="370478"/>
                    <a:pt x="587610" y="370478"/>
                  </a:cubicBezTo>
                  <a:lnTo>
                    <a:pt x="22051" y="370478"/>
                  </a:lnTo>
                  <a:cubicBezTo>
                    <a:pt x="9873" y="370478"/>
                    <a:pt x="0" y="360606"/>
                    <a:pt x="0" y="348427"/>
                  </a:cubicBezTo>
                  <a:lnTo>
                    <a:pt x="0" y="22051"/>
                  </a:lnTo>
                  <a:cubicBezTo>
                    <a:pt x="0" y="9873"/>
                    <a:pt x="9873" y="0"/>
                    <a:pt x="22051" y="0"/>
                  </a:cubicBezTo>
                  <a:close/>
                </a:path>
              </a:pathLst>
            </a:custGeom>
            <a:solidFill>
              <a:srgbClr val="18899D"/>
            </a:solidFill>
          </p:spPr>
        </p:sp>
        <p:sp>
          <p:nvSpPr>
            <p:cNvPr name="TextBox 9" id="9"/>
            <p:cNvSpPr txBox="true"/>
            <p:nvPr/>
          </p:nvSpPr>
          <p:spPr>
            <a:xfrm>
              <a:off x="0" y="-38100"/>
              <a:ext cx="609661" cy="408578"/>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10" id="10"/>
          <p:cNvSpPr txBox="true"/>
          <p:nvPr/>
        </p:nvSpPr>
        <p:spPr>
          <a:xfrm rot="0">
            <a:off x="2595614" y="4652508"/>
            <a:ext cx="5947162" cy="3454375"/>
          </a:xfrm>
          <a:prstGeom prst="rect">
            <a:avLst/>
          </a:prstGeom>
        </p:spPr>
        <p:txBody>
          <a:bodyPr anchor="t" rtlCol="false" tIns="0" lIns="0" bIns="0" rIns="0">
            <a:spAutoFit/>
          </a:bodyPr>
          <a:lstStyle/>
          <a:p>
            <a:pPr algn="l" marL="0" indent="0" lvl="0">
              <a:lnSpc>
                <a:spcPts val="2723"/>
              </a:lnSpc>
            </a:pPr>
            <a:r>
              <a:rPr lang="en-US" b="true" sz="2498">
                <a:solidFill>
                  <a:srgbClr val="FFFFFF"/>
                </a:solidFill>
                <a:latin typeface="TS Qamus Bold"/>
                <a:ea typeface="TS Qamus Bold"/>
                <a:cs typeface="TS Qamus Bold"/>
                <a:sym typeface="TS Qamus Bold"/>
              </a:rPr>
              <a:t>Delta vacation packages</a:t>
            </a:r>
            <a:r>
              <a:rPr lang="en-US" sz="2498">
                <a:solidFill>
                  <a:srgbClr val="FFFFFF"/>
                </a:solidFill>
                <a:latin typeface="TS Qamus"/>
                <a:ea typeface="TS Qamus"/>
                <a:cs typeface="TS Qamus"/>
                <a:sym typeface="TS Qamus"/>
              </a:rPr>
              <a:t> often combine competitive rates for flights, hotels, and activities into one bundled price. Packages reduce stress by handling all travel needs in one booking. </a:t>
            </a:r>
            <a:r>
              <a:rPr lang="en-US" sz="2498" u="sng">
                <a:solidFill>
                  <a:srgbClr val="FFFFFF"/>
                </a:solidFill>
                <a:latin typeface="TS Qamus"/>
                <a:ea typeface="TS Qamus"/>
                <a:cs typeface="TS Qamus"/>
                <a:sym typeface="TS Qamus"/>
                <a:hlinkClick r:id="rId6" tooltip="https://www.airflypolicy.com/deals/delta-vacation-packages"/>
              </a:rPr>
              <a:t>Best Delta vacation packages </a:t>
            </a:r>
            <a:r>
              <a:rPr lang="en-US" sz="2498">
                <a:solidFill>
                  <a:srgbClr val="FFFFFF"/>
                </a:solidFill>
                <a:latin typeface="TS Qamus"/>
                <a:ea typeface="TS Qamus"/>
                <a:cs typeface="TS Qamus"/>
                <a:sym typeface="TS Qamus"/>
              </a:rPr>
              <a:t>balance price and convenience, offering exclusive deals unavailable when booking separately.</a:t>
            </a:r>
          </a:p>
        </p:txBody>
      </p:sp>
      <p:grpSp>
        <p:nvGrpSpPr>
          <p:cNvPr name="Group 11" id="11"/>
          <p:cNvGrpSpPr/>
          <p:nvPr/>
        </p:nvGrpSpPr>
        <p:grpSpPr>
          <a:xfrm rot="0">
            <a:off x="9290180" y="4291442"/>
            <a:ext cx="6857250" cy="4167007"/>
            <a:chOff x="0" y="0"/>
            <a:chExt cx="609661" cy="370478"/>
          </a:xfrm>
        </p:grpSpPr>
        <p:sp>
          <p:nvSpPr>
            <p:cNvPr name="Freeform 12" id="12"/>
            <p:cNvSpPr/>
            <p:nvPr/>
          </p:nvSpPr>
          <p:spPr>
            <a:xfrm flipH="false" flipV="false" rot="0">
              <a:off x="0" y="0"/>
              <a:ext cx="609661" cy="370478"/>
            </a:xfrm>
            <a:custGeom>
              <a:avLst/>
              <a:gdLst/>
              <a:ahLst/>
              <a:cxnLst/>
              <a:rect r="r" b="b" t="t" l="l"/>
              <a:pathLst>
                <a:path h="370478" w="609661">
                  <a:moveTo>
                    <a:pt x="22051" y="0"/>
                  </a:moveTo>
                  <a:lnTo>
                    <a:pt x="587610" y="0"/>
                  </a:lnTo>
                  <a:cubicBezTo>
                    <a:pt x="599789" y="0"/>
                    <a:pt x="609661" y="9873"/>
                    <a:pt x="609661" y="22051"/>
                  </a:cubicBezTo>
                  <a:lnTo>
                    <a:pt x="609661" y="348427"/>
                  </a:lnTo>
                  <a:cubicBezTo>
                    <a:pt x="609661" y="354276"/>
                    <a:pt x="607338" y="359884"/>
                    <a:pt x="603203" y="364020"/>
                  </a:cubicBezTo>
                  <a:cubicBezTo>
                    <a:pt x="599067" y="368155"/>
                    <a:pt x="593459" y="370478"/>
                    <a:pt x="587610" y="370478"/>
                  </a:cubicBezTo>
                  <a:lnTo>
                    <a:pt x="22051" y="370478"/>
                  </a:lnTo>
                  <a:cubicBezTo>
                    <a:pt x="9873" y="370478"/>
                    <a:pt x="0" y="360606"/>
                    <a:pt x="0" y="348427"/>
                  </a:cubicBezTo>
                  <a:lnTo>
                    <a:pt x="0" y="22051"/>
                  </a:lnTo>
                  <a:cubicBezTo>
                    <a:pt x="0" y="9873"/>
                    <a:pt x="9873" y="0"/>
                    <a:pt x="22051" y="0"/>
                  </a:cubicBezTo>
                  <a:close/>
                </a:path>
              </a:pathLst>
            </a:custGeom>
            <a:solidFill>
              <a:srgbClr val="18899D"/>
            </a:solidFill>
          </p:spPr>
        </p:sp>
        <p:sp>
          <p:nvSpPr>
            <p:cNvPr name="TextBox 13" id="13"/>
            <p:cNvSpPr txBox="true"/>
            <p:nvPr/>
          </p:nvSpPr>
          <p:spPr>
            <a:xfrm>
              <a:off x="0" y="-38100"/>
              <a:ext cx="609661" cy="408578"/>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14" id="14"/>
          <p:cNvSpPr txBox="true"/>
          <p:nvPr/>
        </p:nvSpPr>
        <p:spPr>
          <a:xfrm rot="0">
            <a:off x="9745224" y="4652508"/>
            <a:ext cx="5947162" cy="3111475"/>
          </a:xfrm>
          <a:prstGeom prst="rect">
            <a:avLst/>
          </a:prstGeom>
        </p:spPr>
        <p:txBody>
          <a:bodyPr anchor="t" rtlCol="false" tIns="0" lIns="0" bIns="0" rIns="0">
            <a:spAutoFit/>
          </a:bodyPr>
          <a:lstStyle/>
          <a:p>
            <a:pPr algn="l" marL="0" indent="0" lvl="0">
              <a:lnSpc>
                <a:spcPts val="2723"/>
              </a:lnSpc>
            </a:pPr>
            <a:r>
              <a:rPr lang="en-US" sz="2498">
                <a:solidFill>
                  <a:srgbClr val="FFFFFF"/>
                </a:solidFill>
                <a:latin typeface="TS Qamus"/>
                <a:ea typeface="TS Qamus"/>
                <a:cs typeface="TS Qamus"/>
                <a:sym typeface="TS Qamus"/>
              </a:rPr>
              <a:t>Separate bookings can offer more customization but may cost more overall. You may miss out on bundled discounts and exclusive perks. Consider travel insurance often included in packages. For value and ease, </a:t>
            </a:r>
            <a:r>
              <a:rPr lang="en-US" b="true" sz="2498">
                <a:solidFill>
                  <a:srgbClr val="FFFFFF"/>
                </a:solidFill>
                <a:latin typeface="TS Qamus Bold"/>
                <a:ea typeface="TS Qamus Bold"/>
                <a:cs typeface="TS Qamus Bold"/>
                <a:sym typeface="TS Qamus Bold"/>
              </a:rPr>
              <a:t>delta vacation packages</a:t>
            </a:r>
            <a:r>
              <a:rPr lang="en-US" sz="2498">
                <a:solidFill>
                  <a:srgbClr val="FFFFFF"/>
                </a:solidFill>
                <a:latin typeface="TS Qamus"/>
                <a:ea typeface="TS Qamus"/>
                <a:cs typeface="TS Qamus"/>
                <a:sym typeface="TS Qamus"/>
              </a:rPr>
              <a:t> are the smarter choice for most travelers.</a:t>
            </a:r>
          </a:p>
        </p:txBody>
      </p:sp>
      <p:sp>
        <p:nvSpPr>
          <p:cNvPr name="Freeform 15" id="15"/>
          <p:cNvSpPr/>
          <p:nvPr/>
        </p:nvSpPr>
        <p:spPr>
          <a:xfrm flipH="false" flipV="false" rot="0">
            <a:off x="4675586" y="3139694"/>
            <a:ext cx="893610" cy="893610"/>
          </a:xfrm>
          <a:custGeom>
            <a:avLst/>
            <a:gdLst/>
            <a:ahLst/>
            <a:cxnLst/>
            <a:rect r="r" b="b" t="t" l="l"/>
            <a:pathLst>
              <a:path h="893610" w="893610">
                <a:moveTo>
                  <a:pt x="0" y="0"/>
                </a:moveTo>
                <a:lnTo>
                  <a:pt x="893609" y="0"/>
                </a:lnTo>
                <a:lnTo>
                  <a:pt x="893609" y="893610"/>
                </a:lnTo>
                <a:lnTo>
                  <a:pt x="0" y="89361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0">
            <a:off x="12272000" y="3139694"/>
            <a:ext cx="893610" cy="893610"/>
          </a:xfrm>
          <a:custGeom>
            <a:avLst/>
            <a:gdLst/>
            <a:ahLst/>
            <a:cxnLst/>
            <a:rect r="r" b="b" t="t" l="l"/>
            <a:pathLst>
              <a:path h="893610" w="893610">
                <a:moveTo>
                  <a:pt x="0" y="0"/>
                </a:moveTo>
                <a:lnTo>
                  <a:pt x="893609" y="0"/>
                </a:lnTo>
                <a:lnTo>
                  <a:pt x="893609" y="893610"/>
                </a:lnTo>
                <a:lnTo>
                  <a:pt x="0" y="89361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false" flipV="false" rot="0">
            <a:off x="0" y="0"/>
            <a:ext cx="3249842" cy="969322"/>
          </a:xfrm>
          <a:custGeom>
            <a:avLst/>
            <a:gdLst/>
            <a:ahLst/>
            <a:cxnLst/>
            <a:rect r="r" b="b" t="t" l="l"/>
            <a:pathLst>
              <a:path h="969322" w="3249842">
                <a:moveTo>
                  <a:pt x="0" y="0"/>
                </a:moveTo>
                <a:lnTo>
                  <a:pt x="3249842" y="0"/>
                </a:lnTo>
                <a:lnTo>
                  <a:pt x="3249842" y="969322"/>
                </a:lnTo>
                <a:lnTo>
                  <a:pt x="0" y="969322"/>
                </a:lnTo>
                <a:lnTo>
                  <a:pt x="0" y="0"/>
                </a:lnTo>
                <a:close/>
              </a:path>
            </a:pathLst>
          </a:custGeom>
          <a:blipFill>
            <a:blip r:embed="rId9"/>
            <a:stretch>
              <a:fillRect l="0" t="-23254" r="0" b="-17454"/>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247595" y="3544801"/>
            <a:ext cx="13753654" cy="1452028"/>
            <a:chOff x="0" y="0"/>
            <a:chExt cx="1222804" cy="129096"/>
          </a:xfrm>
        </p:grpSpPr>
        <p:sp>
          <p:nvSpPr>
            <p:cNvPr name="Freeform 3" id="3"/>
            <p:cNvSpPr/>
            <p:nvPr/>
          </p:nvSpPr>
          <p:spPr>
            <a:xfrm flipH="false" flipV="false" rot="0">
              <a:off x="0" y="0"/>
              <a:ext cx="1222804" cy="129096"/>
            </a:xfrm>
            <a:custGeom>
              <a:avLst/>
              <a:gdLst/>
              <a:ahLst/>
              <a:cxnLst/>
              <a:rect r="r" b="b" t="t" l="l"/>
              <a:pathLst>
                <a:path h="129096" w="1222804">
                  <a:moveTo>
                    <a:pt x="10994" y="0"/>
                  </a:moveTo>
                  <a:lnTo>
                    <a:pt x="1211810" y="0"/>
                  </a:lnTo>
                  <a:cubicBezTo>
                    <a:pt x="1214726" y="0"/>
                    <a:pt x="1217522" y="1158"/>
                    <a:pt x="1219584" y="3220"/>
                  </a:cubicBezTo>
                  <a:cubicBezTo>
                    <a:pt x="1221646" y="5282"/>
                    <a:pt x="1222804" y="8078"/>
                    <a:pt x="1222804" y="10994"/>
                  </a:cubicBezTo>
                  <a:lnTo>
                    <a:pt x="1222804" y="118102"/>
                  </a:lnTo>
                  <a:cubicBezTo>
                    <a:pt x="1222804" y="124174"/>
                    <a:pt x="1217882" y="129096"/>
                    <a:pt x="1211810" y="129096"/>
                  </a:cubicBezTo>
                  <a:lnTo>
                    <a:pt x="10994" y="129096"/>
                  </a:lnTo>
                  <a:cubicBezTo>
                    <a:pt x="8078" y="129096"/>
                    <a:pt x="5282" y="127938"/>
                    <a:pt x="3220" y="125876"/>
                  </a:cubicBezTo>
                  <a:cubicBezTo>
                    <a:pt x="1158" y="123814"/>
                    <a:pt x="0" y="121018"/>
                    <a:pt x="0" y="118102"/>
                  </a:cubicBezTo>
                  <a:lnTo>
                    <a:pt x="0" y="10994"/>
                  </a:lnTo>
                  <a:cubicBezTo>
                    <a:pt x="0" y="8078"/>
                    <a:pt x="1158" y="5282"/>
                    <a:pt x="3220" y="3220"/>
                  </a:cubicBezTo>
                  <a:cubicBezTo>
                    <a:pt x="5282" y="1158"/>
                    <a:pt x="8078" y="0"/>
                    <a:pt x="10994" y="0"/>
                  </a:cubicBezTo>
                  <a:close/>
                </a:path>
              </a:pathLst>
            </a:custGeom>
            <a:solidFill>
              <a:srgbClr val="18899D"/>
            </a:solidFill>
          </p:spPr>
        </p:sp>
        <p:sp>
          <p:nvSpPr>
            <p:cNvPr name="TextBox 4" id="4"/>
            <p:cNvSpPr txBox="true"/>
            <p:nvPr/>
          </p:nvSpPr>
          <p:spPr>
            <a:xfrm>
              <a:off x="0" y="-38100"/>
              <a:ext cx="1222804" cy="167196"/>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Freeform 5" id="5"/>
          <p:cNvSpPr/>
          <p:nvPr/>
        </p:nvSpPr>
        <p:spPr>
          <a:xfrm flipH="false" flipV="false" rot="0">
            <a:off x="1028700" y="1028700"/>
            <a:ext cx="2516101" cy="2516101"/>
          </a:xfrm>
          <a:custGeom>
            <a:avLst/>
            <a:gdLst/>
            <a:ahLst/>
            <a:cxnLst/>
            <a:rect r="r" b="b" t="t" l="l"/>
            <a:pathLst>
              <a:path h="2516101" w="2516101">
                <a:moveTo>
                  <a:pt x="0" y="0"/>
                </a:moveTo>
                <a:lnTo>
                  <a:pt x="2516101" y="0"/>
                </a:lnTo>
                <a:lnTo>
                  <a:pt x="2516101" y="2516101"/>
                </a:lnTo>
                <a:lnTo>
                  <a:pt x="0" y="25161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true" rot="0">
            <a:off x="14743199" y="6742199"/>
            <a:ext cx="2516101" cy="2516101"/>
          </a:xfrm>
          <a:custGeom>
            <a:avLst/>
            <a:gdLst/>
            <a:ahLst/>
            <a:cxnLst/>
            <a:rect r="r" b="b" t="t" l="l"/>
            <a:pathLst>
              <a:path h="2516101" w="2516101">
                <a:moveTo>
                  <a:pt x="2516101" y="2516101"/>
                </a:moveTo>
                <a:lnTo>
                  <a:pt x="0" y="2516101"/>
                </a:lnTo>
                <a:lnTo>
                  <a:pt x="0" y="0"/>
                </a:lnTo>
                <a:lnTo>
                  <a:pt x="2516101" y="0"/>
                </a:lnTo>
                <a:lnTo>
                  <a:pt x="2516101"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true" flipV="false" rot="0">
            <a:off x="14743199" y="1028700"/>
            <a:ext cx="2516101" cy="2516101"/>
          </a:xfrm>
          <a:custGeom>
            <a:avLst/>
            <a:gdLst/>
            <a:ahLst/>
            <a:cxnLst/>
            <a:rect r="r" b="b" t="t" l="l"/>
            <a:pathLst>
              <a:path h="2516101" w="2516101">
                <a:moveTo>
                  <a:pt x="2516101" y="0"/>
                </a:moveTo>
                <a:lnTo>
                  <a:pt x="0" y="0"/>
                </a:lnTo>
                <a:lnTo>
                  <a:pt x="0" y="2516101"/>
                </a:lnTo>
                <a:lnTo>
                  <a:pt x="2516101" y="2516101"/>
                </a:lnTo>
                <a:lnTo>
                  <a:pt x="251610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true" rot="0">
            <a:off x="1028700" y="6678599"/>
            <a:ext cx="2516101" cy="2516101"/>
          </a:xfrm>
          <a:custGeom>
            <a:avLst/>
            <a:gdLst/>
            <a:ahLst/>
            <a:cxnLst/>
            <a:rect r="r" b="b" t="t" l="l"/>
            <a:pathLst>
              <a:path h="2516101" w="2516101">
                <a:moveTo>
                  <a:pt x="0" y="2516101"/>
                </a:moveTo>
                <a:lnTo>
                  <a:pt x="2516101" y="2516101"/>
                </a:lnTo>
                <a:lnTo>
                  <a:pt x="2516101" y="0"/>
                </a:lnTo>
                <a:lnTo>
                  <a:pt x="0" y="0"/>
                </a:lnTo>
                <a:lnTo>
                  <a:pt x="0"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2976175" y="3748527"/>
            <a:ext cx="12296495" cy="1054075"/>
          </a:xfrm>
          <a:prstGeom prst="rect">
            <a:avLst/>
          </a:prstGeom>
        </p:spPr>
        <p:txBody>
          <a:bodyPr anchor="t" rtlCol="false" tIns="0" lIns="0" bIns="0" rIns="0">
            <a:spAutoFit/>
          </a:bodyPr>
          <a:lstStyle/>
          <a:p>
            <a:pPr algn="just" marL="0" indent="0" lvl="0">
              <a:lnSpc>
                <a:spcPts val="2723"/>
              </a:lnSpc>
            </a:pPr>
            <a:r>
              <a:rPr lang="en-US" sz="2498">
                <a:solidFill>
                  <a:srgbClr val="FFFFFF"/>
                </a:solidFill>
                <a:latin typeface="TS Qamus"/>
                <a:ea typeface="TS Qamus"/>
                <a:cs typeface="TS Qamus"/>
                <a:sym typeface="TS Qamus"/>
              </a:rPr>
              <a:t>✈ Round-trip flights with Delta Airlines, hotel accommodations at partnered resorts, and optional rental car or airport transfers — all bundled for seamless travel.</a:t>
            </a:r>
          </a:p>
        </p:txBody>
      </p:sp>
      <p:sp>
        <p:nvSpPr>
          <p:cNvPr name="TextBox 10" id="10"/>
          <p:cNvSpPr txBox="true"/>
          <p:nvPr/>
        </p:nvSpPr>
        <p:spPr>
          <a:xfrm rot="0">
            <a:off x="3955689" y="1076325"/>
            <a:ext cx="10376622" cy="1513578"/>
          </a:xfrm>
          <a:prstGeom prst="rect">
            <a:avLst/>
          </a:prstGeom>
        </p:spPr>
        <p:txBody>
          <a:bodyPr anchor="t" rtlCol="false" tIns="0" lIns="0" bIns="0" rIns="0">
            <a:spAutoFit/>
          </a:bodyPr>
          <a:lstStyle/>
          <a:p>
            <a:pPr algn="ctr" marL="0" indent="0" lvl="0">
              <a:lnSpc>
                <a:spcPts val="5879"/>
              </a:lnSpc>
            </a:pPr>
            <a:r>
              <a:rPr lang="en-US" b="true" sz="5393">
                <a:solidFill>
                  <a:srgbClr val="18899D"/>
                </a:solidFill>
                <a:latin typeface="TS Qamus Bold"/>
                <a:ea typeface="TS Qamus Bold"/>
                <a:cs typeface="TS Qamus Bold"/>
                <a:sym typeface="TS Qamus Bold"/>
              </a:rPr>
              <a:t>WHAT IS INCLUDED IN A DELTA VACATION PACKAGE?</a:t>
            </a:r>
          </a:p>
        </p:txBody>
      </p:sp>
      <p:grpSp>
        <p:nvGrpSpPr>
          <p:cNvPr name="Group 11" id="11"/>
          <p:cNvGrpSpPr/>
          <p:nvPr/>
        </p:nvGrpSpPr>
        <p:grpSpPr>
          <a:xfrm rot="0">
            <a:off x="2247595" y="5143500"/>
            <a:ext cx="13753654" cy="1452028"/>
            <a:chOff x="0" y="0"/>
            <a:chExt cx="1222804" cy="129096"/>
          </a:xfrm>
        </p:grpSpPr>
        <p:sp>
          <p:nvSpPr>
            <p:cNvPr name="Freeform 12" id="12"/>
            <p:cNvSpPr/>
            <p:nvPr/>
          </p:nvSpPr>
          <p:spPr>
            <a:xfrm flipH="false" flipV="false" rot="0">
              <a:off x="0" y="0"/>
              <a:ext cx="1222804" cy="129096"/>
            </a:xfrm>
            <a:custGeom>
              <a:avLst/>
              <a:gdLst/>
              <a:ahLst/>
              <a:cxnLst/>
              <a:rect r="r" b="b" t="t" l="l"/>
              <a:pathLst>
                <a:path h="129096" w="1222804">
                  <a:moveTo>
                    <a:pt x="10994" y="0"/>
                  </a:moveTo>
                  <a:lnTo>
                    <a:pt x="1211810" y="0"/>
                  </a:lnTo>
                  <a:cubicBezTo>
                    <a:pt x="1214726" y="0"/>
                    <a:pt x="1217522" y="1158"/>
                    <a:pt x="1219584" y="3220"/>
                  </a:cubicBezTo>
                  <a:cubicBezTo>
                    <a:pt x="1221646" y="5282"/>
                    <a:pt x="1222804" y="8078"/>
                    <a:pt x="1222804" y="10994"/>
                  </a:cubicBezTo>
                  <a:lnTo>
                    <a:pt x="1222804" y="118102"/>
                  </a:lnTo>
                  <a:cubicBezTo>
                    <a:pt x="1222804" y="124174"/>
                    <a:pt x="1217882" y="129096"/>
                    <a:pt x="1211810" y="129096"/>
                  </a:cubicBezTo>
                  <a:lnTo>
                    <a:pt x="10994" y="129096"/>
                  </a:lnTo>
                  <a:cubicBezTo>
                    <a:pt x="8078" y="129096"/>
                    <a:pt x="5282" y="127938"/>
                    <a:pt x="3220" y="125876"/>
                  </a:cubicBezTo>
                  <a:cubicBezTo>
                    <a:pt x="1158" y="123814"/>
                    <a:pt x="0" y="121018"/>
                    <a:pt x="0" y="118102"/>
                  </a:cubicBezTo>
                  <a:lnTo>
                    <a:pt x="0" y="10994"/>
                  </a:lnTo>
                  <a:cubicBezTo>
                    <a:pt x="0" y="8078"/>
                    <a:pt x="1158" y="5282"/>
                    <a:pt x="3220" y="3220"/>
                  </a:cubicBezTo>
                  <a:cubicBezTo>
                    <a:pt x="5282" y="1158"/>
                    <a:pt x="8078" y="0"/>
                    <a:pt x="10994" y="0"/>
                  </a:cubicBezTo>
                  <a:close/>
                </a:path>
              </a:pathLst>
            </a:custGeom>
            <a:solidFill>
              <a:srgbClr val="18899D"/>
            </a:solidFill>
          </p:spPr>
        </p:sp>
        <p:sp>
          <p:nvSpPr>
            <p:cNvPr name="TextBox 13" id="13"/>
            <p:cNvSpPr txBox="true"/>
            <p:nvPr/>
          </p:nvSpPr>
          <p:spPr>
            <a:xfrm>
              <a:off x="0" y="-38100"/>
              <a:ext cx="1222804" cy="167196"/>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14" id="14"/>
          <p:cNvSpPr txBox="true"/>
          <p:nvPr/>
        </p:nvSpPr>
        <p:spPr>
          <a:xfrm rot="0">
            <a:off x="2976175" y="5347227"/>
            <a:ext cx="12296495" cy="1054075"/>
          </a:xfrm>
          <a:prstGeom prst="rect">
            <a:avLst/>
          </a:prstGeom>
        </p:spPr>
        <p:txBody>
          <a:bodyPr anchor="t" rtlCol="false" tIns="0" lIns="0" bIns="0" rIns="0">
            <a:spAutoFit/>
          </a:bodyPr>
          <a:lstStyle/>
          <a:p>
            <a:pPr algn="just" marL="0" indent="0" lvl="0">
              <a:lnSpc>
                <a:spcPts val="2723"/>
              </a:lnSpc>
            </a:pPr>
            <a:r>
              <a:rPr lang="en-US" sz="2498">
                <a:solidFill>
                  <a:srgbClr val="FFFFFF"/>
                </a:solidFill>
                <a:latin typeface="TS Qamus"/>
                <a:ea typeface="TS Qamus"/>
                <a:cs typeface="TS Qamus"/>
                <a:sym typeface="TS Qamus"/>
              </a:rPr>
              <a:t>🏨 Access to exclusive deals and upgrades, including priority booking, special amenities, and flexible itinerary options tailored to your travel needs.</a:t>
            </a:r>
          </a:p>
        </p:txBody>
      </p:sp>
      <p:grpSp>
        <p:nvGrpSpPr>
          <p:cNvPr name="Group 15" id="15"/>
          <p:cNvGrpSpPr/>
          <p:nvPr/>
        </p:nvGrpSpPr>
        <p:grpSpPr>
          <a:xfrm rot="0">
            <a:off x="2247595" y="6742199"/>
            <a:ext cx="13753654" cy="1452028"/>
            <a:chOff x="0" y="0"/>
            <a:chExt cx="1222804" cy="129096"/>
          </a:xfrm>
        </p:grpSpPr>
        <p:sp>
          <p:nvSpPr>
            <p:cNvPr name="Freeform 16" id="16"/>
            <p:cNvSpPr/>
            <p:nvPr/>
          </p:nvSpPr>
          <p:spPr>
            <a:xfrm flipH="false" flipV="false" rot="0">
              <a:off x="0" y="0"/>
              <a:ext cx="1222804" cy="129096"/>
            </a:xfrm>
            <a:custGeom>
              <a:avLst/>
              <a:gdLst/>
              <a:ahLst/>
              <a:cxnLst/>
              <a:rect r="r" b="b" t="t" l="l"/>
              <a:pathLst>
                <a:path h="129096" w="1222804">
                  <a:moveTo>
                    <a:pt x="10994" y="0"/>
                  </a:moveTo>
                  <a:lnTo>
                    <a:pt x="1211810" y="0"/>
                  </a:lnTo>
                  <a:cubicBezTo>
                    <a:pt x="1214726" y="0"/>
                    <a:pt x="1217522" y="1158"/>
                    <a:pt x="1219584" y="3220"/>
                  </a:cubicBezTo>
                  <a:cubicBezTo>
                    <a:pt x="1221646" y="5282"/>
                    <a:pt x="1222804" y="8078"/>
                    <a:pt x="1222804" y="10994"/>
                  </a:cubicBezTo>
                  <a:lnTo>
                    <a:pt x="1222804" y="118102"/>
                  </a:lnTo>
                  <a:cubicBezTo>
                    <a:pt x="1222804" y="124174"/>
                    <a:pt x="1217882" y="129096"/>
                    <a:pt x="1211810" y="129096"/>
                  </a:cubicBezTo>
                  <a:lnTo>
                    <a:pt x="10994" y="129096"/>
                  </a:lnTo>
                  <a:cubicBezTo>
                    <a:pt x="8078" y="129096"/>
                    <a:pt x="5282" y="127938"/>
                    <a:pt x="3220" y="125876"/>
                  </a:cubicBezTo>
                  <a:cubicBezTo>
                    <a:pt x="1158" y="123814"/>
                    <a:pt x="0" y="121018"/>
                    <a:pt x="0" y="118102"/>
                  </a:cubicBezTo>
                  <a:lnTo>
                    <a:pt x="0" y="10994"/>
                  </a:lnTo>
                  <a:cubicBezTo>
                    <a:pt x="0" y="8078"/>
                    <a:pt x="1158" y="5282"/>
                    <a:pt x="3220" y="3220"/>
                  </a:cubicBezTo>
                  <a:cubicBezTo>
                    <a:pt x="5282" y="1158"/>
                    <a:pt x="8078" y="0"/>
                    <a:pt x="10994" y="0"/>
                  </a:cubicBezTo>
                  <a:close/>
                </a:path>
              </a:pathLst>
            </a:custGeom>
            <a:solidFill>
              <a:srgbClr val="18899D"/>
            </a:solidFill>
          </p:spPr>
        </p:sp>
        <p:sp>
          <p:nvSpPr>
            <p:cNvPr name="TextBox 17" id="17"/>
            <p:cNvSpPr txBox="true"/>
            <p:nvPr/>
          </p:nvSpPr>
          <p:spPr>
            <a:xfrm>
              <a:off x="0" y="-38100"/>
              <a:ext cx="1222804" cy="167196"/>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18" id="18"/>
          <p:cNvSpPr txBox="true"/>
          <p:nvPr/>
        </p:nvSpPr>
        <p:spPr>
          <a:xfrm rot="0">
            <a:off x="2976175" y="6945926"/>
            <a:ext cx="12296495" cy="1054075"/>
          </a:xfrm>
          <a:prstGeom prst="rect">
            <a:avLst/>
          </a:prstGeom>
        </p:spPr>
        <p:txBody>
          <a:bodyPr anchor="t" rtlCol="false" tIns="0" lIns="0" bIns="0" rIns="0">
            <a:spAutoFit/>
          </a:bodyPr>
          <a:lstStyle/>
          <a:p>
            <a:pPr algn="just" marL="0" indent="0" lvl="0">
              <a:lnSpc>
                <a:spcPts val="2723"/>
              </a:lnSpc>
            </a:pPr>
            <a:r>
              <a:rPr lang="en-US" sz="2498">
                <a:solidFill>
                  <a:srgbClr val="FFFFFF"/>
                </a:solidFill>
                <a:latin typeface="TS Qamus"/>
                <a:ea typeface="TS Qamus"/>
                <a:cs typeface="TS Qamus"/>
                <a:sym typeface="TS Qamus"/>
              </a:rPr>
              <a:t>💡 Note: Cheapest delta vacation packages may offer limited add-ons. Always review package details to ensure inclusions match your travel expectations and budget.</a:t>
            </a:r>
          </a:p>
        </p:txBody>
      </p:sp>
      <p:sp>
        <p:nvSpPr>
          <p:cNvPr name="Freeform 19" id="19"/>
          <p:cNvSpPr/>
          <p:nvPr/>
        </p:nvSpPr>
        <p:spPr>
          <a:xfrm flipH="false" flipV="false" rot="0">
            <a:off x="0" y="0"/>
            <a:ext cx="3249842" cy="969322"/>
          </a:xfrm>
          <a:custGeom>
            <a:avLst/>
            <a:gdLst/>
            <a:ahLst/>
            <a:cxnLst/>
            <a:rect r="r" b="b" t="t" l="l"/>
            <a:pathLst>
              <a:path h="969322" w="3249842">
                <a:moveTo>
                  <a:pt x="0" y="0"/>
                </a:moveTo>
                <a:lnTo>
                  <a:pt x="3249842" y="0"/>
                </a:lnTo>
                <a:lnTo>
                  <a:pt x="3249842" y="969322"/>
                </a:lnTo>
                <a:lnTo>
                  <a:pt x="0" y="969322"/>
                </a:lnTo>
                <a:lnTo>
                  <a:pt x="0" y="0"/>
                </a:lnTo>
                <a:close/>
              </a:path>
            </a:pathLst>
          </a:custGeom>
          <a:blipFill>
            <a:blip r:embed="rId4"/>
            <a:stretch>
              <a:fillRect l="0" t="-23254" r="0" b="-17454"/>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1028700"/>
            <a:ext cx="2516101" cy="2516101"/>
          </a:xfrm>
          <a:custGeom>
            <a:avLst/>
            <a:gdLst/>
            <a:ahLst/>
            <a:cxnLst/>
            <a:rect r="r" b="b" t="t" l="l"/>
            <a:pathLst>
              <a:path h="2516101" w="2516101">
                <a:moveTo>
                  <a:pt x="0" y="0"/>
                </a:moveTo>
                <a:lnTo>
                  <a:pt x="2516101" y="0"/>
                </a:lnTo>
                <a:lnTo>
                  <a:pt x="2516101" y="2516101"/>
                </a:lnTo>
                <a:lnTo>
                  <a:pt x="0" y="25161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4743199" y="6742199"/>
            <a:ext cx="2516101" cy="2516101"/>
          </a:xfrm>
          <a:custGeom>
            <a:avLst/>
            <a:gdLst/>
            <a:ahLst/>
            <a:cxnLst/>
            <a:rect r="r" b="b" t="t" l="l"/>
            <a:pathLst>
              <a:path h="2516101" w="2516101">
                <a:moveTo>
                  <a:pt x="2516101" y="2516101"/>
                </a:moveTo>
                <a:lnTo>
                  <a:pt x="0" y="2516101"/>
                </a:lnTo>
                <a:lnTo>
                  <a:pt x="0" y="0"/>
                </a:lnTo>
                <a:lnTo>
                  <a:pt x="2516101" y="0"/>
                </a:lnTo>
                <a:lnTo>
                  <a:pt x="2516101"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true" flipV="false" rot="0">
            <a:off x="14743199" y="1028700"/>
            <a:ext cx="2516101" cy="2516101"/>
          </a:xfrm>
          <a:custGeom>
            <a:avLst/>
            <a:gdLst/>
            <a:ahLst/>
            <a:cxnLst/>
            <a:rect r="r" b="b" t="t" l="l"/>
            <a:pathLst>
              <a:path h="2516101" w="2516101">
                <a:moveTo>
                  <a:pt x="2516101" y="0"/>
                </a:moveTo>
                <a:lnTo>
                  <a:pt x="0" y="0"/>
                </a:lnTo>
                <a:lnTo>
                  <a:pt x="0" y="2516101"/>
                </a:lnTo>
                <a:lnTo>
                  <a:pt x="2516101" y="2516101"/>
                </a:lnTo>
                <a:lnTo>
                  <a:pt x="251610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true" rot="0">
            <a:off x="1028700" y="6678599"/>
            <a:ext cx="2516101" cy="2516101"/>
          </a:xfrm>
          <a:custGeom>
            <a:avLst/>
            <a:gdLst/>
            <a:ahLst/>
            <a:cxnLst/>
            <a:rect r="r" b="b" t="t" l="l"/>
            <a:pathLst>
              <a:path h="2516101" w="2516101">
                <a:moveTo>
                  <a:pt x="0" y="2516101"/>
                </a:moveTo>
                <a:lnTo>
                  <a:pt x="2516101" y="2516101"/>
                </a:lnTo>
                <a:lnTo>
                  <a:pt x="2516101" y="0"/>
                </a:lnTo>
                <a:lnTo>
                  <a:pt x="0" y="0"/>
                </a:lnTo>
                <a:lnTo>
                  <a:pt x="0"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860208" y="3544801"/>
            <a:ext cx="4492625" cy="4492625"/>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0" r="0" b="0"/>
              </a:stretch>
            </a:blipFill>
          </p:spPr>
        </p:sp>
      </p:grpSp>
      <p:sp>
        <p:nvSpPr>
          <p:cNvPr name="TextBox 8" id="8"/>
          <p:cNvSpPr txBox="true"/>
          <p:nvPr/>
        </p:nvSpPr>
        <p:spPr>
          <a:xfrm rot="0">
            <a:off x="3955689" y="1076325"/>
            <a:ext cx="10376622" cy="1538998"/>
          </a:xfrm>
          <a:prstGeom prst="rect">
            <a:avLst/>
          </a:prstGeom>
        </p:spPr>
        <p:txBody>
          <a:bodyPr anchor="t" rtlCol="false" tIns="0" lIns="0" bIns="0" rIns="0">
            <a:spAutoFit/>
          </a:bodyPr>
          <a:lstStyle/>
          <a:p>
            <a:pPr algn="ctr" marL="0" indent="0" lvl="0">
              <a:lnSpc>
                <a:spcPts val="5961"/>
              </a:lnSpc>
            </a:pPr>
            <a:r>
              <a:rPr lang="en-US" b="true" sz="5469">
                <a:solidFill>
                  <a:srgbClr val="18899D"/>
                </a:solidFill>
                <a:latin typeface="TS Qamus Bold"/>
                <a:ea typeface="TS Qamus Bold"/>
                <a:cs typeface="TS Qamus Bold"/>
                <a:sym typeface="TS Qamus Bold"/>
              </a:rPr>
              <a:t>ARE DELTA VACATION PACKAGES ALL-INCLUSIVE?</a:t>
            </a:r>
          </a:p>
        </p:txBody>
      </p:sp>
      <p:sp>
        <p:nvSpPr>
          <p:cNvPr name="TextBox 9" id="9"/>
          <p:cNvSpPr txBox="true"/>
          <p:nvPr/>
        </p:nvSpPr>
        <p:spPr>
          <a:xfrm rot="0">
            <a:off x="6818762" y="3563851"/>
            <a:ext cx="9182488" cy="1898875"/>
          </a:xfrm>
          <a:prstGeom prst="rect">
            <a:avLst/>
          </a:prstGeom>
        </p:spPr>
        <p:txBody>
          <a:bodyPr anchor="t" rtlCol="false" tIns="0" lIns="0" bIns="0" rIns="0">
            <a:spAutoFit/>
          </a:bodyPr>
          <a:lstStyle/>
          <a:p>
            <a:pPr algn="just" marL="0" indent="0" lvl="0">
              <a:lnSpc>
                <a:spcPts val="2494"/>
              </a:lnSpc>
            </a:pPr>
            <a:r>
              <a:rPr lang="en-US" sz="2288">
                <a:solidFill>
                  <a:srgbClr val="18899D"/>
                </a:solidFill>
                <a:latin typeface="TS Qamus"/>
                <a:ea typeface="TS Qamus"/>
                <a:cs typeface="TS Qamus"/>
                <a:sym typeface="TS Qamus"/>
              </a:rPr>
              <a:t>• Some packages include meals, drinks, and activities</a:t>
            </a:r>
          </a:p>
          <a:p>
            <a:pPr algn="just" marL="0" indent="0" lvl="0">
              <a:lnSpc>
                <a:spcPts val="2494"/>
              </a:lnSpc>
            </a:pPr>
            <a:r>
              <a:rPr lang="en-US" sz="2288">
                <a:solidFill>
                  <a:srgbClr val="18899D"/>
                </a:solidFill>
                <a:latin typeface="TS Qamus"/>
                <a:ea typeface="TS Qamus"/>
                <a:cs typeface="TS Qamus"/>
                <a:sym typeface="TS Qamus"/>
              </a:rPr>
              <a:t>• Delta vacation packages all inclusive Adults Only cater to mature travelers</a:t>
            </a:r>
          </a:p>
          <a:p>
            <a:pPr algn="just" marL="0" indent="0" lvl="0">
              <a:lnSpc>
                <a:spcPts val="2494"/>
              </a:lnSpc>
            </a:pPr>
            <a:r>
              <a:rPr lang="en-US" sz="2288">
                <a:solidFill>
                  <a:srgbClr val="18899D"/>
                </a:solidFill>
                <a:latin typeface="TS Qamus"/>
                <a:ea typeface="TS Qamus"/>
                <a:cs typeface="TS Qamus"/>
                <a:sym typeface="TS Qamus"/>
              </a:rPr>
              <a:t>• Check package details carefully for inclusions and exclusions</a:t>
            </a:r>
          </a:p>
          <a:p>
            <a:pPr algn="just" marL="0" indent="0" lvl="0">
              <a:lnSpc>
                <a:spcPts val="2494"/>
              </a:lnSpc>
            </a:pPr>
            <a:r>
              <a:rPr lang="en-US" sz="2288">
                <a:solidFill>
                  <a:srgbClr val="18899D"/>
                </a:solidFill>
                <a:latin typeface="TS Qamus"/>
                <a:ea typeface="TS Qamus"/>
                <a:cs typeface="TS Qamus"/>
                <a:sym typeface="TS Qamus"/>
              </a:rPr>
              <a:t>• Ideal for travelers seeking hassle-free, stress-free vacations</a:t>
            </a:r>
          </a:p>
        </p:txBody>
      </p:sp>
      <p:sp>
        <p:nvSpPr>
          <p:cNvPr name="TextBox 10" id="10"/>
          <p:cNvSpPr txBox="true"/>
          <p:nvPr/>
        </p:nvSpPr>
        <p:spPr>
          <a:xfrm rot="0">
            <a:off x="6818762" y="6065751"/>
            <a:ext cx="9182488" cy="1898875"/>
          </a:xfrm>
          <a:prstGeom prst="rect">
            <a:avLst/>
          </a:prstGeom>
        </p:spPr>
        <p:txBody>
          <a:bodyPr anchor="t" rtlCol="false" tIns="0" lIns="0" bIns="0" rIns="0">
            <a:spAutoFit/>
          </a:bodyPr>
          <a:lstStyle/>
          <a:p>
            <a:pPr algn="just" marL="0" indent="0" lvl="0">
              <a:lnSpc>
                <a:spcPts val="2494"/>
              </a:lnSpc>
            </a:pPr>
            <a:r>
              <a:rPr lang="en-US" sz="2288">
                <a:solidFill>
                  <a:srgbClr val="18899D"/>
                </a:solidFill>
                <a:latin typeface="TS Qamus"/>
                <a:ea typeface="TS Qamus"/>
                <a:cs typeface="TS Qamus"/>
                <a:sym typeface="TS Qamus"/>
              </a:rPr>
              <a:t>• Optional excursions and upgrades are often available</a:t>
            </a:r>
          </a:p>
          <a:p>
            <a:pPr algn="just" marL="0" indent="0" lvl="0">
              <a:lnSpc>
                <a:spcPts val="2494"/>
              </a:lnSpc>
            </a:pPr>
            <a:r>
              <a:rPr lang="en-US" sz="2288">
                <a:solidFill>
                  <a:srgbClr val="18899D"/>
                </a:solidFill>
                <a:latin typeface="TS Qamus"/>
                <a:ea typeface="TS Qamus"/>
                <a:cs typeface="TS Qamus"/>
                <a:sym typeface="TS Qamus"/>
              </a:rPr>
              <a:t>• Not all packages are fully all-inclusive — verify before booking</a:t>
            </a:r>
          </a:p>
          <a:p>
            <a:pPr algn="just" marL="0" indent="0" lvl="0">
              <a:lnSpc>
                <a:spcPts val="2494"/>
              </a:lnSpc>
            </a:pPr>
            <a:r>
              <a:rPr lang="en-US" sz="2288">
                <a:solidFill>
                  <a:srgbClr val="18899D"/>
                </a:solidFill>
                <a:latin typeface="TS Qamus"/>
                <a:ea typeface="TS Qamus"/>
                <a:cs typeface="TS Qamus"/>
                <a:sym typeface="TS Qamus"/>
              </a:rPr>
              <a:t>• Delta vacation packages all-inclusive with flight offer bundled value</a:t>
            </a:r>
          </a:p>
          <a:p>
            <a:pPr algn="just" marL="0" indent="0" lvl="0">
              <a:lnSpc>
                <a:spcPts val="2494"/>
              </a:lnSpc>
            </a:pPr>
            <a:r>
              <a:rPr lang="en-US" sz="2288">
                <a:solidFill>
                  <a:srgbClr val="18899D"/>
                </a:solidFill>
                <a:latin typeface="TS Qamus"/>
                <a:ea typeface="TS Qamus"/>
                <a:cs typeface="TS Qamus"/>
                <a:sym typeface="TS Qamus"/>
              </a:rPr>
              <a:t>• Compare tiers to find the best fit for your travel style</a:t>
            </a:r>
          </a:p>
        </p:txBody>
      </p:sp>
      <p:sp>
        <p:nvSpPr>
          <p:cNvPr name="Freeform 11" id="11"/>
          <p:cNvSpPr/>
          <p:nvPr/>
        </p:nvSpPr>
        <p:spPr>
          <a:xfrm flipH="false" flipV="false" rot="0">
            <a:off x="0" y="0"/>
            <a:ext cx="3249842" cy="969322"/>
          </a:xfrm>
          <a:custGeom>
            <a:avLst/>
            <a:gdLst/>
            <a:ahLst/>
            <a:cxnLst/>
            <a:rect r="r" b="b" t="t" l="l"/>
            <a:pathLst>
              <a:path h="969322" w="3249842">
                <a:moveTo>
                  <a:pt x="0" y="0"/>
                </a:moveTo>
                <a:lnTo>
                  <a:pt x="3249842" y="0"/>
                </a:lnTo>
                <a:lnTo>
                  <a:pt x="3249842" y="969322"/>
                </a:lnTo>
                <a:lnTo>
                  <a:pt x="0" y="969322"/>
                </a:lnTo>
                <a:lnTo>
                  <a:pt x="0" y="0"/>
                </a:lnTo>
                <a:close/>
              </a:path>
            </a:pathLst>
          </a:custGeom>
          <a:blipFill>
            <a:blip r:embed="rId5"/>
            <a:stretch>
              <a:fillRect l="0" t="-23254" r="0" b="-17454"/>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247595" y="3544801"/>
            <a:ext cx="13753654" cy="1452028"/>
            <a:chOff x="0" y="0"/>
            <a:chExt cx="1222804" cy="129096"/>
          </a:xfrm>
        </p:grpSpPr>
        <p:sp>
          <p:nvSpPr>
            <p:cNvPr name="Freeform 3" id="3"/>
            <p:cNvSpPr/>
            <p:nvPr/>
          </p:nvSpPr>
          <p:spPr>
            <a:xfrm flipH="false" flipV="false" rot="0">
              <a:off x="0" y="0"/>
              <a:ext cx="1222804" cy="129096"/>
            </a:xfrm>
            <a:custGeom>
              <a:avLst/>
              <a:gdLst/>
              <a:ahLst/>
              <a:cxnLst/>
              <a:rect r="r" b="b" t="t" l="l"/>
              <a:pathLst>
                <a:path h="129096" w="1222804">
                  <a:moveTo>
                    <a:pt x="10994" y="0"/>
                  </a:moveTo>
                  <a:lnTo>
                    <a:pt x="1211810" y="0"/>
                  </a:lnTo>
                  <a:cubicBezTo>
                    <a:pt x="1214726" y="0"/>
                    <a:pt x="1217522" y="1158"/>
                    <a:pt x="1219584" y="3220"/>
                  </a:cubicBezTo>
                  <a:cubicBezTo>
                    <a:pt x="1221646" y="5282"/>
                    <a:pt x="1222804" y="8078"/>
                    <a:pt x="1222804" y="10994"/>
                  </a:cubicBezTo>
                  <a:lnTo>
                    <a:pt x="1222804" y="118102"/>
                  </a:lnTo>
                  <a:cubicBezTo>
                    <a:pt x="1222804" y="124174"/>
                    <a:pt x="1217882" y="129096"/>
                    <a:pt x="1211810" y="129096"/>
                  </a:cubicBezTo>
                  <a:lnTo>
                    <a:pt x="10994" y="129096"/>
                  </a:lnTo>
                  <a:cubicBezTo>
                    <a:pt x="8078" y="129096"/>
                    <a:pt x="5282" y="127938"/>
                    <a:pt x="3220" y="125876"/>
                  </a:cubicBezTo>
                  <a:cubicBezTo>
                    <a:pt x="1158" y="123814"/>
                    <a:pt x="0" y="121018"/>
                    <a:pt x="0" y="118102"/>
                  </a:cubicBezTo>
                  <a:lnTo>
                    <a:pt x="0" y="10994"/>
                  </a:lnTo>
                  <a:cubicBezTo>
                    <a:pt x="0" y="8078"/>
                    <a:pt x="1158" y="5282"/>
                    <a:pt x="3220" y="3220"/>
                  </a:cubicBezTo>
                  <a:cubicBezTo>
                    <a:pt x="5282" y="1158"/>
                    <a:pt x="8078" y="0"/>
                    <a:pt x="10994" y="0"/>
                  </a:cubicBezTo>
                  <a:close/>
                </a:path>
              </a:pathLst>
            </a:custGeom>
            <a:solidFill>
              <a:srgbClr val="18899D"/>
            </a:solidFill>
          </p:spPr>
        </p:sp>
        <p:sp>
          <p:nvSpPr>
            <p:cNvPr name="TextBox 4" id="4"/>
            <p:cNvSpPr txBox="true"/>
            <p:nvPr/>
          </p:nvSpPr>
          <p:spPr>
            <a:xfrm>
              <a:off x="0" y="-38100"/>
              <a:ext cx="1222804" cy="167196"/>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Freeform 5" id="5"/>
          <p:cNvSpPr/>
          <p:nvPr/>
        </p:nvSpPr>
        <p:spPr>
          <a:xfrm flipH="false" flipV="false" rot="0">
            <a:off x="1028700" y="1028700"/>
            <a:ext cx="2516101" cy="2516101"/>
          </a:xfrm>
          <a:custGeom>
            <a:avLst/>
            <a:gdLst/>
            <a:ahLst/>
            <a:cxnLst/>
            <a:rect r="r" b="b" t="t" l="l"/>
            <a:pathLst>
              <a:path h="2516101" w="2516101">
                <a:moveTo>
                  <a:pt x="0" y="0"/>
                </a:moveTo>
                <a:lnTo>
                  <a:pt x="2516101" y="0"/>
                </a:lnTo>
                <a:lnTo>
                  <a:pt x="2516101" y="2516101"/>
                </a:lnTo>
                <a:lnTo>
                  <a:pt x="0" y="25161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true" rot="0">
            <a:off x="14743199" y="6742199"/>
            <a:ext cx="2516101" cy="2516101"/>
          </a:xfrm>
          <a:custGeom>
            <a:avLst/>
            <a:gdLst/>
            <a:ahLst/>
            <a:cxnLst/>
            <a:rect r="r" b="b" t="t" l="l"/>
            <a:pathLst>
              <a:path h="2516101" w="2516101">
                <a:moveTo>
                  <a:pt x="2516101" y="2516101"/>
                </a:moveTo>
                <a:lnTo>
                  <a:pt x="0" y="2516101"/>
                </a:lnTo>
                <a:lnTo>
                  <a:pt x="0" y="0"/>
                </a:lnTo>
                <a:lnTo>
                  <a:pt x="2516101" y="0"/>
                </a:lnTo>
                <a:lnTo>
                  <a:pt x="2516101"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true" flipV="false" rot="0">
            <a:off x="14743199" y="1028700"/>
            <a:ext cx="2516101" cy="2516101"/>
          </a:xfrm>
          <a:custGeom>
            <a:avLst/>
            <a:gdLst/>
            <a:ahLst/>
            <a:cxnLst/>
            <a:rect r="r" b="b" t="t" l="l"/>
            <a:pathLst>
              <a:path h="2516101" w="2516101">
                <a:moveTo>
                  <a:pt x="2516101" y="0"/>
                </a:moveTo>
                <a:lnTo>
                  <a:pt x="0" y="0"/>
                </a:lnTo>
                <a:lnTo>
                  <a:pt x="0" y="2516101"/>
                </a:lnTo>
                <a:lnTo>
                  <a:pt x="2516101" y="2516101"/>
                </a:lnTo>
                <a:lnTo>
                  <a:pt x="251610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true" rot="0">
            <a:off x="1028700" y="6678599"/>
            <a:ext cx="2516101" cy="2516101"/>
          </a:xfrm>
          <a:custGeom>
            <a:avLst/>
            <a:gdLst/>
            <a:ahLst/>
            <a:cxnLst/>
            <a:rect r="r" b="b" t="t" l="l"/>
            <a:pathLst>
              <a:path h="2516101" w="2516101">
                <a:moveTo>
                  <a:pt x="0" y="2516101"/>
                </a:moveTo>
                <a:lnTo>
                  <a:pt x="2516101" y="2516101"/>
                </a:lnTo>
                <a:lnTo>
                  <a:pt x="2516101" y="0"/>
                </a:lnTo>
                <a:lnTo>
                  <a:pt x="0" y="0"/>
                </a:lnTo>
                <a:lnTo>
                  <a:pt x="0"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2976175" y="3748527"/>
            <a:ext cx="12296495" cy="711175"/>
          </a:xfrm>
          <a:prstGeom prst="rect">
            <a:avLst/>
          </a:prstGeom>
        </p:spPr>
        <p:txBody>
          <a:bodyPr anchor="t" rtlCol="false" tIns="0" lIns="0" bIns="0" rIns="0">
            <a:spAutoFit/>
          </a:bodyPr>
          <a:lstStyle/>
          <a:p>
            <a:pPr algn="just" marL="0" indent="0" lvl="0">
              <a:lnSpc>
                <a:spcPts val="2723"/>
              </a:lnSpc>
            </a:pPr>
            <a:r>
              <a:rPr lang="en-US" sz="2498">
                <a:solidFill>
                  <a:srgbClr val="FFFFFF"/>
                </a:solidFill>
                <a:latin typeface="TS Qamus"/>
                <a:ea typeface="TS Qamus"/>
                <a:cs typeface="TS Qamus"/>
                <a:sym typeface="TS Qamus"/>
              </a:rPr>
              <a:t>Members gain early access to exclusive deals and earn points redeemable on future travel, making every trip more rewarding.</a:t>
            </a:r>
          </a:p>
        </p:txBody>
      </p:sp>
      <p:sp>
        <p:nvSpPr>
          <p:cNvPr name="TextBox 10" id="10"/>
          <p:cNvSpPr txBox="true"/>
          <p:nvPr/>
        </p:nvSpPr>
        <p:spPr>
          <a:xfrm rot="0">
            <a:off x="3955689" y="1085850"/>
            <a:ext cx="10376622" cy="2041594"/>
          </a:xfrm>
          <a:prstGeom prst="rect">
            <a:avLst/>
          </a:prstGeom>
        </p:spPr>
        <p:txBody>
          <a:bodyPr anchor="t" rtlCol="false" tIns="0" lIns="0" bIns="0" rIns="0">
            <a:spAutoFit/>
          </a:bodyPr>
          <a:lstStyle/>
          <a:p>
            <a:pPr algn="ctr" marL="0" indent="0" lvl="0">
              <a:lnSpc>
                <a:spcPts val="7909"/>
              </a:lnSpc>
            </a:pPr>
            <a:r>
              <a:rPr lang="en-US" b="true" sz="7255">
                <a:solidFill>
                  <a:srgbClr val="18899D"/>
                </a:solidFill>
                <a:latin typeface="TS Qamus Bold"/>
                <a:ea typeface="TS Qamus Bold"/>
                <a:cs typeface="TS Qamus Bold"/>
                <a:sym typeface="TS Qamus Bold"/>
              </a:rPr>
              <a:t>WHAT IS DELTA VACATION CLUB?</a:t>
            </a:r>
          </a:p>
        </p:txBody>
      </p:sp>
      <p:grpSp>
        <p:nvGrpSpPr>
          <p:cNvPr name="Group 11" id="11"/>
          <p:cNvGrpSpPr/>
          <p:nvPr/>
        </p:nvGrpSpPr>
        <p:grpSpPr>
          <a:xfrm rot="0">
            <a:off x="2247595" y="5143500"/>
            <a:ext cx="13753654" cy="1452028"/>
            <a:chOff x="0" y="0"/>
            <a:chExt cx="1222804" cy="129096"/>
          </a:xfrm>
        </p:grpSpPr>
        <p:sp>
          <p:nvSpPr>
            <p:cNvPr name="Freeform 12" id="12"/>
            <p:cNvSpPr/>
            <p:nvPr/>
          </p:nvSpPr>
          <p:spPr>
            <a:xfrm flipH="false" flipV="false" rot="0">
              <a:off x="0" y="0"/>
              <a:ext cx="1222804" cy="129096"/>
            </a:xfrm>
            <a:custGeom>
              <a:avLst/>
              <a:gdLst/>
              <a:ahLst/>
              <a:cxnLst/>
              <a:rect r="r" b="b" t="t" l="l"/>
              <a:pathLst>
                <a:path h="129096" w="1222804">
                  <a:moveTo>
                    <a:pt x="10994" y="0"/>
                  </a:moveTo>
                  <a:lnTo>
                    <a:pt x="1211810" y="0"/>
                  </a:lnTo>
                  <a:cubicBezTo>
                    <a:pt x="1214726" y="0"/>
                    <a:pt x="1217522" y="1158"/>
                    <a:pt x="1219584" y="3220"/>
                  </a:cubicBezTo>
                  <a:cubicBezTo>
                    <a:pt x="1221646" y="5282"/>
                    <a:pt x="1222804" y="8078"/>
                    <a:pt x="1222804" y="10994"/>
                  </a:cubicBezTo>
                  <a:lnTo>
                    <a:pt x="1222804" y="118102"/>
                  </a:lnTo>
                  <a:cubicBezTo>
                    <a:pt x="1222804" y="124174"/>
                    <a:pt x="1217882" y="129096"/>
                    <a:pt x="1211810" y="129096"/>
                  </a:cubicBezTo>
                  <a:lnTo>
                    <a:pt x="10994" y="129096"/>
                  </a:lnTo>
                  <a:cubicBezTo>
                    <a:pt x="8078" y="129096"/>
                    <a:pt x="5282" y="127938"/>
                    <a:pt x="3220" y="125876"/>
                  </a:cubicBezTo>
                  <a:cubicBezTo>
                    <a:pt x="1158" y="123814"/>
                    <a:pt x="0" y="121018"/>
                    <a:pt x="0" y="118102"/>
                  </a:cubicBezTo>
                  <a:lnTo>
                    <a:pt x="0" y="10994"/>
                  </a:lnTo>
                  <a:cubicBezTo>
                    <a:pt x="0" y="8078"/>
                    <a:pt x="1158" y="5282"/>
                    <a:pt x="3220" y="3220"/>
                  </a:cubicBezTo>
                  <a:cubicBezTo>
                    <a:pt x="5282" y="1158"/>
                    <a:pt x="8078" y="0"/>
                    <a:pt x="10994" y="0"/>
                  </a:cubicBezTo>
                  <a:close/>
                </a:path>
              </a:pathLst>
            </a:custGeom>
            <a:solidFill>
              <a:srgbClr val="18899D"/>
            </a:solidFill>
          </p:spPr>
        </p:sp>
        <p:sp>
          <p:nvSpPr>
            <p:cNvPr name="TextBox 13" id="13"/>
            <p:cNvSpPr txBox="true"/>
            <p:nvPr/>
          </p:nvSpPr>
          <p:spPr>
            <a:xfrm>
              <a:off x="0" y="-38100"/>
              <a:ext cx="1222804" cy="167196"/>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14" id="14"/>
          <p:cNvSpPr txBox="true"/>
          <p:nvPr/>
        </p:nvSpPr>
        <p:spPr>
          <a:xfrm rot="0">
            <a:off x="2976175" y="5347227"/>
            <a:ext cx="12296495" cy="1054075"/>
          </a:xfrm>
          <a:prstGeom prst="rect">
            <a:avLst/>
          </a:prstGeom>
        </p:spPr>
        <p:txBody>
          <a:bodyPr anchor="t" rtlCol="false" tIns="0" lIns="0" bIns="0" rIns="0">
            <a:spAutoFit/>
          </a:bodyPr>
          <a:lstStyle/>
          <a:p>
            <a:pPr algn="just" marL="0" indent="0" lvl="0">
              <a:lnSpc>
                <a:spcPts val="2723"/>
              </a:lnSpc>
            </a:pPr>
            <a:r>
              <a:rPr lang="en-US" sz="2498">
                <a:solidFill>
                  <a:srgbClr val="FFFFFF"/>
                </a:solidFill>
                <a:latin typeface="TS Qamus"/>
                <a:ea typeface="TS Qamus"/>
                <a:cs typeface="TS Qamus"/>
                <a:sym typeface="TS Qamus"/>
              </a:rPr>
              <a:t>Priority customer support and booking assistance, plus access to special promotions and discounts on delta airlines vacation packages throughout the year.</a:t>
            </a:r>
          </a:p>
        </p:txBody>
      </p:sp>
      <p:grpSp>
        <p:nvGrpSpPr>
          <p:cNvPr name="Group 15" id="15"/>
          <p:cNvGrpSpPr/>
          <p:nvPr/>
        </p:nvGrpSpPr>
        <p:grpSpPr>
          <a:xfrm rot="0">
            <a:off x="2247595" y="6742199"/>
            <a:ext cx="13753654" cy="1452028"/>
            <a:chOff x="0" y="0"/>
            <a:chExt cx="1222804" cy="129096"/>
          </a:xfrm>
        </p:grpSpPr>
        <p:sp>
          <p:nvSpPr>
            <p:cNvPr name="Freeform 16" id="16"/>
            <p:cNvSpPr/>
            <p:nvPr/>
          </p:nvSpPr>
          <p:spPr>
            <a:xfrm flipH="false" flipV="false" rot="0">
              <a:off x="0" y="0"/>
              <a:ext cx="1222804" cy="129096"/>
            </a:xfrm>
            <a:custGeom>
              <a:avLst/>
              <a:gdLst/>
              <a:ahLst/>
              <a:cxnLst/>
              <a:rect r="r" b="b" t="t" l="l"/>
              <a:pathLst>
                <a:path h="129096" w="1222804">
                  <a:moveTo>
                    <a:pt x="10994" y="0"/>
                  </a:moveTo>
                  <a:lnTo>
                    <a:pt x="1211810" y="0"/>
                  </a:lnTo>
                  <a:cubicBezTo>
                    <a:pt x="1214726" y="0"/>
                    <a:pt x="1217522" y="1158"/>
                    <a:pt x="1219584" y="3220"/>
                  </a:cubicBezTo>
                  <a:cubicBezTo>
                    <a:pt x="1221646" y="5282"/>
                    <a:pt x="1222804" y="8078"/>
                    <a:pt x="1222804" y="10994"/>
                  </a:cubicBezTo>
                  <a:lnTo>
                    <a:pt x="1222804" y="118102"/>
                  </a:lnTo>
                  <a:cubicBezTo>
                    <a:pt x="1222804" y="124174"/>
                    <a:pt x="1217882" y="129096"/>
                    <a:pt x="1211810" y="129096"/>
                  </a:cubicBezTo>
                  <a:lnTo>
                    <a:pt x="10994" y="129096"/>
                  </a:lnTo>
                  <a:cubicBezTo>
                    <a:pt x="8078" y="129096"/>
                    <a:pt x="5282" y="127938"/>
                    <a:pt x="3220" y="125876"/>
                  </a:cubicBezTo>
                  <a:cubicBezTo>
                    <a:pt x="1158" y="123814"/>
                    <a:pt x="0" y="121018"/>
                    <a:pt x="0" y="118102"/>
                  </a:cubicBezTo>
                  <a:lnTo>
                    <a:pt x="0" y="10994"/>
                  </a:lnTo>
                  <a:cubicBezTo>
                    <a:pt x="0" y="8078"/>
                    <a:pt x="1158" y="5282"/>
                    <a:pt x="3220" y="3220"/>
                  </a:cubicBezTo>
                  <a:cubicBezTo>
                    <a:pt x="5282" y="1158"/>
                    <a:pt x="8078" y="0"/>
                    <a:pt x="10994" y="0"/>
                  </a:cubicBezTo>
                  <a:close/>
                </a:path>
              </a:pathLst>
            </a:custGeom>
            <a:solidFill>
              <a:srgbClr val="18899D"/>
            </a:solidFill>
          </p:spPr>
        </p:sp>
        <p:sp>
          <p:nvSpPr>
            <p:cNvPr name="TextBox 17" id="17"/>
            <p:cNvSpPr txBox="true"/>
            <p:nvPr/>
          </p:nvSpPr>
          <p:spPr>
            <a:xfrm>
              <a:off x="0" y="-38100"/>
              <a:ext cx="1222804" cy="167196"/>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18" id="18"/>
          <p:cNvSpPr txBox="true"/>
          <p:nvPr/>
        </p:nvSpPr>
        <p:spPr>
          <a:xfrm rot="0">
            <a:off x="2976175" y="6945926"/>
            <a:ext cx="12296495" cy="711175"/>
          </a:xfrm>
          <a:prstGeom prst="rect">
            <a:avLst/>
          </a:prstGeom>
        </p:spPr>
        <p:txBody>
          <a:bodyPr anchor="t" rtlCol="false" tIns="0" lIns="0" bIns="0" rIns="0">
            <a:spAutoFit/>
          </a:bodyPr>
          <a:lstStyle/>
          <a:p>
            <a:pPr algn="just" marL="0" indent="0" lvl="0">
              <a:lnSpc>
                <a:spcPts val="2723"/>
              </a:lnSpc>
            </a:pPr>
            <a:r>
              <a:rPr lang="en-US" sz="2498">
                <a:solidFill>
                  <a:srgbClr val="FFFFFF"/>
                </a:solidFill>
                <a:latin typeface="TS Qamus"/>
                <a:ea typeface="TS Qamus"/>
                <a:cs typeface="TS Qamus"/>
                <a:sym typeface="TS Qamus"/>
              </a:rPr>
              <a:t>Flexible payment options for vacation packages allow members to plan and budget their dream trips with ease and confidence.</a:t>
            </a:r>
          </a:p>
        </p:txBody>
      </p:sp>
      <p:sp>
        <p:nvSpPr>
          <p:cNvPr name="Freeform 19" id="19"/>
          <p:cNvSpPr/>
          <p:nvPr/>
        </p:nvSpPr>
        <p:spPr>
          <a:xfrm flipH="false" flipV="false" rot="0">
            <a:off x="0" y="0"/>
            <a:ext cx="3249842" cy="969322"/>
          </a:xfrm>
          <a:custGeom>
            <a:avLst/>
            <a:gdLst/>
            <a:ahLst/>
            <a:cxnLst/>
            <a:rect r="r" b="b" t="t" l="l"/>
            <a:pathLst>
              <a:path h="969322" w="3249842">
                <a:moveTo>
                  <a:pt x="0" y="0"/>
                </a:moveTo>
                <a:lnTo>
                  <a:pt x="3249842" y="0"/>
                </a:lnTo>
                <a:lnTo>
                  <a:pt x="3249842" y="969322"/>
                </a:lnTo>
                <a:lnTo>
                  <a:pt x="0" y="969322"/>
                </a:lnTo>
                <a:lnTo>
                  <a:pt x="0" y="0"/>
                </a:lnTo>
                <a:close/>
              </a:path>
            </a:pathLst>
          </a:custGeom>
          <a:blipFill>
            <a:blip r:embed="rId4"/>
            <a:stretch>
              <a:fillRect l="0" t="-23254" r="0" b="-17454"/>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1028700"/>
            <a:ext cx="2516101" cy="2516101"/>
          </a:xfrm>
          <a:custGeom>
            <a:avLst/>
            <a:gdLst/>
            <a:ahLst/>
            <a:cxnLst/>
            <a:rect r="r" b="b" t="t" l="l"/>
            <a:pathLst>
              <a:path h="2516101" w="2516101">
                <a:moveTo>
                  <a:pt x="0" y="0"/>
                </a:moveTo>
                <a:lnTo>
                  <a:pt x="2516101" y="0"/>
                </a:lnTo>
                <a:lnTo>
                  <a:pt x="2516101" y="2516101"/>
                </a:lnTo>
                <a:lnTo>
                  <a:pt x="0" y="25161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936111" y="1790793"/>
            <a:ext cx="10376622" cy="1042905"/>
          </a:xfrm>
          <a:prstGeom prst="rect">
            <a:avLst/>
          </a:prstGeom>
        </p:spPr>
        <p:txBody>
          <a:bodyPr anchor="t" rtlCol="false" tIns="0" lIns="0" bIns="0" rIns="0">
            <a:spAutoFit/>
          </a:bodyPr>
          <a:lstStyle/>
          <a:p>
            <a:pPr algn="ctr" marL="0" indent="0" lvl="0">
              <a:lnSpc>
                <a:spcPts val="7909"/>
              </a:lnSpc>
            </a:pPr>
            <a:r>
              <a:rPr lang="en-US" b="true" sz="7255">
                <a:solidFill>
                  <a:srgbClr val="18899D"/>
                </a:solidFill>
                <a:latin typeface="TS Qamus Bold"/>
                <a:ea typeface="TS Qamus Bold"/>
                <a:cs typeface="TS Qamus Bold"/>
                <a:sym typeface="TS Qamus Bold"/>
              </a:rPr>
              <a:t>CONCLUSION</a:t>
            </a:r>
          </a:p>
        </p:txBody>
      </p:sp>
      <p:grpSp>
        <p:nvGrpSpPr>
          <p:cNvPr name="Group 4" id="4"/>
          <p:cNvGrpSpPr/>
          <p:nvPr/>
        </p:nvGrpSpPr>
        <p:grpSpPr>
          <a:xfrm rot="0">
            <a:off x="2247595" y="3544801"/>
            <a:ext cx="13753654" cy="4064600"/>
            <a:chOff x="0" y="0"/>
            <a:chExt cx="1222804" cy="361374"/>
          </a:xfrm>
        </p:grpSpPr>
        <p:sp>
          <p:nvSpPr>
            <p:cNvPr name="Freeform 5" id="5"/>
            <p:cNvSpPr/>
            <p:nvPr/>
          </p:nvSpPr>
          <p:spPr>
            <a:xfrm flipH="false" flipV="false" rot="0">
              <a:off x="0" y="0"/>
              <a:ext cx="1222804" cy="361374"/>
            </a:xfrm>
            <a:custGeom>
              <a:avLst/>
              <a:gdLst/>
              <a:ahLst/>
              <a:cxnLst/>
              <a:rect r="r" b="b" t="t" l="l"/>
              <a:pathLst>
                <a:path h="361374" w="1222804">
                  <a:moveTo>
                    <a:pt x="10994" y="0"/>
                  </a:moveTo>
                  <a:lnTo>
                    <a:pt x="1211810" y="0"/>
                  </a:lnTo>
                  <a:cubicBezTo>
                    <a:pt x="1214726" y="0"/>
                    <a:pt x="1217522" y="1158"/>
                    <a:pt x="1219584" y="3220"/>
                  </a:cubicBezTo>
                  <a:cubicBezTo>
                    <a:pt x="1221646" y="5282"/>
                    <a:pt x="1222804" y="8078"/>
                    <a:pt x="1222804" y="10994"/>
                  </a:cubicBezTo>
                  <a:lnTo>
                    <a:pt x="1222804" y="350380"/>
                  </a:lnTo>
                  <a:cubicBezTo>
                    <a:pt x="1222804" y="353295"/>
                    <a:pt x="1221646" y="356092"/>
                    <a:pt x="1219584" y="358154"/>
                  </a:cubicBezTo>
                  <a:cubicBezTo>
                    <a:pt x="1217522" y="360215"/>
                    <a:pt x="1214726" y="361374"/>
                    <a:pt x="1211810" y="361374"/>
                  </a:cubicBezTo>
                  <a:lnTo>
                    <a:pt x="10994" y="361374"/>
                  </a:lnTo>
                  <a:cubicBezTo>
                    <a:pt x="8078" y="361374"/>
                    <a:pt x="5282" y="360215"/>
                    <a:pt x="3220" y="358154"/>
                  </a:cubicBezTo>
                  <a:cubicBezTo>
                    <a:pt x="1158" y="356092"/>
                    <a:pt x="0" y="353295"/>
                    <a:pt x="0" y="350380"/>
                  </a:cubicBezTo>
                  <a:lnTo>
                    <a:pt x="0" y="10994"/>
                  </a:lnTo>
                  <a:cubicBezTo>
                    <a:pt x="0" y="8078"/>
                    <a:pt x="1158" y="5282"/>
                    <a:pt x="3220" y="3220"/>
                  </a:cubicBezTo>
                  <a:cubicBezTo>
                    <a:pt x="5282" y="1158"/>
                    <a:pt x="8078" y="0"/>
                    <a:pt x="10994" y="0"/>
                  </a:cubicBezTo>
                  <a:close/>
                </a:path>
              </a:pathLst>
            </a:custGeom>
            <a:solidFill>
              <a:srgbClr val="18899D"/>
            </a:solidFill>
          </p:spPr>
        </p:sp>
        <p:sp>
          <p:nvSpPr>
            <p:cNvPr name="TextBox 6" id="6"/>
            <p:cNvSpPr txBox="true"/>
            <p:nvPr/>
          </p:nvSpPr>
          <p:spPr>
            <a:xfrm>
              <a:off x="0" y="-38100"/>
              <a:ext cx="1222804" cy="399474"/>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TextBox 7" id="7"/>
          <p:cNvSpPr txBox="true"/>
          <p:nvPr/>
        </p:nvSpPr>
        <p:spPr>
          <a:xfrm rot="0">
            <a:off x="2631463" y="4035638"/>
            <a:ext cx="13025075" cy="2759075"/>
          </a:xfrm>
          <a:prstGeom prst="rect">
            <a:avLst/>
          </a:prstGeom>
        </p:spPr>
        <p:txBody>
          <a:bodyPr anchor="t" rtlCol="false" tIns="0" lIns="0" bIns="0" rIns="0">
            <a:spAutoFit/>
          </a:bodyPr>
          <a:lstStyle/>
          <a:p>
            <a:pPr algn="just" marL="0" indent="0" lvl="0">
              <a:lnSpc>
                <a:spcPts val="2724"/>
              </a:lnSpc>
            </a:pPr>
            <a:r>
              <a:rPr lang="en-US" sz="2499">
                <a:solidFill>
                  <a:srgbClr val="FFFFFF"/>
                </a:solidFill>
                <a:latin typeface="TS Qamus"/>
                <a:ea typeface="TS Qamus"/>
                <a:cs typeface="TS Qamus"/>
                <a:sym typeface="TS Qamus"/>
              </a:rPr>
              <a:t>In summary, delta vacation packages offer a streamlined, cost-effective way to plan your next trip with bundled savings and convenience. Whether booking early, using senior discounts, or exploring all-inclusive options, these packages provide flexible solutions tailored to diverse traveler needs.</a:t>
            </a:r>
          </a:p>
          <a:p>
            <a:pPr algn="just" marL="0" indent="0" lvl="0">
              <a:lnSpc>
                <a:spcPts val="2724"/>
              </a:lnSpc>
            </a:pPr>
            <a:r>
              <a:rPr lang="en-US" sz="2499">
                <a:solidFill>
                  <a:srgbClr val="FFFFFF"/>
                </a:solidFill>
                <a:latin typeface="TS Qamus"/>
                <a:ea typeface="TS Qamus"/>
                <a:cs typeface="TS Qamus"/>
                <a:sym typeface="TS Qamus"/>
              </a:rPr>
              <a:t>From timing your booking on Tuesdays or Wednesdays, to taking advantage of senior discounts starting at age 65, to choosing all-inclusive or customizable options —</a:t>
            </a:r>
            <a:r>
              <a:rPr lang="en-US" sz="2499" u="sng">
                <a:solidFill>
                  <a:srgbClr val="FFFFFF"/>
                </a:solidFill>
                <a:latin typeface="TS Qamus"/>
                <a:ea typeface="TS Qamus"/>
                <a:cs typeface="TS Qamus"/>
                <a:sym typeface="TS Qamus"/>
                <a:hlinkClick r:id="rId4" tooltip="https://myairflypolicy.wixsite.com/myairflypolicy/post/delta-vacation-packages"/>
              </a:rPr>
              <a:t> Delta vacation packages </a:t>
            </a:r>
            <a:r>
              <a:rPr lang="en-US" sz="2499">
                <a:solidFill>
                  <a:srgbClr val="FFFFFF"/>
                </a:solidFill>
                <a:latin typeface="TS Qamus"/>
                <a:ea typeface="TS Qamus"/>
                <a:cs typeface="TS Qamus"/>
                <a:sym typeface="TS Qamus"/>
              </a:rPr>
              <a:t>consistently deliver value, convenience, and peace of mind for every type of traveler.</a:t>
            </a:r>
          </a:p>
        </p:txBody>
      </p:sp>
      <p:sp>
        <p:nvSpPr>
          <p:cNvPr name="Freeform 8" id="8"/>
          <p:cNvSpPr/>
          <p:nvPr/>
        </p:nvSpPr>
        <p:spPr>
          <a:xfrm flipH="true" flipV="true" rot="0">
            <a:off x="14743199" y="6742199"/>
            <a:ext cx="2516101" cy="2516101"/>
          </a:xfrm>
          <a:custGeom>
            <a:avLst/>
            <a:gdLst/>
            <a:ahLst/>
            <a:cxnLst/>
            <a:rect r="r" b="b" t="t" l="l"/>
            <a:pathLst>
              <a:path h="2516101" w="2516101">
                <a:moveTo>
                  <a:pt x="2516101" y="2516101"/>
                </a:moveTo>
                <a:lnTo>
                  <a:pt x="0" y="2516101"/>
                </a:lnTo>
                <a:lnTo>
                  <a:pt x="0" y="0"/>
                </a:lnTo>
                <a:lnTo>
                  <a:pt x="2516101" y="0"/>
                </a:lnTo>
                <a:lnTo>
                  <a:pt x="2516101"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true" flipV="false" rot="0">
            <a:off x="14743199" y="1028700"/>
            <a:ext cx="2516101" cy="2516101"/>
          </a:xfrm>
          <a:custGeom>
            <a:avLst/>
            <a:gdLst/>
            <a:ahLst/>
            <a:cxnLst/>
            <a:rect r="r" b="b" t="t" l="l"/>
            <a:pathLst>
              <a:path h="2516101" w="2516101">
                <a:moveTo>
                  <a:pt x="2516101" y="0"/>
                </a:moveTo>
                <a:lnTo>
                  <a:pt x="0" y="0"/>
                </a:lnTo>
                <a:lnTo>
                  <a:pt x="0" y="2516101"/>
                </a:lnTo>
                <a:lnTo>
                  <a:pt x="2516101" y="2516101"/>
                </a:lnTo>
                <a:lnTo>
                  <a:pt x="251610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true" rot="0">
            <a:off x="1028700" y="6678599"/>
            <a:ext cx="2516101" cy="2516101"/>
          </a:xfrm>
          <a:custGeom>
            <a:avLst/>
            <a:gdLst/>
            <a:ahLst/>
            <a:cxnLst/>
            <a:rect r="r" b="b" t="t" l="l"/>
            <a:pathLst>
              <a:path h="2516101" w="2516101">
                <a:moveTo>
                  <a:pt x="0" y="2516101"/>
                </a:moveTo>
                <a:lnTo>
                  <a:pt x="2516101" y="2516101"/>
                </a:lnTo>
                <a:lnTo>
                  <a:pt x="2516101" y="0"/>
                </a:lnTo>
                <a:lnTo>
                  <a:pt x="0" y="0"/>
                </a:lnTo>
                <a:lnTo>
                  <a:pt x="0" y="251610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0">
            <a:off x="0" y="0"/>
            <a:ext cx="3249842" cy="969322"/>
          </a:xfrm>
          <a:custGeom>
            <a:avLst/>
            <a:gdLst/>
            <a:ahLst/>
            <a:cxnLst/>
            <a:rect r="r" b="b" t="t" l="l"/>
            <a:pathLst>
              <a:path h="969322" w="3249842">
                <a:moveTo>
                  <a:pt x="0" y="0"/>
                </a:moveTo>
                <a:lnTo>
                  <a:pt x="3249842" y="0"/>
                </a:lnTo>
                <a:lnTo>
                  <a:pt x="3249842" y="969322"/>
                </a:lnTo>
                <a:lnTo>
                  <a:pt x="0" y="969322"/>
                </a:lnTo>
                <a:lnTo>
                  <a:pt x="0" y="0"/>
                </a:lnTo>
                <a:close/>
              </a:path>
            </a:pathLst>
          </a:custGeom>
          <a:blipFill>
            <a:blip r:embed="rId5"/>
            <a:stretch>
              <a:fillRect l="0" t="-23254" r="0" b="-17454"/>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DAHRsqr20JI</dc:identifier>
  <dcterms:modified xsi:type="dcterms:W3CDTF">2011-08-01T06:04:30Z</dcterms:modified>
  <cp:revision>1</cp:revision>
  <dc:title>Are Delta vacation packages worth it?</dc:title>
</cp:coreProperties>
</file>