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8671" t="0" r="-38671"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62990"/>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Selecting the right web development framework depends on your project’s needs, developer expertise, and long-term goals. Consider factors like performance, scalability, and community support to ensure your chosen framework aligns with your objectives. By making an informed choice, you can optimize development efficiency and build a robust, maintainable web application.</a:t>
            </a:r>
          </a:p>
        </p:txBody>
      </p:sp>
      <p:sp>
        <p:nvSpPr>
          <p:cNvPr name="TextBox 3" id="3"/>
          <p:cNvSpPr txBox="true"/>
          <p:nvPr/>
        </p:nvSpPr>
        <p:spPr>
          <a:xfrm rot="0">
            <a:off x="0" y="7010951"/>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Website Design Trends in 2024: What Your Website Development Company Should Know</a:t>
            </a:r>
          </a:p>
          <a:p>
            <a:pPr algn="ctr">
              <a:lnSpc>
                <a:spcPts val="4373"/>
              </a:lnSpc>
              <a:spcBef>
                <a:spcPct val="0"/>
              </a:spcBef>
            </a:pPr>
            <a:r>
              <a:rPr lang="en-US" sz="2733">
                <a:solidFill>
                  <a:srgbClr val="000000"/>
                </a:solidFill>
                <a:latin typeface="Canva Sans"/>
                <a:ea typeface="Canva Sans"/>
                <a:cs typeface="Canva Sans"/>
                <a:sym typeface="Canva Sans"/>
              </a:rPr>
              <a:t>The digital landscape is constantly evolving, and staying ahead of the latest website design trends is crucial for any website development company. In 2024, the focus is on user experience, performance, and cutting-edge aesthetics. Here’s a look at the top website design trends shaping the industry this year.</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55122"/>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1. AI-Powered Design and Personalization</a:t>
            </a:r>
          </a:p>
          <a:p>
            <a:pPr algn="ctr">
              <a:lnSpc>
                <a:spcPts val="3821"/>
              </a:lnSpc>
              <a:spcBef>
                <a:spcPct val="0"/>
              </a:spcBef>
            </a:pPr>
            <a:r>
              <a:rPr lang="en-US" sz="2729">
                <a:solidFill>
                  <a:srgbClr val="000000"/>
                </a:solidFill>
                <a:latin typeface="Canva Sans"/>
                <a:ea typeface="Canva Sans"/>
                <a:cs typeface="Canva Sans"/>
                <a:sym typeface="Canva Sans"/>
              </a:rPr>
              <a:t>Artificial Intelligence (AI) is revolutionizing web design, enabling dynamic, data-driven personalization. AI tools can analyze user behavior to offer tailored content, optimize layouts, and enhance navigation. Chatbots, AI-powered UX suggestions, and automated design tools are becoming standard features for businesses seeking an intelligent, user-centric approach.</a:t>
            </a:r>
          </a:p>
          <a:p>
            <a:pPr algn="ctr">
              <a:lnSpc>
                <a:spcPts val="3821"/>
              </a:lnSpc>
              <a:spcBef>
                <a:spcPct val="0"/>
              </a:spcBef>
            </a:pPr>
            <a:r>
              <a:rPr lang="en-US" sz="2729">
                <a:solidFill>
                  <a:srgbClr val="000000"/>
                </a:solidFill>
                <a:latin typeface="Canva Sans"/>
                <a:ea typeface="Canva Sans"/>
                <a:cs typeface="Canva Sans"/>
                <a:sym typeface="Canva Sans"/>
              </a:rPr>
              <a:t>2. Dark Mode and Dynamic Themes</a:t>
            </a:r>
          </a:p>
          <a:p>
            <a:pPr algn="ctr">
              <a:lnSpc>
                <a:spcPts val="3821"/>
              </a:lnSpc>
              <a:spcBef>
                <a:spcPct val="0"/>
              </a:spcBef>
            </a:pPr>
            <a:r>
              <a:rPr lang="en-US" sz="2729">
                <a:solidFill>
                  <a:srgbClr val="000000"/>
                </a:solidFill>
                <a:latin typeface="Canva Sans"/>
                <a:ea typeface="Canva Sans"/>
                <a:cs typeface="Canva Sans"/>
                <a:sym typeface="Canva Sans"/>
              </a:rPr>
              <a:t>Dark mode has gained significant traction, providing an elegant, eye-friendly alternative to traditional bright backgrounds. In 2024, dynamic themes that adjust to user preferences—such as light and dark modes or color-adaptive UIs—are becoming more prevalent.</a:t>
            </a:r>
          </a:p>
          <a:p>
            <a:pPr algn="ctr">
              <a:lnSpc>
                <a:spcPts val="3821"/>
              </a:lnSpc>
              <a:spcBef>
                <a:spcPct val="0"/>
              </a:spcBef>
            </a:pPr>
            <a:r>
              <a:rPr lang="en-US" sz="2729">
                <a:solidFill>
                  <a:srgbClr val="000000"/>
                </a:solidFill>
                <a:latin typeface="Canva Sans"/>
                <a:ea typeface="Canva Sans"/>
                <a:cs typeface="Canva Sans"/>
                <a:sym typeface="Canva Sans"/>
              </a:rPr>
              <a:t>3. Minimalist and Clean UI Design</a:t>
            </a:r>
          </a:p>
          <a:p>
            <a:pPr algn="ctr">
              <a:lnSpc>
                <a:spcPts val="3821"/>
              </a:lnSpc>
              <a:spcBef>
                <a:spcPct val="0"/>
              </a:spcBef>
            </a:pPr>
            <a:r>
              <a:rPr lang="en-US" sz="2729">
                <a:solidFill>
                  <a:srgbClr val="000000"/>
                </a:solidFill>
                <a:latin typeface="Canva Sans"/>
                <a:ea typeface="Canva Sans"/>
                <a:cs typeface="Canva Sans"/>
                <a:sym typeface="Canva Sans"/>
              </a:rPr>
              <a:t>Simplicity continues to dominate web design trends.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55966"/>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Websites with uncluttered layouts, ample white space, and minimalistic elements enhance readability and improve the overall user experience. The ‘less is more’ approach ensures faster loading times and better performance across all devices.</a:t>
            </a:r>
          </a:p>
          <a:p>
            <a:pPr algn="ctr">
              <a:lnSpc>
                <a:spcPts val="3821"/>
              </a:lnSpc>
              <a:spcBef>
                <a:spcPct val="0"/>
              </a:spcBef>
            </a:pPr>
            <a:r>
              <a:rPr lang="en-US" sz="2729">
                <a:solidFill>
                  <a:srgbClr val="000000"/>
                </a:solidFill>
                <a:latin typeface="Canva Sans"/>
                <a:ea typeface="Canva Sans"/>
                <a:cs typeface="Canva Sans"/>
                <a:sym typeface="Canva Sans"/>
              </a:rPr>
              <a:t>4. Immersive 3D and Interactive Elements</a:t>
            </a:r>
          </a:p>
          <a:p>
            <a:pPr algn="ctr">
              <a:lnSpc>
                <a:spcPts val="3821"/>
              </a:lnSpc>
              <a:spcBef>
                <a:spcPct val="0"/>
              </a:spcBef>
            </a:pPr>
            <a:r>
              <a:rPr lang="en-US" sz="2729">
                <a:solidFill>
                  <a:srgbClr val="000000"/>
                </a:solidFill>
                <a:latin typeface="Canva Sans"/>
                <a:ea typeface="Canva Sans"/>
                <a:cs typeface="Canva Sans"/>
                <a:sym typeface="Canva Sans"/>
              </a:rPr>
              <a:t>Advanced web technologies are making 3D elements more accessible. From animated graphics to interactive storytelling, 3D visuals provide an engaging experience without overwhelming users. These elements, when used effectively, can increase time spent on a website and enhance user engagement.</a:t>
            </a:r>
          </a:p>
          <a:p>
            <a:pPr algn="ctr">
              <a:lnSpc>
                <a:spcPts val="3821"/>
              </a:lnSpc>
              <a:spcBef>
                <a:spcPct val="0"/>
              </a:spcBef>
            </a:pPr>
            <a:r>
              <a:rPr lang="en-US" sz="2729">
                <a:solidFill>
                  <a:srgbClr val="000000"/>
                </a:solidFill>
                <a:latin typeface="Canva Sans"/>
                <a:ea typeface="Canva Sans"/>
                <a:cs typeface="Canva Sans"/>
                <a:sym typeface="Canva Sans"/>
              </a:rPr>
              <a:t>5. Micro-Animations for Better User Interaction</a:t>
            </a:r>
          </a:p>
          <a:p>
            <a:pPr algn="ctr">
              <a:lnSpc>
                <a:spcPts val="3821"/>
              </a:lnSpc>
              <a:spcBef>
                <a:spcPct val="0"/>
              </a:spcBef>
            </a:pPr>
            <a:r>
              <a:rPr lang="en-US" sz="2729">
                <a:solidFill>
                  <a:srgbClr val="000000"/>
                </a:solidFill>
                <a:latin typeface="Canva Sans"/>
                <a:ea typeface="Canva Sans"/>
                <a:cs typeface="Canva Sans"/>
                <a:sym typeface="Canva Sans"/>
              </a:rPr>
              <a:t>Micro-animations guide users through a website, making navigation seamless and intuitive. Small interactive movements—such as buttons changing color when hovered over or loading animations—enhance the user experience and provide subtle visual feedback.</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97890"/>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6. Voice User Interface (VUI) Integration</a:t>
            </a:r>
          </a:p>
          <a:p>
            <a:pPr algn="ctr">
              <a:lnSpc>
                <a:spcPts val="3821"/>
              </a:lnSpc>
              <a:spcBef>
                <a:spcPct val="0"/>
              </a:spcBef>
            </a:pPr>
            <a:r>
              <a:rPr lang="en-US" sz="2729">
                <a:solidFill>
                  <a:srgbClr val="000000"/>
                </a:solidFill>
                <a:latin typeface="Canva Sans"/>
                <a:ea typeface="Canva Sans"/>
                <a:cs typeface="Canva Sans"/>
                <a:sym typeface="Canva Sans"/>
              </a:rPr>
              <a:t>With the rise of voice assistants like Alexa, Google Assistant, and Siri, websites are integrating voice search and navigation. A well-optimized VUI enhances accessibility and caters to users who prefer voice interactions over traditional text-based navigation.</a:t>
            </a:r>
          </a:p>
          <a:p>
            <a:pPr algn="ctr">
              <a:lnSpc>
                <a:spcPts val="3821"/>
              </a:lnSpc>
              <a:spcBef>
                <a:spcPct val="0"/>
              </a:spcBef>
            </a:pPr>
            <a:r>
              <a:rPr lang="en-US" sz="2729">
                <a:solidFill>
                  <a:srgbClr val="000000"/>
                </a:solidFill>
                <a:latin typeface="Canva Sans"/>
                <a:ea typeface="Canva Sans"/>
                <a:cs typeface="Canva Sans"/>
                <a:sym typeface="Canva Sans"/>
              </a:rPr>
              <a:t>7. Sustainability-Focused Web Design</a:t>
            </a:r>
          </a:p>
          <a:p>
            <a:pPr algn="ctr">
              <a:lnSpc>
                <a:spcPts val="3821"/>
              </a:lnSpc>
              <a:spcBef>
                <a:spcPct val="0"/>
              </a:spcBef>
            </a:pPr>
            <a:r>
              <a:rPr lang="en-US" sz="2729">
                <a:solidFill>
                  <a:srgbClr val="000000"/>
                </a:solidFill>
                <a:latin typeface="Canva Sans"/>
                <a:ea typeface="Canva Sans"/>
                <a:cs typeface="Canva Sans"/>
                <a:sym typeface="Canva Sans"/>
              </a:rPr>
              <a:t>As eco-consciousness grows, sustainable web design is becoming a priority. This includes optimizing images and videos, reducing server loads, and using green hosting solutions to minimize a website’s carbon footprint.</a:t>
            </a:r>
          </a:p>
          <a:p>
            <a:pPr algn="ctr">
              <a:lnSpc>
                <a:spcPts val="3821"/>
              </a:lnSpc>
              <a:spcBef>
                <a:spcPct val="0"/>
              </a:spcBef>
            </a:pPr>
            <a:r>
              <a:rPr lang="en-US" sz="2729">
                <a:solidFill>
                  <a:srgbClr val="000000"/>
                </a:solidFill>
                <a:latin typeface="Canva Sans"/>
                <a:ea typeface="Canva Sans"/>
                <a:cs typeface="Canva Sans"/>
                <a:sym typeface="Canva Sans"/>
              </a:rPr>
              <a:t>8. Neumorphism and Soft UI</a:t>
            </a:r>
          </a:p>
          <a:p>
            <a:pPr algn="ctr">
              <a:lnSpc>
                <a:spcPts val="3821"/>
              </a:lnSpc>
              <a:spcBef>
                <a:spcPct val="0"/>
              </a:spcBef>
            </a:pPr>
            <a:r>
              <a:rPr lang="en-US" sz="2729">
                <a:solidFill>
                  <a:srgbClr val="000000"/>
                </a:solidFill>
                <a:latin typeface="Canva Sans"/>
                <a:ea typeface="Canva Sans"/>
                <a:cs typeface="Canva Sans"/>
                <a:sym typeface="Canva Sans"/>
              </a:rPr>
              <a:t>Neumorphism, a blend of skeuomorphism and flat design, creates realistic, soft-looking interfaces with subtle shadows and highlights.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97909"/>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This style brings depth to UI elements, making them visually appealing and interactive while maintaining a clean look.</a:t>
            </a:r>
          </a:p>
          <a:p>
            <a:pPr algn="ctr">
              <a:lnSpc>
                <a:spcPts val="3821"/>
              </a:lnSpc>
              <a:spcBef>
                <a:spcPct val="0"/>
              </a:spcBef>
            </a:pPr>
            <a:r>
              <a:rPr lang="en-US" sz="2729">
                <a:solidFill>
                  <a:srgbClr val="000000"/>
                </a:solidFill>
                <a:latin typeface="Canva Sans"/>
                <a:ea typeface="Canva Sans"/>
                <a:cs typeface="Canva Sans"/>
                <a:sym typeface="Canva Sans"/>
              </a:rPr>
              <a:t>9. Asymmetrical Layouts for a Unique Experience</a:t>
            </a:r>
          </a:p>
          <a:p>
            <a:pPr algn="ctr">
              <a:lnSpc>
                <a:spcPts val="3821"/>
              </a:lnSpc>
              <a:spcBef>
                <a:spcPct val="0"/>
              </a:spcBef>
            </a:pPr>
            <a:r>
              <a:rPr lang="en-US" sz="2729">
                <a:solidFill>
                  <a:srgbClr val="000000"/>
                </a:solidFill>
                <a:latin typeface="Canva Sans"/>
                <a:ea typeface="Canva Sans"/>
                <a:cs typeface="Canva Sans"/>
                <a:sym typeface="Canva Sans"/>
              </a:rPr>
              <a:t>Traditional grid-based designs are evolving into more dynamic, asymmetrical layouts. This trend allows for more creativity in web design, creating visually compelling experiences while maintaining usability.</a:t>
            </a:r>
          </a:p>
          <a:p>
            <a:pPr algn="ctr">
              <a:lnSpc>
                <a:spcPts val="3821"/>
              </a:lnSpc>
              <a:spcBef>
                <a:spcPct val="0"/>
              </a:spcBef>
            </a:pPr>
            <a:r>
              <a:rPr lang="en-US" sz="2729">
                <a:solidFill>
                  <a:srgbClr val="000000"/>
                </a:solidFill>
                <a:latin typeface="Canva Sans"/>
                <a:ea typeface="Canva Sans"/>
                <a:cs typeface="Canva Sans"/>
                <a:sym typeface="Canva Sans"/>
              </a:rPr>
              <a:t>10. Augmented Reality (AR) Integration</a:t>
            </a:r>
          </a:p>
          <a:p>
            <a:pPr algn="ctr">
              <a:lnSpc>
                <a:spcPts val="3821"/>
              </a:lnSpc>
              <a:spcBef>
                <a:spcPct val="0"/>
              </a:spcBef>
            </a:pPr>
            <a:r>
              <a:rPr lang="en-US" sz="2729">
                <a:solidFill>
                  <a:srgbClr val="000000"/>
                </a:solidFill>
                <a:latin typeface="Canva Sans"/>
                <a:ea typeface="Canva Sans"/>
                <a:cs typeface="Canva Sans"/>
                <a:sym typeface="Canva Sans"/>
              </a:rPr>
              <a:t>AR-powered websites allow users to interact with digital products in real-world environments. This trend is especially useful for eCommerce businesses, enabling customers to visualize products before purchasing, leading to higher engagement and conversions.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502125"/>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Keeping up with web design trends is essential for any website development company to provide cutting-edge solutions for clients. In 2024, the emphasis is on creating immersive, user-friendly, and visually stunning experiences that prioritize accessibility, personalization, and performance. By incorporating these trends, businesses can stay competitive in the ever-changing digital world.</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8634" t="0" r="-28634"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0633" y="342024"/>
            <a:ext cx="14385740" cy="4407516"/>
          </a:xfrm>
          <a:custGeom>
            <a:avLst/>
            <a:gdLst/>
            <a:ahLst/>
            <a:cxnLst/>
            <a:rect r="r" b="b" t="t" l="l"/>
            <a:pathLst>
              <a:path h="4407516" w="14385740">
                <a:moveTo>
                  <a:pt x="0" y="0"/>
                </a:moveTo>
                <a:lnTo>
                  <a:pt x="14385740" y="0"/>
                </a:lnTo>
                <a:lnTo>
                  <a:pt x="14385740" y="4407516"/>
                </a:lnTo>
                <a:lnTo>
                  <a:pt x="0" y="4407516"/>
                </a:lnTo>
                <a:lnTo>
                  <a:pt x="0" y="0"/>
                </a:lnTo>
                <a:close/>
              </a:path>
            </a:pathLst>
          </a:custGeom>
          <a:blipFill>
            <a:blip r:embed="rId2"/>
            <a:stretch>
              <a:fillRect l="0" t="-40590" r="0" b="-77003"/>
            </a:stretch>
          </a:blipFill>
        </p:spPr>
      </p:sp>
      <p:sp>
        <p:nvSpPr>
          <p:cNvPr name="TextBox 3" id="3"/>
          <p:cNvSpPr txBox="true"/>
          <p:nvPr/>
        </p:nvSpPr>
        <p:spPr>
          <a:xfrm rot="0">
            <a:off x="0" y="7010951"/>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to Choose the Right Web Development Framework for Your Project: A Comprehensive Comparison</a:t>
            </a:r>
          </a:p>
          <a:p>
            <a:pPr algn="ctr">
              <a:lnSpc>
                <a:spcPts val="4373"/>
              </a:lnSpc>
              <a:spcBef>
                <a:spcPct val="0"/>
              </a:spcBef>
            </a:pPr>
            <a:r>
              <a:rPr lang="en-US" sz="2733">
                <a:solidFill>
                  <a:srgbClr val="000000"/>
                </a:solidFill>
                <a:latin typeface="Canva Sans"/>
                <a:ea typeface="Canva Sans"/>
                <a:cs typeface="Canva Sans"/>
                <a:sym typeface="Canva Sans"/>
              </a:rPr>
              <a:t>Choosing the right web development framework for your project is a crucial decision that impacts performance, scalability, development speed, and maintainability. With various options available, understanding their strengths and weaknesses can help you make an informed choice.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2506" y="345834"/>
            <a:ext cx="14387155" cy="4543902"/>
          </a:xfrm>
          <a:custGeom>
            <a:avLst/>
            <a:gdLst/>
            <a:ahLst/>
            <a:cxnLst/>
            <a:rect r="r" b="b" t="t" l="l"/>
            <a:pathLst>
              <a:path h="4543902" w="14387155">
                <a:moveTo>
                  <a:pt x="0" y="0"/>
                </a:moveTo>
                <a:lnTo>
                  <a:pt x="14387155" y="0"/>
                </a:lnTo>
                <a:lnTo>
                  <a:pt x="14387155" y="4543902"/>
                </a:lnTo>
                <a:lnTo>
                  <a:pt x="0" y="4543902"/>
                </a:lnTo>
                <a:lnTo>
                  <a:pt x="0" y="0"/>
                </a:lnTo>
                <a:close/>
              </a:path>
            </a:pathLst>
          </a:custGeom>
          <a:blipFill>
            <a:blip r:embed="rId2"/>
            <a:stretch>
              <a:fillRect l="0" t="-11610" r="0" b="-53298"/>
            </a:stretch>
          </a:blipFill>
        </p:spPr>
      </p:sp>
      <p:sp>
        <p:nvSpPr>
          <p:cNvPr name="TextBox 3" id="3"/>
          <p:cNvSpPr txBox="true"/>
          <p:nvPr/>
        </p:nvSpPr>
        <p:spPr>
          <a:xfrm rot="0">
            <a:off x="0" y="6826784"/>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guide provides a comprehensive comparison of popular web development frameworks to help you select the best fit for your needs.</a:t>
            </a:r>
          </a:p>
          <a:p>
            <a:pPr algn="ctr">
              <a:lnSpc>
                <a:spcPts val="4373"/>
              </a:lnSpc>
              <a:spcBef>
                <a:spcPct val="0"/>
              </a:spcBef>
            </a:pPr>
            <a:r>
              <a:rPr lang="en-US" sz="2733">
                <a:solidFill>
                  <a:srgbClr val="000000"/>
                </a:solidFill>
                <a:latin typeface="Canva Sans"/>
                <a:ea typeface="Canva Sans"/>
                <a:cs typeface="Canva Sans"/>
                <a:sym typeface="Canva Sans"/>
              </a:rPr>
              <a:t>Key Factors to Consider</a:t>
            </a:r>
          </a:p>
          <a:p>
            <a:pPr algn="ctr">
              <a:lnSpc>
                <a:spcPts val="4373"/>
              </a:lnSpc>
              <a:spcBef>
                <a:spcPct val="0"/>
              </a:spcBef>
            </a:pPr>
            <a:r>
              <a:rPr lang="en-US" sz="2733">
                <a:solidFill>
                  <a:srgbClr val="000000"/>
                </a:solidFill>
                <a:latin typeface="Canva Sans"/>
                <a:ea typeface="Canva Sans"/>
                <a:cs typeface="Canva Sans"/>
                <a:sym typeface="Canva Sans"/>
              </a:rPr>
              <a:t>Before diving into framework options, consider the following factors: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4000" y="327453"/>
            <a:ext cx="14357858" cy="4317570"/>
          </a:xfrm>
          <a:custGeom>
            <a:avLst/>
            <a:gdLst/>
            <a:ahLst/>
            <a:cxnLst/>
            <a:rect r="r" b="b" t="t" l="l"/>
            <a:pathLst>
              <a:path h="4317570" w="14357858">
                <a:moveTo>
                  <a:pt x="0" y="0"/>
                </a:moveTo>
                <a:lnTo>
                  <a:pt x="14357857" y="0"/>
                </a:lnTo>
                <a:lnTo>
                  <a:pt x="14357857" y="4317569"/>
                </a:lnTo>
                <a:lnTo>
                  <a:pt x="0" y="4317569"/>
                </a:lnTo>
                <a:lnTo>
                  <a:pt x="0" y="0"/>
                </a:lnTo>
                <a:close/>
              </a:path>
            </a:pathLst>
          </a:custGeom>
          <a:blipFill>
            <a:blip r:embed="rId2"/>
            <a:stretch>
              <a:fillRect l="0" t="-38730" r="0" b="-60666"/>
            </a:stretch>
          </a:blipFill>
        </p:spPr>
      </p:sp>
      <p:sp>
        <p:nvSpPr>
          <p:cNvPr name="TextBox 3" id="3"/>
          <p:cNvSpPr txBox="true"/>
          <p:nvPr/>
        </p:nvSpPr>
        <p:spPr>
          <a:xfrm rot="0">
            <a:off x="0" y="7274046"/>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Project Requirements – Understand the scope, functionality, and complexity of your project.</a:t>
            </a:r>
          </a:p>
          <a:p>
            <a:pPr algn="ctr">
              <a:lnSpc>
                <a:spcPts val="4373"/>
              </a:lnSpc>
              <a:spcBef>
                <a:spcPct val="0"/>
              </a:spcBef>
            </a:pPr>
            <a:r>
              <a:rPr lang="en-US" sz="2733">
                <a:solidFill>
                  <a:srgbClr val="000000"/>
                </a:solidFill>
                <a:latin typeface="Canva Sans"/>
                <a:ea typeface="Canva Sans"/>
                <a:cs typeface="Canva Sans"/>
                <a:sym typeface="Canva Sans"/>
              </a:rPr>
              <a:t>Scalability – Opt for a framework that accommodates future growth and handles increased user demand efficiently.</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5927" y="311737"/>
            <a:ext cx="14346623" cy="4033288"/>
          </a:xfrm>
          <a:custGeom>
            <a:avLst/>
            <a:gdLst/>
            <a:ahLst/>
            <a:cxnLst/>
            <a:rect r="r" b="b" t="t" l="l"/>
            <a:pathLst>
              <a:path h="4033288" w="14346623">
                <a:moveTo>
                  <a:pt x="0" y="0"/>
                </a:moveTo>
                <a:lnTo>
                  <a:pt x="14346623" y="0"/>
                </a:lnTo>
                <a:lnTo>
                  <a:pt x="14346623" y="4033287"/>
                </a:lnTo>
                <a:lnTo>
                  <a:pt x="0" y="4033287"/>
                </a:lnTo>
                <a:lnTo>
                  <a:pt x="0" y="0"/>
                </a:lnTo>
                <a:close/>
              </a:path>
            </a:pathLst>
          </a:custGeom>
          <a:blipFill>
            <a:blip r:embed="rId2"/>
            <a:stretch>
              <a:fillRect l="0" t="-94584" r="0" b="-161120"/>
            </a:stretch>
          </a:blipFill>
        </p:spPr>
      </p:sp>
      <p:sp>
        <p:nvSpPr>
          <p:cNvPr name="TextBox 3" id="3"/>
          <p:cNvSpPr txBox="true"/>
          <p:nvPr/>
        </p:nvSpPr>
        <p:spPr>
          <a:xfrm rot="0">
            <a:off x="1447354" y="7063573"/>
            <a:ext cx="15393293"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Performance – Assess the framework’s efficiency in handling requests and processing data.</a:t>
            </a:r>
          </a:p>
          <a:p>
            <a:pPr algn="ctr">
              <a:lnSpc>
                <a:spcPts val="4373"/>
              </a:lnSpc>
              <a:spcBef>
                <a:spcPct val="0"/>
              </a:spcBef>
            </a:pPr>
            <a:r>
              <a:rPr lang="en-US" sz="2733">
                <a:solidFill>
                  <a:srgbClr val="000000"/>
                </a:solidFill>
                <a:latin typeface="Canva Sans"/>
                <a:ea typeface="Canva Sans"/>
                <a:cs typeface="Canva Sans"/>
                <a:sym typeface="Canva Sans"/>
              </a:rPr>
              <a:t>Ease of Development – Evaluate developer-friendliness, learning curve, and documentation.</a:t>
            </a:r>
          </a:p>
          <a:p>
            <a:pPr algn="ctr">
              <a:lnSpc>
                <a:spcPts val="4373"/>
              </a:lnSpc>
              <a:spcBef>
                <a:spcPct val="0"/>
              </a:spcBef>
            </a:pPr>
            <a:r>
              <a:rPr lang="en-US" sz="2733">
                <a:solidFill>
                  <a:srgbClr val="000000"/>
                </a:solidFill>
                <a:latin typeface="Canva Sans"/>
                <a:ea typeface="Canva Sans"/>
                <a:cs typeface="Canva Sans"/>
                <a:sym typeface="Canva Sans"/>
              </a:rPr>
              <a:t>Community Support – Opt for frameworks with active communities and regular updates.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344463" y="3327617"/>
            <a:ext cx="17599075"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Security – Ensure the framework has strong security features.</a:t>
            </a:r>
          </a:p>
          <a:p>
            <a:pPr algn="ctr">
              <a:lnSpc>
                <a:spcPts val="4373"/>
              </a:lnSpc>
              <a:spcBef>
                <a:spcPct val="0"/>
              </a:spcBef>
            </a:pPr>
            <a:r>
              <a:rPr lang="en-US" sz="2733">
                <a:solidFill>
                  <a:srgbClr val="000000"/>
                </a:solidFill>
                <a:latin typeface="Canva Sans"/>
                <a:ea typeface="Canva Sans"/>
                <a:cs typeface="Canva Sans"/>
                <a:sym typeface="Canva Sans"/>
              </a:rPr>
              <a:t>Integration Capabilities – Consider compatibility with databases, APIs, and third-party services.</a:t>
            </a:r>
          </a:p>
          <a:p>
            <a:pPr algn="ctr">
              <a:lnSpc>
                <a:spcPts val="4373"/>
              </a:lnSpc>
              <a:spcBef>
                <a:spcPct val="0"/>
              </a:spcBef>
            </a:pPr>
            <a:r>
              <a:rPr lang="en-US" sz="2733">
                <a:solidFill>
                  <a:srgbClr val="000000"/>
                </a:solidFill>
                <a:latin typeface="Canva Sans"/>
                <a:ea typeface="Canva Sans"/>
                <a:cs typeface="Canva Sans"/>
                <a:sym typeface="Canva Sans"/>
              </a:rPr>
              <a:t>Popular Web Development Frameworks</a:t>
            </a:r>
          </a:p>
          <a:p>
            <a:pPr algn="ctr">
              <a:lnSpc>
                <a:spcPts val="4373"/>
              </a:lnSpc>
              <a:spcBef>
                <a:spcPct val="0"/>
              </a:spcBef>
            </a:pPr>
            <a:r>
              <a:rPr lang="en-US" sz="2733">
                <a:solidFill>
                  <a:srgbClr val="000000"/>
                </a:solidFill>
                <a:latin typeface="Canva Sans"/>
                <a:ea typeface="Canva Sans"/>
                <a:cs typeface="Canva Sans"/>
                <a:sym typeface="Canva Sans"/>
              </a:rPr>
              <a:t>1. Frontend Frameworks</a:t>
            </a:r>
          </a:p>
          <a:p>
            <a:pPr algn="ctr">
              <a:lnSpc>
                <a:spcPts val="4373"/>
              </a:lnSpc>
              <a:spcBef>
                <a:spcPct val="0"/>
              </a:spcBef>
            </a:pPr>
            <a:r>
              <a:rPr lang="en-US" sz="2733">
                <a:solidFill>
                  <a:srgbClr val="000000"/>
                </a:solidFill>
                <a:latin typeface="Canva Sans"/>
                <a:ea typeface="Canva Sans"/>
                <a:cs typeface="Canva Sans"/>
                <a:sym typeface="Canva Sans"/>
              </a:rPr>
              <a:t>a) React.js</a:t>
            </a:r>
          </a:p>
          <a:p>
            <a:pPr algn="ctr">
              <a:lnSpc>
                <a:spcPts val="4373"/>
              </a:lnSpc>
              <a:spcBef>
                <a:spcPct val="0"/>
              </a:spcBef>
            </a:pPr>
            <a:r>
              <a:rPr lang="en-US" sz="2733">
                <a:solidFill>
                  <a:srgbClr val="000000"/>
                </a:solidFill>
                <a:latin typeface="Canva Sans"/>
                <a:ea typeface="Canva Sans"/>
                <a:cs typeface="Canva Sans"/>
                <a:sym typeface="Canva Sans"/>
              </a:rPr>
              <a:t>Pros: Component-based architecture, strong community support, high performance with Virtual DOM.</a:t>
            </a:r>
          </a:p>
          <a:p>
            <a:pPr algn="ctr">
              <a:lnSpc>
                <a:spcPts val="4373"/>
              </a:lnSpc>
              <a:spcBef>
                <a:spcPct val="0"/>
              </a:spcBef>
            </a:pPr>
            <a:r>
              <a:rPr lang="en-US" sz="2733">
                <a:solidFill>
                  <a:srgbClr val="000000"/>
                </a:solidFill>
                <a:latin typeface="Canva Sans"/>
                <a:ea typeface="Canva Sans"/>
                <a:cs typeface="Canva Sans"/>
                <a:sym typeface="Canva Sans"/>
              </a:rPr>
              <a:t>Cons: Requires additional libraries for state management (e.g., Redux), steep learning curve for beginners.</a:t>
            </a:r>
          </a:p>
          <a:p>
            <a:pPr algn="ctr">
              <a:lnSpc>
                <a:spcPts val="4373"/>
              </a:lnSpc>
              <a:spcBef>
                <a:spcPct val="0"/>
              </a:spcBef>
            </a:pPr>
            <a:r>
              <a:rPr lang="en-US" sz="2733">
                <a:solidFill>
                  <a:srgbClr val="000000"/>
                </a:solidFill>
                <a:latin typeface="Canva Sans"/>
                <a:ea typeface="Canva Sans"/>
                <a:cs typeface="Canva Sans"/>
                <a:sym typeface="Canva Sans"/>
              </a:rPr>
              <a:t>Best For: Single-page applications (SPAs), dynamic web applications.</a:t>
            </a:r>
          </a:p>
          <a:p>
            <a:pPr algn="ctr">
              <a:lnSpc>
                <a:spcPts val="4373"/>
              </a:lnSpc>
              <a:spcBef>
                <a:spcPct val="0"/>
              </a:spcBef>
            </a:pPr>
            <a:r>
              <a:rPr lang="en-US" sz="2733">
                <a:solidFill>
                  <a:srgbClr val="000000"/>
                </a:solidFill>
                <a:latin typeface="Canva Sans"/>
                <a:ea typeface="Canva Sans"/>
                <a:cs typeface="Canva Sans"/>
                <a:sym typeface="Canva Sans"/>
              </a:rPr>
              <a:t>b) Angular</a:t>
            </a:r>
          </a:p>
          <a:p>
            <a:pPr algn="ctr">
              <a:lnSpc>
                <a:spcPts val="4373"/>
              </a:lnSpc>
              <a:spcBef>
                <a:spcPct val="0"/>
              </a:spcBef>
            </a:pPr>
            <a:r>
              <a:rPr lang="en-US" sz="2733">
                <a:solidFill>
                  <a:srgbClr val="000000"/>
                </a:solidFill>
                <a:latin typeface="Canva Sans"/>
                <a:ea typeface="Canva Sans"/>
                <a:cs typeface="Canva Sans"/>
                <a:sym typeface="Canva Sans"/>
              </a:rPr>
              <a:t>Pros: Comprehensive framework with built-in tools, two-way data binding, strong TypeScript support.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521023" y="3301308"/>
            <a:ext cx="15245953"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Cons: Steeper learning curve, large file size, complexity in large-scale projects.</a:t>
            </a:r>
          </a:p>
          <a:p>
            <a:pPr algn="ctr">
              <a:lnSpc>
                <a:spcPts val="4373"/>
              </a:lnSpc>
              <a:spcBef>
                <a:spcPct val="0"/>
              </a:spcBef>
            </a:pPr>
            <a:r>
              <a:rPr lang="en-US" sz="2733">
                <a:solidFill>
                  <a:srgbClr val="000000"/>
                </a:solidFill>
                <a:latin typeface="Canva Sans"/>
                <a:ea typeface="Canva Sans"/>
                <a:cs typeface="Canva Sans"/>
                <a:sym typeface="Canva Sans"/>
              </a:rPr>
              <a:t>Best For: Enterprise applications, complex and feature-rich web apps.</a:t>
            </a:r>
          </a:p>
          <a:p>
            <a:pPr algn="ctr">
              <a:lnSpc>
                <a:spcPts val="4373"/>
              </a:lnSpc>
              <a:spcBef>
                <a:spcPct val="0"/>
              </a:spcBef>
            </a:pPr>
            <a:r>
              <a:rPr lang="en-US" sz="2733">
                <a:solidFill>
                  <a:srgbClr val="000000"/>
                </a:solidFill>
                <a:latin typeface="Canva Sans"/>
                <a:ea typeface="Canva Sans"/>
                <a:cs typeface="Canva Sans"/>
                <a:sym typeface="Canva Sans"/>
              </a:rPr>
              <a:t>c) Vue.js</a:t>
            </a:r>
          </a:p>
          <a:p>
            <a:pPr algn="ctr">
              <a:lnSpc>
                <a:spcPts val="4373"/>
              </a:lnSpc>
              <a:spcBef>
                <a:spcPct val="0"/>
              </a:spcBef>
            </a:pPr>
            <a:r>
              <a:rPr lang="en-US" sz="2733">
                <a:solidFill>
                  <a:srgbClr val="000000"/>
                </a:solidFill>
                <a:latin typeface="Canva Sans"/>
                <a:ea typeface="Canva Sans"/>
                <a:cs typeface="Canva Sans"/>
                <a:sym typeface="Canva Sans"/>
              </a:rPr>
              <a:t>Pros: Simplicity, flexibility, smaller learning curve compared to React and Angular.</a:t>
            </a:r>
          </a:p>
          <a:p>
            <a:pPr algn="ctr">
              <a:lnSpc>
                <a:spcPts val="4373"/>
              </a:lnSpc>
              <a:spcBef>
                <a:spcPct val="0"/>
              </a:spcBef>
            </a:pPr>
            <a:r>
              <a:rPr lang="en-US" sz="2733">
                <a:solidFill>
                  <a:srgbClr val="000000"/>
                </a:solidFill>
                <a:latin typeface="Canva Sans"/>
                <a:ea typeface="Canva Sans"/>
                <a:cs typeface="Canva Sans"/>
                <a:sym typeface="Canva Sans"/>
              </a:rPr>
              <a:t>Cons: Smaller community compared to React and Angular, fewer enterprise-level solutions.</a:t>
            </a:r>
          </a:p>
          <a:p>
            <a:pPr algn="ctr">
              <a:lnSpc>
                <a:spcPts val="4373"/>
              </a:lnSpc>
              <a:spcBef>
                <a:spcPct val="0"/>
              </a:spcBef>
            </a:pPr>
            <a:r>
              <a:rPr lang="en-US" sz="2733">
                <a:solidFill>
                  <a:srgbClr val="000000"/>
                </a:solidFill>
                <a:latin typeface="Canva Sans"/>
                <a:ea typeface="Canva Sans"/>
                <a:cs typeface="Canva Sans"/>
                <a:sym typeface="Canva Sans"/>
              </a:rPr>
              <a:t>Best For: Small-to-medium projects, progressive web applications.</a:t>
            </a:r>
          </a:p>
          <a:p>
            <a:pPr algn="ctr">
              <a:lnSpc>
                <a:spcPts val="4373"/>
              </a:lnSpc>
              <a:spcBef>
                <a:spcPct val="0"/>
              </a:spcBef>
            </a:pPr>
            <a:r>
              <a:rPr lang="en-US" sz="2733">
                <a:solidFill>
                  <a:srgbClr val="000000"/>
                </a:solidFill>
                <a:latin typeface="Canva Sans"/>
                <a:ea typeface="Canva Sans"/>
                <a:cs typeface="Canva Sans"/>
                <a:sym typeface="Canva Sans"/>
              </a:rPr>
              <a:t>2. Backend Frameworks</a:t>
            </a:r>
          </a:p>
          <a:p>
            <a:pPr algn="ctr">
              <a:lnSpc>
                <a:spcPts val="4373"/>
              </a:lnSpc>
              <a:spcBef>
                <a:spcPct val="0"/>
              </a:spcBef>
            </a:pPr>
            <a:r>
              <a:rPr lang="en-US" sz="2733">
                <a:solidFill>
                  <a:srgbClr val="000000"/>
                </a:solidFill>
                <a:latin typeface="Canva Sans"/>
                <a:ea typeface="Canva Sans"/>
                <a:cs typeface="Canva Sans"/>
                <a:sym typeface="Canva Sans"/>
              </a:rPr>
              <a:t>a) Node.js (Express.js)</a:t>
            </a:r>
          </a:p>
          <a:p>
            <a:pPr algn="ctr">
              <a:lnSpc>
                <a:spcPts val="4373"/>
              </a:lnSpc>
              <a:spcBef>
                <a:spcPct val="0"/>
              </a:spcBef>
            </a:pPr>
            <a:r>
              <a:rPr lang="en-US" sz="2733">
                <a:solidFill>
                  <a:srgbClr val="000000"/>
                </a:solidFill>
                <a:latin typeface="Canva Sans"/>
                <a:ea typeface="Canva Sans"/>
                <a:cs typeface="Canva Sans"/>
                <a:sym typeface="Canva Sans"/>
              </a:rPr>
              <a:t>Pros: Asynchronous and event-driven, highly scalable, large npm ecosystem.</a:t>
            </a:r>
          </a:p>
          <a:p>
            <a:pPr algn="ctr">
              <a:lnSpc>
                <a:spcPts val="4373"/>
              </a:lnSpc>
              <a:spcBef>
                <a:spcPct val="0"/>
              </a:spcBef>
            </a:pPr>
            <a:r>
              <a:rPr lang="en-US" sz="2733">
                <a:solidFill>
                  <a:srgbClr val="000000"/>
                </a:solidFill>
                <a:latin typeface="Canva Sans"/>
                <a:ea typeface="Canva Sans"/>
                <a:cs typeface="Canva Sans"/>
                <a:sym typeface="Canva Sans"/>
              </a:rPr>
              <a:t>Cons: Callback hell (though mitigated by async/await), not ideal for CPU-intensive tasks.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142902" y="3538093"/>
            <a:ext cx="14002196"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Best For: Real-time applications, APIs, microservices.</a:t>
            </a:r>
          </a:p>
          <a:p>
            <a:pPr algn="ctr">
              <a:lnSpc>
                <a:spcPts val="4373"/>
              </a:lnSpc>
              <a:spcBef>
                <a:spcPct val="0"/>
              </a:spcBef>
            </a:pPr>
            <a:r>
              <a:rPr lang="en-US" sz="2733">
                <a:solidFill>
                  <a:srgbClr val="000000"/>
                </a:solidFill>
                <a:latin typeface="Canva Sans"/>
                <a:ea typeface="Canva Sans"/>
                <a:cs typeface="Canva Sans"/>
                <a:sym typeface="Canva Sans"/>
              </a:rPr>
              <a:t>b) Django (Python)</a:t>
            </a:r>
          </a:p>
          <a:p>
            <a:pPr algn="ctr">
              <a:lnSpc>
                <a:spcPts val="4373"/>
              </a:lnSpc>
              <a:spcBef>
                <a:spcPct val="0"/>
              </a:spcBef>
            </a:pPr>
            <a:r>
              <a:rPr lang="en-US" sz="2733">
                <a:solidFill>
                  <a:srgbClr val="000000"/>
                </a:solidFill>
                <a:latin typeface="Canva Sans"/>
                <a:ea typeface="Canva Sans"/>
                <a:cs typeface="Canva Sans"/>
                <a:sym typeface="Canva Sans"/>
              </a:rPr>
              <a:t>Pros: Secure by default, includes built-in ORM and admin panel, rapid development.</a:t>
            </a:r>
          </a:p>
          <a:p>
            <a:pPr algn="ctr">
              <a:lnSpc>
                <a:spcPts val="4373"/>
              </a:lnSpc>
              <a:spcBef>
                <a:spcPct val="0"/>
              </a:spcBef>
            </a:pPr>
            <a:r>
              <a:rPr lang="en-US" sz="2733">
                <a:solidFill>
                  <a:srgbClr val="000000"/>
                </a:solidFill>
                <a:latin typeface="Canva Sans"/>
                <a:ea typeface="Canva Sans"/>
                <a:cs typeface="Canva Sans"/>
                <a:sym typeface="Canva Sans"/>
              </a:rPr>
              <a:t>Cons: Monolithic structure, less flexibility for small projects.</a:t>
            </a:r>
          </a:p>
          <a:p>
            <a:pPr algn="ctr">
              <a:lnSpc>
                <a:spcPts val="4373"/>
              </a:lnSpc>
              <a:spcBef>
                <a:spcPct val="0"/>
              </a:spcBef>
            </a:pPr>
            <a:r>
              <a:rPr lang="en-US" sz="2733">
                <a:solidFill>
                  <a:srgbClr val="000000"/>
                </a:solidFill>
                <a:latin typeface="Canva Sans"/>
                <a:ea typeface="Canva Sans"/>
                <a:cs typeface="Canva Sans"/>
                <a:sym typeface="Canva Sans"/>
              </a:rPr>
              <a:t>Best For: Data-driven applications, security-focused applications.</a:t>
            </a:r>
          </a:p>
          <a:p>
            <a:pPr algn="ctr">
              <a:lnSpc>
                <a:spcPts val="4373"/>
              </a:lnSpc>
              <a:spcBef>
                <a:spcPct val="0"/>
              </a:spcBef>
            </a:pPr>
            <a:r>
              <a:rPr lang="en-US" sz="2733">
                <a:solidFill>
                  <a:srgbClr val="000000"/>
                </a:solidFill>
                <a:latin typeface="Canva Sans"/>
                <a:ea typeface="Canva Sans"/>
                <a:cs typeface="Canva Sans"/>
                <a:sym typeface="Canva Sans"/>
              </a:rPr>
              <a:t>c) Ruby on Rails</a:t>
            </a:r>
          </a:p>
          <a:p>
            <a:pPr algn="ctr">
              <a:lnSpc>
                <a:spcPts val="4373"/>
              </a:lnSpc>
              <a:spcBef>
                <a:spcPct val="0"/>
              </a:spcBef>
            </a:pPr>
            <a:r>
              <a:rPr lang="en-US" sz="2733">
                <a:solidFill>
                  <a:srgbClr val="000000"/>
                </a:solidFill>
                <a:latin typeface="Canva Sans"/>
                <a:ea typeface="Canva Sans"/>
                <a:cs typeface="Canva Sans"/>
                <a:sym typeface="Canva Sans"/>
              </a:rPr>
              <a:t>Pros: Convention over configuration, fast prototyping, strong community.</a:t>
            </a:r>
          </a:p>
          <a:p>
            <a:pPr algn="ctr">
              <a:lnSpc>
                <a:spcPts val="4373"/>
              </a:lnSpc>
              <a:spcBef>
                <a:spcPct val="0"/>
              </a:spcBef>
            </a:pPr>
            <a:r>
              <a:rPr lang="en-US" sz="2733">
                <a:solidFill>
                  <a:srgbClr val="000000"/>
                </a:solidFill>
                <a:latin typeface="Canva Sans"/>
                <a:ea typeface="Canva Sans"/>
                <a:cs typeface="Canva Sans"/>
                <a:sym typeface="Canva Sans"/>
              </a:rPr>
              <a:t>Cons: Performance limitations for high-traffic applications, less flexibility.</a:t>
            </a:r>
          </a:p>
          <a:p>
            <a:pPr algn="ctr">
              <a:lnSpc>
                <a:spcPts val="4373"/>
              </a:lnSpc>
              <a:spcBef>
                <a:spcPct val="0"/>
              </a:spcBef>
            </a:pPr>
            <a:r>
              <a:rPr lang="en-US" sz="2733">
                <a:solidFill>
                  <a:srgbClr val="000000"/>
                </a:solidFill>
                <a:latin typeface="Canva Sans"/>
                <a:ea typeface="Canva Sans"/>
                <a:cs typeface="Canva Sans"/>
                <a:sym typeface="Canva Sans"/>
              </a:rPr>
              <a:t>Best For: MVPs, startups, database-driven applications.</a:t>
            </a:r>
          </a:p>
          <a:p>
            <a:pPr algn="ctr">
              <a:lnSpc>
                <a:spcPts val="4373"/>
              </a:lnSpc>
              <a:spcBef>
                <a:spcPct val="0"/>
              </a:spcBef>
            </a:pPr>
            <a:r>
              <a:rPr lang="en-US" sz="2733">
                <a:solidFill>
                  <a:srgbClr val="000000"/>
                </a:solidFill>
                <a:latin typeface="Canva Sans"/>
                <a:ea typeface="Canva Sans"/>
                <a:cs typeface="Canva Sans"/>
                <a:sym typeface="Canva Sans"/>
              </a:rPr>
              <a:t>d) Laravel (PHP)</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172221" y="2959284"/>
            <a:ext cx="13943558"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Pros: Elegant syntax, built-in authentication, MVC architecture.</a:t>
            </a:r>
          </a:p>
          <a:p>
            <a:pPr algn="ctr">
              <a:lnSpc>
                <a:spcPts val="4373"/>
              </a:lnSpc>
              <a:spcBef>
                <a:spcPct val="0"/>
              </a:spcBef>
            </a:pPr>
            <a:r>
              <a:rPr lang="en-US" sz="2733">
                <a:solidFill>
                  <a:srgbClr val="000000"/>
                </a:solidFill>
                <a:latin typeface="Canva Sans"/>
                <a:ea typeface="Canva Sans"/>
                <a:cs typeface="Canva Sans"/>
                <a:sym typeface="Canva Sans"/>
              </a:rPr>
              <a:t>Cons: Slower performance compared to Node.js, heavy for lightweight applications.</a:t>
            </a:r>
          </a:p>
          <a:p>
            <a:pPr algn="ctr">
              <a:lnSpc>
                <a:spcPts val="4373"/>
              </a:lnSpc>
              <a:spcBef>
                <a:spcPct val="0"/>
              </a:spcBef>
            </a:pPr>
            <a:r>
              <a:rPr lang="en-US" sz="2733">
                <a:solidFill>
                  <a:srgbClr val="000000"/>
                </a:solidFill>
                <a:latin typeface="Canva Sans"/>
                <a:ea typeface="Canva Sans"/>
                <a:cs typeface="Canva Sans"/>
                <a:sym typeface="Canva Sans"/>
              </a:rPr>
              <a:t>Best For: Web applications requiring authentication, PHP-based development.</a:t>
            </a:r>
          </a:p>
          <a:p>
            <a:pPr algn="ctr">
              <a:lnSpc>
                <a:spcPts val="4373"/>
              </a:lnSpc>
              <a:spcBef>
                <a:spcPct val="0"/>
              </a:spcBef>
            </a:pPr>
            <a:r>
              <a:rPr lang="en-US" sz="2733">
                <a:solidFill>
                  <a:srgbClr val="000000"/>
                </a:solidFill>
                <a:latin typeface="Canva Sans"/>
                <a:ea typeface="Canva Sans"/>
                <a:cs typeface="Canva Sans"/>
                <a:sym typeface="Canva Sans"/>
              </a:rPr>
              <a:t>Choosing the Right Framework</a:t>
            </a:r>
          </a:p>
          <a:p>
            <a:pPr algn="ctr">
              <a:lnSpc>
                <a:spcPts val="4373"/>
              </a:lnSpc>
              <a:spcBef>
                <a:spcPct val="0"/>
              </a:spcBef>
            </a:pPr>
            <a:r>
              <a:rPr lang="en-US" sz="2733">
                <a:solidFill>
                  <a:srgbClr val="000000"/>
                </a:solidFill>
                <a:latin typeface="Canva Sans"/>
                <a:ea typeface="Canva Sans"/>
                <a:cs typeface="Canva Sans"/>
                <a:sym typeface="Canva Sans"/>
              </a:rPr>
              <a:t>Here’s how to determine the best framework for your project:</a:t>
            </a:r>
          </a:p>
          <a:p>
            <a:pPr algn="ctr">
              <a:lnSpc>
                <a:spcPts val="4373"/>
              </a:lnSpc>
              <a:spcBef>
                <a:spcPct val="0"/>
              </a:spcBef>
            </a:pPr>
            <a:r>
              <a:rPr lang="en-US" sz="2733">
                <a:solidFill>
                  <a:srgbClr val="000000"/>
                </a:solidFill>
                <a:latin typeface="Canva Sans"/>
                <a:ea typeface="Canva Sans"/>
                <a:cs typeface="Canva Sans"/>
                <a:sym typeface="Canva Sans"/>
              </a:rPr>
              <a:t>For Small-to-Medium Web Apps – Vue.js + Laravel</a:t>
            </a:r>
          </a:p>
          <a:p>
            <a:pPr algn="ctr">
              <a:lnSpc>
                <a:spcPts val="4373"/>
              </a:lnSpc>
              <a:spcBef>
                <a:spcPct val="0"/>
              </a:spcBef>
            </a:pPr>
            <a:r>
              <a:rPr lang="en-US" sz="2733">
                <a:solidFill>
                  <a:srgbClr val="000000"/>
                </a:solidFill>
                <a:latin typeface="Canva Sans"/>
                <a:ea typeface="Canva Sans"/>
                <a:cs typeface="Canva Sans"/>
                <a:sym typeface="Canva Sans"/>
              </a:rPr>
              <a:t>For Large-Scale Enterprise Apps – Angular + Django</a:t>
            </a:r>
          </a:p>
          <a:p>
            <a:pPr algn="ctr">
              <a:lnSpc>
                <a:spcPts val="4373"/>
              </a:lnSpc>
              <a:spcBef>
                <a:spcPct val="0"/>
              </a:spcBef>
            </a:pPr>
            <a:r>
              <a:rPr lang="en-US" sz="2733">
                <a:solidFill>
                  <a:srgbClr val="000000"/>
                </a:solidFill>
                <a:latin typeface="Canva Sans"/>
                <a:ea typeface="Canva Sans"/>
                <a:cs typeface="Canva Sans"/>
                <a:sym typeface="Canva Sans"/>
              </a:rPr>
              <a:t>For Real-Time Applications – React.js + Node.js</a:t>
            </a:r>
          </a:p>
          <a:p>
            <a:pPr algn="ctr">
              <a:lnSpc>
                <a:spcPts val="4373"/>
              </a:lnSpc>
              <a:spcBef>
                <a:spcPct val="0"/>
              </a:spcBef>
            </a:pPr>
            <a:r>
              <a:rPr lang="en-US" sz="2733">
                <a:solidFill>
                  <a:srgbClr val="000000"/>
                </a:solidFill>
                <a:latin typeface="Canva Sans"/>
                <a:ea typeface="Canva Sans"/>
                <a:cs typeface="Canva Sans"/>
                <a:sym typeface="Canva Sans"/>
              </a:rPr>
              <a:t>For MVPs &amp; Startups – Ruby on Rails</a:t>
            </a:r>
          </a:p>
          <a:p>
            <a:pPr algn="ctr">
              <a:lnSpc>
                <a:spcPts val="4373"/>
              </a:lnSpc>
              <a:spcBef>
                <a:spcPct val="0"/>
              </a:spcBef>
            </a:pPr>
            <a:r>
              <a:rPr lang="en-US" sz="2733">
                <a:solidFill>
                  <a:srgbClr val="000000"/>
                </a:solidFill>
                <a:latin typeface="Canva Sans"/>
                <a:ea typeface="Canva Sans"/>
                <a:cs typeface="Canva Sans"/>
                <a:sym typeface="Canva Sans"/>
              </a:rPr>
              <a:t>For Security-Critical Applications – Django</a:t>
            </a:r>
          </a:p>
          <a:p>
            <a:pPr algn="ctr">
              <a:lnSpc>
                <a:spcPts val="4373"/>
              </a:lnSpc>
              <a:spcBef>
                <a:spcPct val="0"/>
              </a:spcBef>
            </a:pPr>
            <a:r>
              <a:rPr lang="en-US" sz="2733">
                <a:solidFill>
                  <a:srgbClr val="000000"/>
                </a:solidFill>
                <a:latin typeface="Canva Sans"/>
                <a:ea typeface="Canva Sans"/>
                <a:cs typeface="Canva Sans"/>
                <a:sym typeface="Canva Sans"/>
              </a:rPr>
              <a:t>Conclusion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DAGiF0awbds</dc:identifier>
  <dcterms:modified xsi:type="dcterms:W3CDTF">2011-08-01T06:04:30Z</dcterms:modified>
  <cp:revision>1</cp:revision>
  <dc:title>How to Choose the Right Web Development Framework for Your Project: A Comprehensive Comparison</dc:title>
</cp:coreProperties>
</file>