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6201" t="0" r="-26201"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2979316" y="3143450"/>
            <a:ext cx="12329368"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Poor mobile experience</a:t>
            </a:r>
          </a:p>
          <a:p>
            <a:pPr algn="ctr">
              <a:lnSpc>
                <a:spcPts val="4373"/>
              </a:lnSpc>
              <a:spcBef>
                <a:spcPct val="0"/>
              </a:spcBef>
            </a:pPr>
            <a:r>
              <a:rPr lang="en-US" sz="2733">
                <a:solidFill>
                  <a:srgbClr val="000000"/>
                </a:solidFill>
                <a:latin typeface="Canva Sans"/>
                <a:ea typeface="Canva Sans"/>
                <a:cs typeface="Canva Sans"/>
                <a:sym typeface="Canva Sans"/>
              </a:rPr>
              <a:t>Outdated design that didn’t reflect their brand</a:t>
            </a:r>
          </a:p>
          <a:p>
            <a:pPr algn="ctr">
              <a:lnSpc>
                <a:spcPts val="4373"/>
              </a:lnSpc>
              <a:spcBef>
                <a:spcPct val="0"/>
              </a:spcBef>
            </a:pPr>
            <a:r>
              <a:rPr lang="en-US" sz="2733">
                <a:solidFill>
                  <a:srgbClr val="000000"/>
                </a:solidFill>
                <a:latin typeface="Canva Sans"/>
                <a:ea typeface="Canva Sans"/>
                <a:cs typeface="Canva Sans"/>
                <a:sym typeface="Canva Sans"/>
              </a:rPr>
              <a:t>Low conversion rates despite increasing traffic</a:t>
            </a:r>
          </a:p>
          <a:p>
            <a:pPr algn="ctr">
              <a:lnSpc>
                <a:spcPts val="4373"/>
              </a:lnSpc>
              <a:spcBef>
                <a:spcPct val="0"/>
              </a:spcBef>
            </a:pPr>
            <a:r>
              <a:rPr lang="en-US" sz="2733">
                <a:solidFill>
                  <a:srgbClr val="000000"/>
                </a:solidFill>
                <a:latin typeface="Canva Sans"/>
                <a:ea typeface="Canva Sans"/>
                <a:cs typeface="Canva Sans"/>
                <a:sym typeface="Canva Sans"/>
              </a:rPr>
              <a:t>They came to us with a simple request: "We need a website that converts."</a:t>
            </a:r>
          </a:p>
          <a:p>
            <a:pPr algn="ctr">
              <a:lnSpc>
                <a:spcPts val="4373"/>
              </a:lnSpc>
              <a:spcBef>
                <a:spcPct val="0"/>
              </a:spcBef>
            </a:pPr>
            <a:r>
              <a:rPr lang="en-US" sz="2733">
                <a:solidFill>
                  <a:srgbClr val="000000"/>
                </a:solidFill>
                <a:latin typeface="Canva Sans"/>
                <a:ea typeface="Canva Sans"/>
                <a:cs typeface="Canva Sans"/>
                <a:sym typeface="Canva Sans"/>
              </a:rPr>
              <a:t>Phase 1: Discovery and Strategy</a:t>
            </a:r>
          </a:p>
          <a:p>
            <a:pPr algn="ctr">
              <a:lnSpc>
                <a:spcPts val="4373"/>
              </a:lnSpc>
              <a:spcBef>
                <a:spcPct val="0"/>
              </a:spcBef>
            </a:pPr>
            <a:r>
              <a:rPr lang="en-US" sz="2733">
                <a:solidFill>
                  <a:srgbClr val="000000"/>
                </a:solidFill>
                <a:latin typeface="Canva Sans"/>
                <a:ea typeface="Canva Sans"/>
                <a:cs typeface="Canva Sans"/>
                <a:sym typeface="Canva Sans"/>
              </a:rPr>
              <a:t>We began with a deep-dive consultation to understand:</a:t>
            </a:r>
          </a:p>
          <a:p>
            <a:pPr algn="ctr">
              <a:lnSpc>
                <a:spcPts val="4373"/>
              </a:lnSpc>
              <a:spcBef>
                <a:spcPct val="0"/>
              </a:spcBef>
            </a:pPr>
            <a:r>
              <a:rPr lang="en-US" sz="2733">
                <a:solidFill>
                  <a:srgbClr val="000000"/>
                </a:solidFill>
                <a:latin typeface="Canva Sans"/>
                <a:ea typeface="Canva Sans"/>
                <a:cs typeface="Canva Sans"/>
                <a:sym typeface="Canva Sans"/>
              </a:rPr>
              <a:t>Their brand vision</a:t>
            </a:r>
          </a:p>
          <a:p>
            <a:pPr algn="ctr">
              <a:lnSpc>
                <a:spcPts val="4373"/>
              </a:lnSpc>
              <a:spcBef>
                <a:spcPct val="0"/>
              </a:spcBef>
            </a:pPr>
            <a:r>
              <a:rPr lang="en-US" sz="2733">
                <a:solidFill>
                  <a:srgbClr val="000000"/>
                </a:solidFill>
                <a:latin typeface="Canva Sans"/>
                <a:ea typeface="Canva Sans"/>
                <a:cs typeface="Canva Sans"/>
                <a:sym typeface="Canva Sans"/>
              </a:rPr>
              <a:t>Target audience behavior</a:t>
            </a:r>
          </a:p>
          <a:p>
            <a:pPr algn="ctr">
              <a:lnSpc>
                <a:spcPts val="4373"/>
              </a:lnSpc>
              <a:spcBef>
                <a:spcPct val="0"/>
              </a:spcBef>
            </a:pPr>
            <a:r>
              <a:rPr lang="en-US" sz="2733">
                <a:solidFill>
                  <a:srgbClr val="000000"/>
                </a:solidFill>
                <a:latin typeface="Canva Sans"/>
                <a:ea typeface="Canva Sans"/>
                <a:cs typeface="Canva Sans"/>
                <a:sym typeface="Canva Sans"/>
              </a:rPr>
              <a:t>Sales funnel weaknesses</a:t>
            </a:r>
          </a:p>
          <a:p>
            <a:pPr algn="ctr">
              <a:lnSpc>
                <a:spcPts val="4373"/>
              </a:lnSpc>
              <a:spcBef>
                <a:spcPct val="0"/>
              </a:spcBef>
            </a:pPr>
            <a:r>
              <a:rPr lang="en-US" sz="2733">
                <a:solidFill>
                  <a:srgbClr val="000000"/>
                </a:solidFill>
                <a:latin typeface="Canva Sans"/>
                <a:ea typeface="Canva Sans"/>
                <a:cs typeface="Canva Sans"/>
                <a:sym typeface="Canva Sans"/>
              </a:rPr>
              <a:t>SEO and content gaps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44646"/>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Competitor benchmarks</a:t>
            </a:r>
          </a:p>
          <a:p>
            <a:pPr algn="ctr">
              <a:lnSpc>
                <a:spcPts val="3821"/>
              </a:lnSpc>
              <a:spcBef>
                <a:spcPct val="0"/>
              </a:spcBef>
            </a:pPr>
            <a:r>
              <a:rPr lang="en-US" sz="2729">
                <a:solidFill>
                  <a:srgbClr val="000000"/>
                </a:solidFill>
                <a:latin typeface="Canva Sans"/>
                <a:ea typeface="Canva Sans"/>
                <a:cs typeface="Canva Sans"/>
                <a:sym typeface="Canva Sans"/>
              </a:rPr>
              <a:t>This phase also involved:</a:t>
            </a:r>
          </a:p>
          <a:p>
            <a:pPr algn="ctr">
              <a:lnSpc>
                <a:spcPts val="3821"/>
              </a:lnSpc>
              <a:spcBef>
                <a:spcPct val="0"/>
              </a:spcBef>
            </a:pPr>
            <a:r>
              <a:rPr lang="en-US" sz="2729">
                <a:solidFill>
                  <a:srgbClr val="000000"/>
                </a:solidFill>
                <a:latin typeface="Canva Sans"/>
                <a:ea typeface="Canva Sans"/>
                <a:cs typeface="Canva Sans"/>
                <a:sym typeface="Canva Sans"/>
              </a:rPr>
              <a:t>Analytics audits</a:t>
            </a:r>
          </a:p>
          <a:p>
            <a:pPr algn="ctr">
              <a:lnSpc>
                <a:spcPts val="3821"/>
              </a:lnSpc>
              <a:spcBef>
                <a:spcPct val="0"/>
              </a:spcBef>
            </a:pPr>
            <a:r>
              <a:rPr lang="en-US" sz="2729">
                <a:solidFill>
                  <a:srgbClr val="000000"/>
                </a:solidFill>
                <a:latin typeface="Canva Sans"/>
                <a:ea typeface="Canva Sans"/>
                <a:cs typeface="Canva Sans"/>
                <a:sym typeface="Canva Sans"/>
              </a:rPr>
              <a:t>Customer feedback analysis</a:t>
            </a:r>
          </a:p>
          <a:p>
            <a:pPr algn="ctr">
              <a:lnSpc>
                <a:spcPts val="3821"/>
              </a:lnSpc>
              <a:spcBef>
                <a:spcPct val="0"/>
              </a:spcBef>
            </a:pPr>
            <a:r>
              <a:rPr lang="en-US" sz="2729">
                <a:solidFill>
                  <a:srgbClr val="000000"/>
                </a:solidFill>
                <a:latin typeface="Canva Sans"/>
                <a:ea typeface="Canva Sans"/>
                <a:cs typeface="Canva Sans"/>
                <a:sym typeface="Canva Sans"/>
              </a:rPr>
              <a:t>Heatmap and session recording review</a:t>
            </a:r>
          </a:p>
          <a:p>
            <a:pPr algn="ctr">
              <a:lnSpc>
                <a:spcPts val="3821"/>
              </a:lnSpc>
              <a:spcBef>
                <a:spcPct val="0"/>
              </a:spcBef>
            </a:pPr>
            <a:r>
              <a:rPr lang="en-US" sz="2729">
                <a:solidFill>
                  <a:srgbClr val="000000"/>
                </a:solidFill>
                <a:latin typeface="Canva Sans"/>
                <a:ea typeface="Canva Sans"/>
                <a:cs typeface="Canva Sans"/>
                <a:sym typeface="Canva Sans"/>
              </a:rPr>
              <a:t>Key Insight: Most users dropped off before completing the checkout process due to confusing navigation and slow load times.</a:t>
            </a:r>
          </a:p>
          <a:p>
            <a:pPr algn="ctr">
              <a:lnSpc>
                <a:spcPts val="3821"/>
              </a:lnSpc>
              <a:spcBef>
                <a:spcPct val="0"/>
              </a:spcBef>
            </a:pPr>
            <a:r>
              <a:rPr lang="en-US" sz="2729">
                <a:solidFill>
                  <a:srgbClr val="000000"/>
                </a:solidFill>
                <a:latin typeface="Canva Sans"/>
                <a:ea typeface="Canva Sans"/>
                <a:cs typeface="Canva Sans"/>
                <a:sym typeface="Canva Sans"/>
              </a:rPr>
              <a:t>Phase 2: UX/UI Design with Conversion in Mind</a:t>
            </a:r>
          </a:p>
          <a:p>
            <a:pPr algn="ctr">
              <a:lnSpc>
                <a:spcPts val="3821"/>
              </a:lnSpc>
              <a:spcBef>
                <a:spcPct val="0"/>
              </a:spcBef>
            </a:pPr>
            <a:r>
              <a:rPr lang="en-US" sz="2729">
                <a:solidFill>
                  <a:srgbClr val="000000"/>
                </a:solidFill>
                <a:latin typeface="Canva Sans"/>
                <a:ea typeface="Canva Sans"/>
                <a:cs typeface="Canva Sans"/>
                <a:sym typeface="Canva Sans"/>
              </a:rPr>
              <a:t>Using the insights gathered, our design team created a modern, intuitive user interface that:</a:t>
            </a:r>
          </a:p>
          <a:p>
            <a:pPr algn="ctr">
              <a:lnSpc>
                <a:spcPts val="3821"/>
              </a:lnSpc>
              <a:spcBef>
                <a:spcPct val="0"/>
              </a:spcBef>
            </a:pPr>
            <a:r>
              <a:rPr lang="en-US" sz="2729">
                <a:solidFill>
                  <a:srgbClr val="000000"/>
                </a:solidFill>
                <a:latin typeface="Canva Sans"/>
                <a:ea typeface="Canva Sans"/>
                <a:cs typeface="Canva Sans"/>
                <a:sym typeface="Canva Sans"/>
              </a:rPr>
              <a:t>Highlighted bestsellers and new arrivals</a:t>
            </a:r>
          </a:p>
          <a:p>
            <a:pPr algn="ctr">
              <a:lnSpc>
                <a:spcPts val="3821"/>
              </a:lnSpc>
              <a:spcBef>
                <a:spcPct val="0"/>
              </a:spcBef>
            </a:pPr>
            <a:r>
              <a:rPr lang="en-US" sz="2729">
                <a:solidFill>
                  <a:srgbClr val="000000"/>
                </a:solidFill>
                <a:latin typeface="Canva Sans"/>
                <a:ea typeface="Canva Sans"/>
                <a:cs typeface="Canva Sans"/>
                <a:sym typeface="Canva Sans"/>
              </a:rPr>
              <a:t>Simplified the navigation with clear CTAs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60360"/>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Incorporated trust-building elements such as customer testimonials, star ratings, and satisfaction guarantees</a:t>
            </a:r>
          </a:p>
          <a:p>
            <a:pPr algn="ctr">
              <a:lnSpc>
                <a:spcPts val="3821"/>
              </a:lnSpc>
              <a:spcBef>
                <a:spcPct val="0"/>
              </a:spcBef>
            </a:pPr>
            <a:r>
              <a:rPr lang="en-US" sz="2729">
                <a:solidFill>
                  <a:srgbClr val="000000"/>
                </a:solidFill>
                <a:latin typeface="Canva Sans"/>
                <a:ea typeface="Canva Sans"/>
                <a:cs typeface="Canva Sans"/>
                <a:sym typeface="Canva Sans"/>
              </a:rPr>
              <a:t>Focused on mobile-first design principles</a:t>
            </a:r>
          </a:p>
          <a:p>
            <a:pPr algn="ctr">
              <a:lnSpc>
                <a:spcPts val="3821"/>
              </a:lnSpc>
              <a:spcBef>
                <a:spcPct val="0"/>
              </a:spcBef>
            </a:pPr>
            <a:r>
              <a:rPr lang="en-US" sz="2729">
                <a:solidFill>
                  <a:srgbClr val="000000"/>
                </a:solidFill>
                <a:latin typeface="Canva Sans"/>
                <a:ea typeface="Canva Sans"/>
                <a:cs typeface="Canva Sans"/>
                <a:sym typeface="Canva Sans"/>
              </a:rPr>
              <a:t>We ran A/B tests on key design components like hero banners, product page layouts, and checkout flows.</a:t>
            </a:r>
          </a:p>
          <a:p>
            <a:pPr algn="ctr">
              <a:lnSpc>
                <a:spcPts val="3821"/>
              </a:lnSpc>
              <a:spcBef>
                <a:spcPct val="0"/>
              </a:spcBef>
            </a:pPr>
            <a:r>
              <a:rPr lang="en-US" sz="2729">
                <a:solidFill>
                  <a:srgbClr val="000000"/>
                </a:solidFill>
                <a:latin typeface="Canva Sans"/>
                <a:ea typeface="Canva Sans"/>
                <a:cs typeface="Canva Sans"/>
                <a:sym typeface="Canva Sans"/>
              </a:rPr>
              <a:t>Result: The new design reduced bounce rates by 35% and improved average session duration by 42%.</a:t>
            </a:r>
          </a:p>
          <a:p>
            <a:pPr algn="ctr">
              <a:lnSpc>
                <a:spcPts val="3821"/>
              </a:lnSpc>
              <a:spcBef>
                <a:spcPct val="0"/>
              </a:spcBef>
            </a:pPr>
            <a:r>
              <a:rPr lang="en-US" sz="2729">
                <a:solidFill>
                  <a:srgbClr val="000000"/>
                </a:solidFill>
                <a:latin typeface="Canva Sans"/>
                <a:ea typeface="Canva Sans"/>
                <a:cs typeface="Canva Sans"/>
                <a:sym typeface="Canva Sans"/>
              </a:rPr>
              <a:t>Phase 3: Custom Development and Performance Optimization</a:t>
            </a:r>
          </a:p>
          <a:p>
            <a:pPr algn="ctr">
              <a:lnSpc>
                <a:spcPts val="3821"/>
              </a:lnSpc>
              <a:spcBef>
                <a:spcPct val="0"/>
              </a:spcBef>
            </a:pPr>
            <a:r>
              <a:rPr lang="en-US" sz="2729">
                <a:solidFill>
                  <a:srgbClr val="000000"/>
                </a:solidFill>
                <a:latin typeface="Canva Sans"/>
                <a:ea typeface="Canva Sans"/>
                <a:cs typeface="Canva Sans"/>
                <a:sym typeface="Canva Sans"/>
              </a:rPr>
              <a:t>Our developers built a custom site using [technology stack, e.g., React + Node.js or WordPress + WooCommerce], focusing on:</a:t>
            </a:r>
          </a:p>
          <a:p>
            <a:pPr algn="ctr">
              <a:lnSpc>
                <a:spcPts val="3821"/>
              </a:lnSpc>
              <a:spcBef>
                <a:spcPct val="0"/>
              </a:spcBef>
            </a:pPr>
            <a:r>
              <a:rPr lang="en-US" sz="2729">
                <a:solidFill>
                  <a:srgbClr val="000000"/>
                </a:solidFill>
                <a:latin typeface="Canva Sans"/>
                <a:ea typeface="Canva Sans"/>
                <a:cs typeface="Canva Sans"/>
                <a:sym typeface="Canva Sans"/>
              </a:rPr>
              <a:t>Clean, fast-loading code</a:t>
            </a:r>
          </a:p>
          <a:p>
            <a:pPr algn="ctr">
              <a:lnSpc>
                <a:spcPts val="3821"/>
              </a:lnSpc>
              <a:spcBef>
                <a:spcPct val="0"/>
              </a:spcBef>
            </a:pPr>
            <a:r>
              <a:rPr lang="en-US" sz="2729">
                <a:solidFill>
                  <a:srgbClr val="000000"/>
                </a:solidFill>
                <a:latin typeface="Canva Sans"/>
                <a:ea typeface="Canva Sans"/>
                <a:cs typeface="Canva Sans"/>
                <a:sym typeface="Canva Sans"/>
              </a:rPr>
              <a:t>SEO-friendly architecture</a:t>
            </a:r>
          </a:p>
          <a:p>
            <a:pPr algn="ctr">
              <a:lnSpc>
                <a:spcPts val="3821"/>
              </a:lnSpc>
              <a:spcBef>
                <a:spcPct val="0"/>
              </a:spcBef>
            </a:pPr>
            <a:r>
              <a:rPr lang="en-US" sz="2729">
                <a:solidFill>
                  <a:srgbClr val="000000"/>
                </a:solidFill>
                <a:latin typeface="Canva Sans"/>
                <a:ea typeface="Canva Sans"/>
                <a:cs typeface="Canva Sans"/>
                <a:sym typeface="Canva Sans"/>
              </a:rPr>
              <a:t>Scalable CMS for easy updates</a:t>
            </a:r>
          </a:p>
          <a:p>
            <a:pPr algn="ctr">
              <a:lnSpc>
                <a:spcPts val="3821"/>
              </a:lnSpc>
              <a:spcBef>
                <a:spcPct val="0"/>
              </a:spcBef>
            </a:pPr>
            <a:r>
              <a:rPr lang="en-US" sz="2729">
                <a:solidFill>
                  <a:srgbClr val="000000"/>
                </a:solidFill>
                <a:latin typeface="Canva Sans"/>
                <a:ea typeface="Canva Sans"/>
                <a:cs typeface="Canva Sans"/>
                <a:sym typeface="Canva Sans"/>
              </a:rPr>
              <a:t>Third-party integrations (CRM, inventory management, payment gateways)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1322115" y="3857293"/>
            <a:ext cx="15643771"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We optimized:</a:t>
            </a:r>
          </a:p>
          <a:p>
            <a:pPr algn="ctr">
              <a:lnSpc>
                <a:spcPts val="3821"/>
              </a:lnSpc>
              <a:spcBef>
                <a:spcPct val="0"/>
              </a:spcBef>
            </a:pPr>
            <a:r>
              <a:rPr lang="en-US" sz="2729">
                <a:solidFill>
                  <a:srgbClr val="000000"/>
                </a:solidFill>
                <a:latin typeface="Canva Sans"/>
                <a:ea typeface="Canva Sans"/>
                <a:cs typeface="Canva Sans"/>
                <a:sym typeface="Canva Sans"/>
              </a:rPr>
              <a:t>Image sizes using next-gen formats</a:t>
            </a:r>
          </a:p>
          <a:p>
            <a:pPr algn="ctr">
              <a:lnSpc>
                <a:spcPts val="3821"/>
              </a:lnSpc>
              <a:spcBef>
                <a:spcPct val="0"/>
              </a:spcBef>
            </a:pPr>
            <a:r>
              <a:rPr lang="en-US" sz="2729">
                <a:solidFill>
                  <a:srgbClr val="000000"/>
                </a:solidFill>
                <a:latin typeface="Canva Sans"/>
                <a:ea typeface="Canva Sans"/>
                <a:cs typeface="Canva Sans"/>
                <a:sym typeface="Canva Sans"/>
              </a:rPr>
              <a:t>Lazy loading and caching</a:t>
            </a:r>
          </a:p>
          <a:p>
            <a:pPr algn="ctr">
              <a:lnSpc>
                <a:spcPts val="3821"/>
              </a:lnSpc>
              <a:spcBef>
                <a:spcPct val="0"/>
              </a:spcBef>
            </a:pPr>
            <a:r>
              <a:rPr lang="en-US" sz="2729">
                <a:solidFill>
                  <a:srgbClr val="000000"/>
                </a:solidFill>
                <a:latin typeface="Canva Sans"/>
                <a:ea typeface="Canva Sans"/>
                <a:cs typeface="Canva Sans"/>
                <a:sym typeface="Canva Sans"/>
              </a:rPr>
              <a:t>Code minification and CDN delivery</a:t>
            </a:r>
          </a:p>
          <a:p>
            <a:pPr algn="ctr">
              <a:lnSpc>
                <a:spcPts val="3821"/>
              </a:lnSpc>
              <a:spcBef>
                <a:spcPct val="0"/>
              </a:spcBef>
            </a:pPr>
            <a:r>
              <a:rPr lang="en-US" sz="2729">
                <a:solidFill>
                  <a:srgbClr val="000000"/>
                </a:solidFill>
                <a:latin typeface="Canva Sans"/>
                <a:ea typeface="Canva Sans"/>
                <a:cs typeface="Canva Sans"/>
                <a:sym typeface="Canva Sans"/>
              </a:rPr>
              <a:t>Site Speed Improvement: From 8.2 seconds to 2.1 seconds (Google PageSpeed Score: 94/100).</a:t>
            </a:r>
          </a:p>
          <a:p>
            <a:pPr algn="ctr">
              <a:lnSpc>
                <a:spcPts val="3821"/>
              </a:lnSpc>
              <a:spcBef>
                <a:spcPct val="0"/>
              </a:spcBef>
            </a:pPr>
            <a:r>
              <a:rPr lang="en-US" sz="2729">
                <a:solidFill>
                  <a:srgbClr val="000000"/>
                </a:solidFill>
                <a:latin typeface="Canva Sans"/>
                <a:ea typeface="Canva Sans"/>
                <a:cs typeface="Canva Sans"/>
                <a:sym typeface="Canva Sans"/>
              </a:rPr>
              <a:t>Phase 4: Launch and Post-Launch Optimization</a:t>
            </a:r>
          </a:p>
          <a:p>
            <a:pPr algn="ctr">
              <a:lnSpc>
                <a:spcPts val="3821"/>
              </a:lnSpc>
              <a:spcBef>
                <a:spcPct val="0"/>
              </a:spcBef>
            </a:pPr>
            <a:r>
              <a:rPr lang="en-US" sz="2729">
                <a:solidFill>
                  <a:srgbClr val="000000"/>
                </a:solidFill>
                <a:latin typeface="Canva Sans"/>
                <a:ea typeface="Canva Sans"/>
                <a:cs typeface="Canva Sans"/>
                <a:sym typeface="Canva Sans"/>
              </a:rPr>
              <a:t>The site went live after rigorous testing, including:</a:t>
            </a:r>
          </a:p>
          <a:p>
            <a:pPr algn="ctr">
              <a:lnSpc>
                <a:spcPts val="3821"/>
              </a:lnSpc>
              <a:spcBef>
                <a:spcPct val="0"/>
              </a:spcBef>
            </a:pPr>
            <a:r>
              <a:rPr lang="en-US" sz="2729">
                <a:solidFill>
                  <a:srgbClr val="000000"/>
                </a:solidFill>
                <a:latin typeface="Canva Sans"/>
                <a:ea typeface="Canva Sans"/>
                <a:cs typeface="Canva Sans"/>
                <a:sym typeface="Canva Sans"/>
              </a:rPr>
              <a:t>Mobile responsiveness checks</a:t>
            </a:r>
          </a:p>
          <a:p>
            <a:pPr algn="ctr">
              <a:lnSpc>
                <a:spcPts val="3821"/>
              </a:lnSpc>
              <a:spcBef>
                <a:spcPct val="0"/>
              </a:spcBef>
            </a:pPr>
            <a:r>
              <a:rPr lang="en-US" sz="2729">
                <a:solidFill>
                  <a:srgbClr val="000000"/>
                </a:solidFill>
                <a:latin typeface="Canva Sans"/>
                <a:ea typeface="Canva Sans"/>
                <a:cs typeface="Canva Sans"/>
                <a:sym typeface="Canva Sans"/>
              </a:rPr>
              <a:t>Browser compatibility testing</a:t>
            </a:r>
          </a:p>
          <a:p>
            <a:pPr algn="ctr">
              <a:lnSpc>
                <a:spcPts val="3821"/>
              </a:lnSpc>
              <a:spcBef>
                <a:spcPct val="0"/>
              </a:spcBef>
            </a:pPr>
            <a:r>
              <a:rPr lang="en-US" sz="2729">
                <a:solidFill>
                  <a:srgbClr val="000000"/>
                </a:solidFill>
                <a:latin typeface="Canva Sans"/>
                <a:ea typeface="Canva Sans"/>
                <a:cs typeface="Canva Sans"/>
                <a:sym typeface="Canva Sans"/>
              </a:rPr>
              <a:t>SEO migration planning</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96513"/>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Implemented robust conversion tracking using tools like Google Analytics 4, Hotjar for behavior analysis, and the Meta Pixel for campaign performance monitoring</a:t>
            </a:r>
          </a:p>
          <a:p>
            <a:pPr algn="ctr">
              <a:lnSpc>
                <a:spcPts val="3821"/>
              </a:lnSpc>
              <a:spcBef>
                <a:spcPct val="0"/>
              </a:spcBef>
            </a:pPr>
            <a:r>
              <a:rPr lang="en-US" sz="2729">
                <a:solidFill>
                  <a:srgbClr val="000000"/>
                </a:solidFill>
                <a:latin typeface="Canva Sans"/>
                <a:ea typeface="Canva Sans"/>
                <a:cs typeface="Canva Sans"/>
                <a:sym typeface="Canva Sans"/>
              </a:rPr>
              <a:t>Post-launch, we:</a:t>
            </a:r>
          </a:p>
          <a:p>
            <a:pPr algn="ctr">
              <a:lnSpc>
                <a:spcPts val="3821"/>
              </a:lnSpc>
              <a:spcBef>
                <a:spcPct val="0"/>
              </a:spcBef>
            </a:pPr>
            <a:r>
              <a:rPr lang="en-US" sz="2729">
                <a:solidFill>
                  <a:srgbClr val="000000"/>
                </a:solidFill>
                <a:latin typeface="Canva Sans"/>
                <a:ea typeface="Canva Sans"/>
                <a:cs typeface="Canva Sans"/>
                <a:sym typeface="Canva Sans"/>
              </a:rPr>
              <a:t>Monitored performance daily</a:t>
            </a:r>
          </a:p>
          <a:p>
            <a:pPr algn="ctr">
              <a:lnSpc>
                <a:spcPts val="3821"/>
              </a:lnSpc>
              <a:spcBef>
                <a:spcPct val="0"/>
              </a:spcBef>
            </a:pPr>
            <a:r>
              <a:rPr lang="en-US" sz="2729">
                <a:solidFill>
                  <a:srgbClr val="000000"/>
                </a:solidFill>
                <a:latin typeface="Canva Sans"/>
                <a:ea typeface="Canva Sans"/>
                <a:cs typeface="Canva Sans"/>
                <a:sym typeface="Canva Sans"/>
              </a:rPr>
              <a:t>Implemented small tweaks based on live data</a:t>
            </a:r>
          </a:p>
          <a:p>
            <a:pPr algn="ctr">
              <a:lnSpc>
                <a:spcPts val="3821"/>
              </a:lnSpc>
              <a:spcBef>
                <a:spcPct val="0"/>
              </a:spcBef>
            </a:pPr>
            <a:r>
              <a:rPr lang="en-US" sz="2729">
                <a:solidFill>
                  <a:srgbClr val="000000"/>
                </a:solidFill>
                <a:latin typeface="Canva Sans"/>
                <a:ea typeface="Canva Sans"/>
                <a:cs typeface="Canva Sans"/>
                <a:sym typeface="Canva Sans"/>
              </a:rPr>
              <a:t>Ran email and ad campaigns to announce the relaunch</a:t>
            </a:r>
          </a:p>
          <a:p>
            <a:pPr algn="ctr">
              <a:lnSpc>
                <a:spcPts val="3821"/>
              </a:lnSpc>
              <a:spcBef>
                <a:spcPct val="0"/>
              </a:spcBef>
            </a:pPr>
            <a:r>
              <a:rPr lang="en-US" sz="2729">
                <a:solidFill>
                  <a:srgbClr val="000000"/>
                </a:solidFill>
                <a:latin typeface="Canva Sans"/>
                <a:ea typeface="Canva Sans"/>
                <a:cs typeface="Canva Sans"/>
                <a:sym typeface="Canva Sans"/>
              </a:rPr>
              <a:t>The Results: Revenue Growth and Beyond</a:t>
            </a:r>
          </a:p>
          <a:p>
            <a:pPr algn="ctr">
              <a:lnSpc>
                <a:spcPts val="3821"/>
              </a:lnSpc>
              <a:spcBef>
                <a:spcPct val="0"/>
              </a:spcBef>
            </a:pPr>
            <a:r>
              <a:rPr lang="en-US" sz="2729">
                <a:solidFill>
                  <a:srgbClr val="000000"/>
                </a:solidFill>
                <a:latin typeface="Canva Sans"/>
                <a:ea typeface="Canva Sans"/>
                <a:cs typeface="Canva Sans"/>
                <a:sym typeface="Canva Sans"/>
              </a:rPr>
              <a:t>Within 6 months of launch:</a:t>
            </a:r>
          </a:p>
          <a:p>
            <a:pPr algn="ctr">
              <a:lnSpc>
                <a:spcPts val="3821"/>
              </a:lnSpc>
              <a:spcBef>
                <a:spcPct val="0"/>
              </a:spcBef>
            </a:pPr>
            <a:r>
              <a:rPr lang="en-US" sz="2729">
                <a:solidFill>
                  <a:srgbClr val="000000"/>
                </a:solidFill>
                <a:latin typeface="Canva Sans"/>
                <a:ea typeface="Canva Sans"/>
                <a:cs typeface="Canva Sans"/>
                <a:sym typeface="Canva Sans"/>
              </a:rPr>
              <a:t>Revenue increased by 104%</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00194"/>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Conversion rate improved by 67%</a:t>
            </a:r>
          </a:p>
          <a:p>
            <a:pPr algn="ctr">
              <a:lnSpc>
                <a:spcPts val="3821"/>
              </a:lnSpc>
              <a:spcBef>
                <a:spcPct val="0"/>
              </a:spcBef>
            </a:pPr>
            <a:r>
              <a:rPr lang="en-US" sz="2729">
                <a:solidFill>
                  <a:srgbClr val="000000"/>
                </a:solidFill>
                <a:latin typeface="Canva Sans"/>
                <a:ea typeface="Canva Sans"/>
                <a:cs typeface="Canva Sans"/>
                <a:sym typeface="Canva Sans"/>
              </a:rPr>
              <a:t>Cart abandonment dropped by 45%</a:t>
            </a:r>
          </a:p>
          <a:p>
            <a:pPr algn="ctr">
              <a:lnSpc>
                <a:spcPts val="3821"/>
              </a:lnSpc>
              <a:spcBef>
                <a:spcPct val="0"/>
              </a:spcBef>
            </a:pPr>
            <a:r>
              <a:rPr lang="en-US" sz="2729">
                <a:solidFill>
                  <a:srgbClr val="000000"/>
                </a:solidFill>
                <a:latin typeface="Canva Sans"/>
                <a:ea typeface="Canva Sans"/>
                <a:cs typeface="Canva Sans"/>
                <a:sym typeface="Canva Sans"/>
              </a:rPr>
              <a:t>Mobile sales grew by 89%</a:t>
            </a:r>
          </a:p>
          <a:p>
            <a:pPr algn="ctr">
              <a:lnSpc>
                <a:spcPts val="3821"/>
              </a:lnSpc>
              <a:spcBef>
                <a:spcPct val="0"/>
              </a:spcBef>
            </a:pPr>
            <a:r>
              <a:rPr lang="en-US" sz="2729">
                <a:solidFill>
                  <a:srgbClr val="000000"/>
                </a:solidFill>
                <a:latin typeface="Canva Sans"/>
                <a:ea typeface="Canva Sans"/>
                <a:cs typeface="Canva Sans"/>
                <a:sym typeface="Canva Sans"/>
              </a:rPr>
              <a:t>Most importantly, the client gained a future-ready digital platform that continues to scale with their business.</a:t>
            </a:r>
          </a:p>
          <a:p>
            <a:pPr algn="ctr">
              <a:lnSpc>
                <a:spcPts val="3821"/>
              </a:lnSpc>
              <a:spcBef>
                <a:spcPct val="0"/>
              </a:spcBef>
            </a:pPr>
            <a:r>
              <a:rPr lang="en-US" sz="2729">
                <a:solidFill>
                  <a:srgbClr val="000000"/>
                </a:solidFill>
                <a:latin typeface="Canva Sans"/>
                <a:ea typeface="Canva Sans"/>
                <a:cs typeface="Canva Sans"/>
                <a:sym typeface="Canva Sans"/>
              </a:rPr>
              <a:t>Conclusion: What This Means for Your Business</a:t>
            </a:r>
          </a:p>
          <a:p>
            <a:pPr algn="ctr">
              <a:lnSpc>
                <a:spcPts val="3821"/>
              </a:lnSpc>
              <a:spcBef>
                <a:spcPct val="0"/>
              </a:spcBef>
            </a:pPr>
            <a:r>
              <a:rPr lang="en-US" sz="2729">
                <a:solidFill>
                  <a:srgbClr val="000000"/>
                </a:solidFill>
                <a:latin typeface="Canva Sans"/>
                <a:ea typeface="Canva Sans"/>
                <a:cs typeface="Canva Sans"/>
                <a:sym typeface="Canva Sans"/>
              </a:rPr>
              <a:t>This success story isn’t unique — it’s a reflection of what’s possible when design, development, and strategy come together with a clear goal.</a:t>
            </a:r>
          </a:p>
          <a:p>
            <a:pPr algn="ctr">
              <a:lnSpc>
                <a:spcPts val="3821"/>
              </a:lnSpc>
              <a:spcBef>
                <a:spcPct val="0"/>
              </a:spcBef>
            </a:pPr>
            <a:r>
              <a:rPr lang="en-US" sz="2729">
                <a:solidFill>
                  <a:srgbClr val="000000"/>
                </a:solidFill>
                <a:latin typeface="Canva Sans"/>
                <a:ea typeface="Canva Sans"/>
                <a:cs typeface="Canva Sans"/>
                <a:sym typeface="Canva Sans"/>
              </a:rPr>
              <a:t>If you’re ready to stop leaving money on the table and build a website that works as hard as you do, let’s talk.</a:t>
            </a:r>
          </a:p>
          <a:p>
            <a:pPr algn="ctr">
              <a:lnSpc>
                <a:spcPts val="3821"/>
              </a:lnSpc>
              <a:spcBef>
                <a:spcPct val="0"/>
              </a:spcBef>
            </a:pPr>
            <a:r>
              <a:rPr lang="en-US" sz="2729">
                <a:solidFill>
                  <a:srgbClr val="000000"/>
                </a:solidFill>
                <a:latin typeface="Canva Sans"/>
                <a:ea typeface="Canva Sans"/>
                <a:cs typeface="Canva Sans"/>
                <a:sym typeface="Canva Sans"/>
              </a:rPr>
              <a:t>👉 [Schedule a free consultation with us today]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7740" t="0" r="-7740"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03847" y="236786"/>
            <a:ext cx="14788226" cy="3659295"/>
          </a:xfrm>
          <a:custGeom>
            <a:avLst/>
            <a:gdLst/>
            <a:ahLst/>
            <a:cxnLst/>
            <a:rect r="r" b="b" t="t" l="l"/>
            <a:pathLst>
              <a:path h="3659295" w="14788226">
                <a:moveTo>
                  <a:pt x="0" y="0"/>
                </a:moveTo>
                <a:lnTo>
                  <a:pt x="14788226" y="0"/>
                </a:lnTo>
                <a:lnTo>
                  <a:pt x="14788226" y="3659295"/>
                </a:lnTo>
                <a:lnTo>
                  <a:pt x="0" y="3659295"/>
                </a:lnTo>
                <a:lnTo>
                  <a:pt x="0" y="0"/>
                </a:lnTo>
                <a:close/>
              </a:path>
            </a:pathLst>
          </a:custGeom>
          <a:blipFill>
            <a:blip r:embed="rId2"/>
            <a:stretch>
              <a:fillRect l="0" t="-96702" r="0" b="-207425"/>
            </a:stretch>
          </a:blipFill>
        </p:spPr>
      </p:sp>
      <p:sp>
        <p:nvSpPr>
          <p:cNvPr name="TextBox 3" id="3"/>
          <p:cNvSpPr txBox="true"/>
          <p:nvPr/>
        </p:nvSpPr>
        <p:spPr>
          <a:xfrm rot="0">
            <a:off x="0" y="6274284"/>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to Collaborate with a Website Design and Development Company to Build a Mobile-Responsive Website</a:t>
            </a:r>
          </a:p>
          <a:p>
            <a:pPr algn="ctr">
              <a:lnSpc>
                <a:spcPts val="4373"/>
              </a:lnSpc>
              <a:spcBef>
                <a:spcPct val="0"/>
              </a:spcBef>
            </a:pPr>
            <a:r>
              <a:rPr lang="en-US" sz="2733">
                <a:solidFill>
                  <a:srgbClr val="000000"/>
                </a:solidFill>
                <a:latin typeface="Canva Sans"/>
                <a:ea typeface="Canva Sans"/>
                <a:cs typeface="Canva Sans"/>
                <a:sym typeface="Canva Sans"/>
              </a:rPr>
              <a:t>In today’s mobile-driven world, having a mobile-responsive website is crucial for providing a seamless experience to users on smartphones and tablets. Collaborating with a skilled website design and development company is key to ensuring your website performs well across all devices.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56496" y="319044"/>
            <a:ext cx="14627627" cy="3781887"/>
          </a:xfrm>
          <a:custGeom>
            <a:avLst/>
            <a:gdLst/>
            <a:ahLst/>
            <a:cxnLst/>
            <a:rect r="r" b="b" t="t" l="l"/>
            <a:pathLst>
              <a:path h="3781887" w="14627627">
                <a:moveTo>
                  <a:pt x="0" y="0"/>
                </a:moveTo>
                <a:lnTo>
                  <a:pt x="14627627" y="0"/>
                </a:lnTo>
                <a:lnTo>
                  <a:pt x="14627627" y="3781887"/>
                </a:lnTo>
                <a:lnTo>
                  <a:pt x="0" y="3781887"/>
                </a:lnTo>
                <a:lnTo>
                  <a:pt x="0" y="0"/>
                </a:lnTo>
                <a:close/>
              </a:path>
            </a:pathLst>
          </a:custGeom>
          <a:blipFill>
            <a:blip r:embed="rId2"/>
            <a:stretch>
              <a:fillRect l="0" t="-28007" r="0" b="-91313"/>
            </a:stretch>
          </a:blipFill>
        </p:spPr>
      </p:sp>
      <p:sp>
        <p:nvSpPr>
          <p:cNvPr name="TextBox 3" id="3"/>
          <p:cNvSpPr txBox="true"/>
          <p:nvPr/>
        </p:nvSpPr>
        <p:spPr>
          <a:xfrm rot="0">
            <a:off x="0" y="6221665"/>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Here’s how you can effectively work together to achieve a responsive site.</a:t>
            </a:r>
          </a:p>
          <a:p>
            <a:pPr algn="ctr">
              <a:lnSpc>
                <a:spcPts val="4373"/>
              </a:lnSpc>
              <a:spcBef>
                <a:spcPct val="0"/>
              </a:spcBef>
            </a:pPr>
            <a:r>
              <a:rPr lang="en-US" sz="2733">
                <a:solidFill>
                  <a:srgbClr val="000000"/>
                </a:solidFill>
                <a:latin typeface="Canva Sans"/>
                <a:ea typeface="Canva Sans"/>
                <a:cs typeface="Canva Sans"/>
                <a:sym typeface="Canva Sans"/>
              </a:rPr>
              <a:t>1. Clarify Your Goals and Objectives</a:t>
            </a:r>
          </a:p>
          <a:p>
            <a:pPr algn="ctr">
              <a:lnSpc>
                <a:spcPts val="4373"/>
              </a:lnSpc>
              <a:spcBef>
                <a:spcPct val="0"/>
              </a:spcBef>
            </a:pPr>
            <a:r>
              <a:rPr lang="en-US" sz="2733">
                <a:solidFill>
                  <a:srgbClr val="000000"/>
                </a:solidFill>
                <a:latin typeface="Canva Sans"/>
                <a:ea typeface="Canva Sans"/>
                <a:cs typeface="Canva Sans"/>
                <a:sym typeface="Canva Sans"/>
              </a:rPr>
              <a:t>Start by defining your website’s goals. Do you want to improve user engagement, increase sales, or boost brand visibility? Discuss these objectives with your team so they can tailor the mobile-responsive design to meet your needs, focusing on speed, user-friendliness, and mobile-first design.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08733" y="253322"/>
            <a:ext cx="14854701" cy="3808093"/>
          </a:xfrm>
          <a:custGeom>
            <a:avLst/>
            <a:gdLst/>
            <a:ahLst/>
            <a:cxnLst/>
            <a:rect r="r" b="b" t="t" l="l"/>
            <a:pathLst>
              <a:path h="3808093" w="14854701">
                <a:moveTo>
                  <a:pt x="0" y="0"/>
                </a:moveTo>
                <a:lnTo>
                  <a:pt x="14854701" y="0"/>
                </a:lnTo>
                <a:lnTo>
                  <a:pt x="14854701" y="3808093"/>
                </a:lnTo>
                <a:lnTo>
                  <a:pt x="0" y="3808093"/>
                </a:lnTo>
                <a:lnTo>
                  <a:pt x="0" y="0"/>
                </a:lnTo>
                <a:close/>
              </a:path>
            </a:pathLst>
          </a:custGeom>
          <a:blipFill>
            <a:blip r:embed="rId2"/>
            <a:stretch>
              <a:fillRect l="0" t="-33392" r="0" b="-126662"/>
            </a:stretch>
          </a:blipFill>
        </p:spPr>
      </p:sp>
      <p:sp>
        <p:nvSpPr>
          <p:cNvPr name="TextBox 3" id="3"/>
          <p:cNvSpPr txBox="true"/>
          <p:nvPr/>
        </p:nvSpPr>
        <p:spPr>
          <a:xfrm rot="0">
            <a:off x="0" y="6495287"/>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2. Choose the Right Design and Development Team</a:t>
            </a:r>
          </a:p>
          <a:p>
            <a:pPr algn="ctr">
              <a:lnSpc>
                <a:spcPts val="4373"/>
              </a:lnSpc>
              <a:spcBef>
                <a:spcPct val="0"/>
              </a:spcBef>
            </a:pPr>
            <a:r>
              <a:rPr lang="en-US" sz="2733">
                <a:solidFill>
                  <a:srgbClr val="000000"/>
                </a:solidFill>
                <a:latin typeface="Canva Sans"/>
                <a:ea typeface="Canva Sans"/>
                <a:cs typeface="Canva Sans"/>
                <a:sym typeface="Canva Sans"/>
              </a:rPr>
              <a:t>Look for a company with expertise in mobile-responsive web design. They should be experienced in creating websites that automatically adjust to any screen size, ensuring that your site performs well on both mobile and desktop devices.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24482" y="242043"/>
            <a:ext cx="14623202" cy="3620176"/>
          </a:xfrm>
          <a:custGeom>
            <a:avLst/>
            <a:gdLst/>
            <a:ahLst/>
            <a:cxnLst/>
            <a:rect r="r" b="b" t="t" l="l"/>
            <a:pathLst>
              <a:path h="3620176" w="14623202">
                <a:moveTo>
                  <a:pt x="0" y="0"/>
                </a:moveTo>
                <a:lnTo>
                  <a:pt x="14623202" y="0"/>
                </a:lnTo>
                <a:lnTo>
                  <a:pt x="14623202" y="3620175"/>
                </a:lnTo>
                <a:lnTo>
                  <a:pt x="0" y="3620175"/>
                </a:lnTo>
                <a:lnTo>
                  <a:pt x="0" y="0"/>
                </a:lnTo>
                <a:close/>
              </a:path>
            </a:pathLst>
          </a:custGeom>
          <a:blipFill>
            <a:blip r:embed="rId2"/>
            <a:stretch>
              <a:fillRect l="0" t="-228925" r="0" b="-299419"/>
            </a:stretch>
          </a:blipFill>
        </p:spPr>
      </p:sp>
      <p:sp>
        <p:nvSpPr>
          <p:cNvPr name="TextBox 3" id="3"/>
          <p:cNvSpPr txBox="true"/>
          <p:nvPr/>
        </p:nvSpPr>
        <p:spPr>
          <a:xfrm rot="0">
            <a:off x="0" y="632690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3. Focus on User Experience (UX)</a:t>
            </a:r>
          </a:p>
          <a:p>
            <a:pPr algn="ctr">
              <a:lnSpc>
                <a:spcPts val="4373"/>
              </a:lnSpc>
              <a:spcBef>
                <a:spcPct val="0"/>
              </a:spcBef>
            </a:pPr>
            <a:r>
              <a:rPr lang="en-US" sz="2733">
                <a:solidFill>
                  <a:srgbClr val="000000"/>
                </a:solidFill>
                <a:latin typeface="Canva Sans"/>
                <a:ea typeface="Canva Sans"/>
                <a:cs typeface="Canva Sans"/>
                <a:sym typeface="Canva Sans"/>
              </a:rPr>
              <a:t>Mobile users interact differently than desktop users. Your design team should prioritize intuitive navigation, thumb-friendly buttons, and fast load times. Discuss the specific features you want to include, such as mobile-friendly forms, easy-to-navigate menus, and touch-friendly design elements.</a:t>
            </a:r>
          </a:p>
          <a:p>
            <a:pPr algn="ctr">
              <a:lnSpc>
                <a:spcPts val="4373"/>
              </a:lnSpc>
              <a:spcBef>
                <a:spcPct val="0"/>
              </a:spcBef>
            </a:pPr>
            <a:r>
              <a:rPr lang="en-US" sz="2733">
                <a:solidFill>
                  <a:srgbClr val="000000"/>
                </a:solidFill>
                <a:latin typeface="Canva Sans"/>
                <a:ea typeface="Canva Sans"/>
                <a:cs typeface="Canva Sans"/>
                <a:sym typeface="Canva Sans"/>
              </a:rPr>
              <a:t>4. Optimize Content for Mobile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11903"/>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Content needs to be mobile-friendly. Work with your design team to simplify text, optimize images, and ensure videos are scalable for small screens. This will help users easily consume content on mobile devices without long load times or unnecessary scrolling.</a:t>
            </a:r>
          </a:p>
          <a:p>
            <a:pPr algn="ctr">
              <a:lnSpc>
                <a:spcPts val="4373"/>
              </a:lnSpc>
              <a:spcBef>
                <a:spcPct val="0"/>
              </a:spcBef>
            </a:pPr>
            <a:r>
              <a:rPr lang="en-US" sz="2733">
                <a:solidFill>
                  <a:srgbClr val="000000"/>
                </a:solidFill>
                <a:latin typeface="Canva Sans"/>
                <a:ea typeface="Canva Sans"/>
                <a:cs typeface="Canva Sans"/>
                <a:sym typeface="Canva Sans"/>
              </a:rPr>
              <a:t>5. Ensure Performance Optimization</a:t>
            </a:r>
          </a:p>
          <a:p>
            <a:pPr algn="ctr">
              <a:lnSpc>
                <a:spcPts val="4373"/>
              </a:lnSpc>
              <a:spcBef>
                <a:spcPct val="0"/>
              </a:spcBef>
            </a:pPr>
            <a:r>
              <a:rPr lang="en-US" sz="2733">
                <a:solidFill>
                  <a:srgbClr val="000000"/>
                </a:solidFill>
                <a:latin typeface="Canva Sans"/>
                <a:ea typeface="Canva Sans"/>
                <a:cs typeface="Canva Sans"/>
                <a:sym typeface="Canva Sans"/>
              </a:rPr>
              <a:t>Mobile users expect fast-loading sites. Your development team should optimize images, minimize HTTP requests, and use lazy loading techniques to improve performance. Test the site’s speed and functionality regularly to address any issues early.</a:t>
            </a:r>
          </a:p>
          <a:p>
            <a:pPr algn="ctr">
              <a:lnSpc>
                <a:spcPts val="4373"/>
              </a:lnSpc>
              <a:spcBef>
                <a:spcPct val="0"/>
              </a:spcBef>
            </a:pPr>
            <a:r>
              <a:rPr lang="en-US" sz="2733">
                <a:solidFill>
                  <a:srgbClr val="000000"/>
                </a:solidFill>
                <a:latin typeface="Canva Sans"/>
                <a:ea typeface="Canva Sans"/>
                <a:cs typeface="Canva Sans"/>
                <a:sym typeface="Canva Sans"/>
              </a:rPr>
              <a:t>6. Test Across Devices</a:t>
            </a:r>
          </a:p>
          <a:p>
            <a:pPr algn="ctr">
              <a:lnSpc>
                <a:spcPts val="4373"/>
              </a:lnSpc>
              <a:spcBef>
                <a:spcPct val="0"/>
              </a:spcBef>
            </a:pPr>
            <a:r>
              <a:rPr lang="en-US" sz="2733">
                <a:solidFill>
                  <a:srgbClr val="000000"/>
                </a:solidFill>
                <a:latin typeface="Canva Sans"/>
                <a:ea typeface="Canva Sans"/>
                <a:cs typeface="Canva Sans"/>
                <a:sym typeface="Canva Sans"/>
              </a:rPr>
              <a:t>Once the website is designed, conduct thorough testing across different devices and browsers to ensure everything works as expected.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4973"/>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Check for any display issues, broken links, or usability problems on mobile devices.</a:t>
            </a:r>
          </a:p>
          <a:p>
            <a:pPr algn="ctr">
              <a:lnSpc>
                <a:spcPts val="4373"/>
              </a:lnSpc>
              <a:spcBef>
                <a:spcPct val="0"/>
              </a:spcBef>
            </a:pPr>
            <a:r>
              <a:rPr lang="en-US" sz="2733">
                <a:solidFill>
                  <a:srgbClr val="000000"/>
                </a:solidFill>
                <a:latin typeface="Canva Sans"/>
                <a:ea typeface="Canva Sans"/>
                <a:cs typeface="Canva Sans"/>
                <a:sym typeface="Canva Sans"/>
              </a:rPr>
              <a:t>7. Post-Launch Monitoring and Optimization</a:t>
            </a:r>
          </a:p>
          <a:p>
            <a:pPr algn="ctr">
              <a:lnSpc>
                <a:spcPts val="4373"/>
              </a:lnSpc>
              <a:spcBef>
                <a:spcPct val="0"/>
              </a:spcBef>
            </a:pPr>
            <a:r>
              <a:rPr lang="en-US" sz="2733">
                <a:solidFill>
                  <a:srgbClr val="000000"/>
                </a:solidFill>
                <a:latin typeface="Canva Sans"/>
                <a:ea typeface="Canva Sans"/>
                <a:cs typeface="Canva Sans"/>
                <a:sym typeface="Canva Sans"/>
              </a:rPr>
              <a:t>After the site is live, continue to monitor its performance. Use tools like Google Analytics to track user behavior and identify any areas for improvement. Regular updates and tweaks will ensure the site remains mobile-optimized as new devices and software updates are released.</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Building a mobile-responsive website is a collaborative process that requires clear communication with your website design and development team.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29773"/>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By focusing on user experience, optimizing performance, and testing across devices, you’ll ensure that your website provides a smooth, engaging experience for all visitors, whether they’re on a desktop, smartphone, or tablet.</a:t>
            </a:r>
          </a:p>
        </p:txBody>
      </p:sp>
      <p:sp>
        <p:nvSpPr>
          <p:cNvPr name="TextBox 3" id="3"/>
          <p:cNvSpPr txBox="true"/>
          <p:nvPr/>
        </p:nvSpPr>
        <p:spPr>
          <a:xfrm rot="0">
            <a:off x="0" y="7037261"/>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Behind the Scenes: How We Designed and Developed a Website That Doubled Our Client’s Revenue</a:t>
            </a:r>
          </a:p>
          <a:p>
            <a:pPr algn="ctr">
              <a:lnSpc>
                <a:spcPts val="4373"/>
              </a:lnSpc>
              <a:spcBef>
                <a:spcPct val="0"/>
              </a:spcBef>
            </a:pPr>
            <a:r>
              <a:rPr lang="en-US" sz="2733">
                <a:solidFill>
                  <a:srgbClr val="000000"/>
                </a:solidFill>
                <a:latin typeface="Canva Sans"/>
                <a:ea typeface="Canva Sans"/>
                <a:cs typeface="Canva Sans"/>
                <a:sym typeface="Canva Sans"/>
              </a:rPr>
              <a:t>In today’s fast-paced digital landscape, your website often serves as your brand’s primary touchpoint — and in many cases, the only opportunity to capture and retain a potential customer's attention.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27498"/>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At [Your Company Name], we believe that a website should do more than look good; it should drive real business results.</a:t>
            </a:r>
          </a:p>
          <a:p>
            <a:pPr algn="ctr">
              <a:lnSpc>
                <a:spcPts val="4373"/>
              </a:lnSpc>
              <a:spcBef>
                <a:spcPct val="0"/>
              </a:spcBef>
            </a:pPr>
            <a:r>
              <a:rPr lang="en-US" sz="2733">
                <a:solidFill>
                  <a:srgbClr val="000000"/>
                </a:solidFill>
                <a:latin typeface="Canva Sans"/>
                <a:ea typeface="Canva Sans"/>
                <a:cs typeface="Canva Sans"/>
                <a:sym typeface="Canva Sans"/>
              </a:rPr>
              <a:t>In this case study, we take you behind the scenes of one of our most successful projects — how we designed and developed a fully optimized website that doubled our client’s revenue within six months of launch.</a:t>
            </a:r>
          </a:p>
          <a:p>
            <a:pPr algn="ctr">
              <a:lnSpc>
                <a:spcPts val="4373"/>
              </a:lnSpc>
              <a:spcBef>
                <a:spcPct val="0"/>
              </a:spcBef>
            </a:pPr>
            <a:r>
              <a:rPr lang="en-US" sz="2733">
                <a:solidFill>
                  <a:srgbClr val="000000"/>
                </a:solidFill>
                <a:latin typeface="Canva Sans"/>
                <a:ea typeface="Canva Sans"/>
                <a:cs typeface="Canva Sans"/>
                <a:sym typeface="Canva Sans"/>
              </a:rPr>
              <a:t>The Client: A Mid-Sized E-Commerce Brand with Big Goals</a:t>
            </a:r>
          </a:p>
          <a:p>
            <a:pPr algn="ctr">
              <a:lnSpc>
                <a:spcPts val="4373"/>
              </a:lnSpc>
              <a:spcBef>
                <a:spcPct val="0"/>
              </a:spcBef>
            </a:pPr>
            <a:r>
              <a:rPr lang="en-US" sz="2733">
                <a:solidFill>
                  <a:srgbClr val="000000"/>
                </a:solidFill>
                <a:latin typeface="Canva Sans"/>
                <a:ea typeface="Canva Sans"/>
                <a:cs typeface="Canva Sans"/>
                <a:sym typeface="Canva Sans"/>
              </a:rPr>
              <a:t>Our client, a growing e-commerce business in the fashion industry, had a dated website that wasn’t keeping up with their increasing customer base. They were facing challenges including:</a:t>
            </a:r>
          </a:p>
          <a:p>
            <a:pPr algn="ctr">
              <a:lnSpc>
                <a:spcPts val="4373"/>
              </a:lnSpc>
              <a:spcBef>
                <a:spcPct val="0"/>
              </a:spcBef>
            </a:pPr>
            <a:r>
              <a:rPr lang="en-US" sz="2733">
                <a:solidFill>
                  <a:srgbClr val="000000"/>
                </a:solidFill>
                <a:latin typeface="Canva Sans"/>
                <a:ea typeface="Canva Sans"/>
                <a:cs typeface="Canva Sans"/>
                <a:sym typeface="Canva Sans"/>
              </a:rPr>
              <a:t>High bounce rates</a:t>
            </a:r>
          </a:p>
          <a:p>
            <a:pPr algn="ctr">
              <a:lnSpc>
                <a:spcPts val="4373"/>
              </a:lnSpc>
              <a:spcBef>
                <a:spcPct val="0"/>
              </a:spcBef>
            </a:pPr>
            <a:r>
              <a:rPr lang="en-US" sz="2733">
                <a:solidFill>
                  <a:srgbClr val="000000"/>
                </a:solidFill>
                <a:latin typeface="Canva Sans"/>
                <a:ea typeface="Canva Sans"/>
                <a:cs typeface="Canva Sans"/>
                <a:sym typeface="Canva Sans"/>
              </a:rPr>
              <a:t>Slow load speeds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DAGmImGuNzM</dc:identifier>
  <dcterms:modified xsi:type="dcterms:W3CDTF">2011-08-01T06:04:30Z</dcterms:modified>
  <cp:revision>1</cp:revision>
  <dc:title>How to Collaborate with a Website Design and Development Company to Build a Mobile-Responsive Website</dc:title>
</cp:coreProperties>
</file>