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12192000"/>
  <p:embeddedFontLst>
    <p:embeddedFont>
      <p:font typeface="Syne Bold" panose="020B0604020202020204" charset="0"/>
      <p:regular r:id="rId10"/>
    </p:embeddedFont>
    <p:embeddedFont>
      <p:font typeface="Calibri" panose="020F0502020204030204" pitchFamily="34" charset="0"/>
      <p:regular r:id="rId11"/>
      <p:bold r:id="rId12"/>
      <p:italic r:id="rId13"/>
      <p:boldItalic r:id="rId14"/>
    </p:embeddedFont>
    <p:embeddedFont>
      <p:font typeface="Syne ExtraBold" panose="020B0604020202020204" charset="0"/>
      <p:regular r:id="rId15"/>
    </p:embeddedFont>
    <p:embeddedFont>
      <p:font typeface="Syne" panose="020B0604020202020204" charset="0"/>
      <p:regular r:id="rId16"/>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88" d="100"/>
          <a:sy n="88" d="100"/>
        </p:scale>
        <p:origin x="466"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4.fntdata"/><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3.fntdata"/><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font" Target="fonts/font7.fntdata"/><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2.fntdata"/><Relationship Id="rId5" Type="http://schemas.openxmlformats.org/officeDocument/2006/relationships/slide" Target="slides/slide4.xml"/><Relationship Id="rId15" Type="http://schemas.openxmlformats.org/officeDocument/2006/relationships/font" Target="fonts/font6.fntdata"/><Relationship Id="rId10" Type="http://schemas.openxmlformats.org/officeDocument/2006/relationships/font" Target="fonts/font1.fntdata"/><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font" Target="fonts/font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635834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2191695" cy="6858000"/>
          </a:xfrm>
          <a:prstGeom prst="rect">
            <a:avLst/>
          </a:prstGeom>
        </p:spPr>
      </p:pic>
      <p:sp>
        <p:nvSpPr>
          <p:cNvPr id="3" name="Shape 0"/>
          <p:cNvSpPr/>
          <p:nvPr/>
        </p:nvSpPr>
        <p:spPr>
          <a:xfrm>
            <a:off x="0" y="0"/>
            <a:ext cx="12191695" cy="6858000"/>
          </a:xfrm>
          <a:prstGeom prst="rect">
            <a:avLst/>
          </a:prstGeom>
          <a:solidFill>
            <a:srgbClr val="152025">
              <a:alpha val="95000"/>
            </a:srgbClr>
          </a:solidFill>
          <a:ln/>
        </p:spPr>
      </p:sp>
      <p:pic>
        <p:nvPicPr>
          <p:cNvPr id="4" name="Image 1" descr="preencoded.png">
            <a:hlinkClick r:id="rId3"/>
          </p:cNvPr>
          <p:cNvPicPr>
            <a:picLocks noChangeAspect="1"/>
          </p:cNvPicPr>
          <p:nvPr/>
        </p:nvPicPr>
        <p:blipFill>
          <a:blip r:embed="rId4"/>
          <a:stretch>
            <a:fillRect/>
          </a:stretch>
        </p:blipFill>
        <p:spPr>
          <a:xfrm>
            <a:off x="11076875" y="6558991"/>
            <a:ext cx="1071843" cy="256032"/>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hyperlink" Target="https://precisionpdr.co.uk/car-dent-removal-peterborough/"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image" Target="../media/image8.png"/><Relationship Id="rId7" Type="http://schemas.openxmlformats.org/officeDocument/2006/relationships/image" Target="../media/image-7-2.sv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hyperlink" Target="mailto:info@precisionpdr.co.uk" TargetMode="External"/><Relationship Id="rId5" Type="http://schemas.openxmlformats.org/officeDocument/2006/relationships/image" Target="../media/image-7-2.svg"/><Relationship Id="rId4" Type="http://schemas.openxmlformats.org/officeDocument/2006/relationships/image" Target="../media/image-7-2.svg"/></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903387"/>
            <a:ext cx="6296860" cy="2953246"/>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F0F4F1"/>
                </a:solidFill>
                <a:latin typeface="Syne ExtraBold" pitchFamily="34" charset="0"/>
                <a:ea typeface="Syne ExtraBold" pitchFamily="34" charset="-122"/>
                <a:cs typeface="Syne ExtraBold" pitchFamily="34" charset="-120"/>
              </a:rPr>
              <a:t>PDR Peterborough for Professional Paintless Dent Repair</a:t>
            </a:r>
            <a:endParaRPr lang="en-US" sz="3700" dirty="0"/>
          </a:p>
        </p:txBody>
      </p:sp>
      <p:sp>
        <p:nvSpPr>
          <p:cNvPr id="4" name="Text 1"/>
          <p:cNvSpPr/>
          <p:nvPr/>
        </p:nvSpPr>
        <p:spPr>
          <a:xfrm>
            <a:off x="5233360" y="4140101"/>
            <a:ext cx="6296860" cy="1814513"/>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D7E5D8"/>
                </a:solidFill>
                <a:latin typeface="Syne" pitchFamily="34" charset="0"/>
                <a:ea typeface="Syne" pitchFamily="34" charset="-122"/>
                <a:cs typeface="Syne" pitchFamily="34" charset="-120"/>
              </a:rPr>
              <a:t>A small dent can be surprisingly frustrating. Your car may be in great condition, yet one parking knock or careless door can leave a mark that catches your eye every time you walk past it. If you are looking for </a:t>
            </a:r>
            <a:r>
              <a:rPr lang="en-US" sz="1450" b="1" u="sng" dirty="0">
                <a:solidFill>
                  <a:srgbClr val="A9F00F"/>
                </a:solidFill>
                <a:latin typeface="Syne Bold" pitchFamily="34" charset="0"/>
                <a:ea typeface="Syne Bold" pitchFamily="34" charset="-122"/>
                <a:cs typeface="Syne Bold" pitchFamily="34" charset="-120"/>
                <a:hlinkClick r:id="rId4">
                  <a:extLst>
                    <a:ext uri="{A12FA001-AC4F-418D-AE19-62706E023703}">
                      <ahyp:hlinkClr xmlns:ahyp="http://schemas.microsoft.com/office/drawing/2018/hyperlinkcolor" xmlns="" val="tx"/>
                    </a:ext>
                  </a:extLst>
                </a:hlinkClick>
              </a:rPr>
              <a:t>PDR Peterborough</a:t>
            </a:r>
            <a:r>
              <a:rPr lang="en-US" sz="1450" dirty="0">
                <a:solidFill>
                  <a:srgbClr val="D7E5D8"/>
                </a:solidFill>
                <a:latin typeface="Syne" pitchFamily="34" charset="0"/>
                <a:ea typeface="Syne" pitchFamily="34" charset="-122"/>
                <a:cs typeface="Syne" pitchFamily="34" charset="-120"/>
              </a:rPr>
              <a:t>, Precision PDR provides specialist paintless dent repair for suitable vehicle damage, helping restore panels without unnecessary repainting.</a:t>
            </a:r>
            <a:endParaRPr lang="en-US" sz="1450" dirty="0"/>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941189"/>
            <a:ext cx="6296860" cy="2362597"/>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F0F4F1"/>
                </a:solidFill>
                <a:latin typeface="Syne ExtraBold" pitchFamily="34" charset="0"/>
                <a:ea typeface="Syne ExtraBold" pitchFamily="34" charset="-122"/>
                <a:cs typeface="Syne ExtraBold" pitchFamily="34" charset="-120"/>
              </a:rPr>
              <a:t>Restore Your Car Without Traditional Bodywork</a:t>
            </a:r>
            <a:endParaRPr lang="en-US" sz="3700" dirty="0"/>
          </a:p>
        </p:txBody>
      </p:sp>
      <p:sp>
        <p:nvSpPr>
          <p:cNvPr id="4" name="Text 1"/>
          <p:cNvSpPr/>
          <p:nvPr/>
        </p:nvSpPr>
        <p:spPr>
          <a:xfrm>
            <a:off x="5233360" y="3587254"/>
            <a:ext cx="6296860" cy="2329557"/>
          </a:xfrm>
          <a:prstGeom prst="rect">
            <a:avLst/>
          </a:prstGeom>
          <a:noFill/>
          <a:ln/>
        </p:spPr>
        <p:txBody>
          <a:bodyPr wrap="square" lIns="0" tIns="0" rIns="0" bIns="0" rtlCol="0" anchor="t">
            <a:normAutofit/>
          </a:bodyPr>
          <a:lstStyle/>
          <a:p>
            <a:pPr marL="0" indent="0" algn="l">
              <a:lnSpc>
                <a:spcPct val="133000"/>
              </a:lnSpc>
              <a:spcAft>
                <a:spcPts val="1650"/>
              </a:spcAft>
              <a:buNone/>
            </a:pPr>
            <a:r>
              <a:rPr lang="en-US" sz="1450" dirty="0">
                <a:solidFill>
                  <a:srgbClr val="D7E5D8"/>
                </a:solidFill>
                <a:latin typeface="Syne" pitchFamily="34" charset="0"/>
                <a:ea typeface="Syne" pitchFamily="34" charset="-122"/>
                <a:cs typeface="Syne" pitchFamily="34" charset="-120"/>
              </a:rPr>
              <a:t>Paintless dent repair is a practical option for many dents where the original paint is still intact. Rather than filling, sanding, and repainting the panel, a skilled technician carefully works the damaged metal back towards its original shape using specialist tools.</a:t>
            </a:r>
            <a:endParaRPr lang="en-US" sz="1450" dirty="0"/>
          </a:p>
          <a:p>
            <a:pPr marL="0" indent="0" algn="l">
              <a:lnSpc>
                <a:spcPct val="133000"/>
              </a:lnSpc>
              <a:buNone/>
            </a:pPr>
            <a:r>
              <a:rPr lang="en-US" sz="1450" dirty="0">
                <a:solidFill>
                  <a:srgbClr val="D7E5D8"/>
                </a:solidFill>
                <a:latin typeface="Syne" pitchFamily="34" charset="0"/>
                <a:ea typeface="Syne" pitchFamily="34" charset="-122"/>
                <a:cs typeface="Syne" pitchFamily="34" charset="-120"/>
              </a:rPr>
              <a:t>Here's the thing. Every dent is different. Its size, depth, position, and access to the damaged area all matter. A proper inspection helps determine whether PDR is the right approach for your vehicle.</a:t>
            </a:r>
            <a:endParaRPr lang="en-US" sz="1450" dirty="0"/>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Text 0"/>
          <p:cNvSpPr/>
          <p:nvPr/>
        </p:nvSpPr>
        <p:spPr>
          <a:xfrm>
            <a:off x="661475" y="1814215"/>
            <a:ext cx="10868745" cy="590649"/>
          </a:xfrm>
          <a:prstGeom prst="rect">
            <a:avLst/>
          </a:prstGeom>
          <a:noFill/>
          <a:ln/>
        </p:spPr>
        <p:txBody>
          <a:bodyPr wrap="none" lIns="0" tIns="0" rIns="0" bIns="0" rtlCol="0" anchor="t"/>
          <a:lstStyle/>
          <a:p>
            <a:pPr marL="0" indent="0" algn="l">
              <a:lnSpc>
                <a:spcPct val="104000"/>
              </a:lnSpc>
              <a:buNone/>
            </a:pPr>
            <a:r>
              <a:rPr lang="en-US" sz="3700" dirty="0">
                <a:solidFill>
                  <a:srgbClr val="F0F4F1"/>
                </a:solidFill>
                <a:latin typeface="Syne ExtraBold" pitchFamily="34" charset="0"/>
                <a:ea typeface="Syne ExtraBold" pitchFamily="34" charset="-122"/>
                <a:cs typeface="Syne ExtraBold" pitchFamily="34" charset="-120"/>
              </a:rPr>
              <a:t>Repairs for Everyday Dents</a:t>
            </a:r>
            <a:endParaRPr lang="en-US" sz="3700" dirty="0"/>
          </a:p>
        </p:txBody>
      </p:sp>
      <p:sp>
        <p:nvSpPr>
          <p:cNvPr id="3" name="Shape 1"/>
          <p:cNvSpPr/>
          <p:nvPr/>
        </p:nvSpPr>
        <p:spPr>
          <a:xfrm>
            <a:off x="525350" y="2688332"/>
            <a:ext cx="5476043" cy="2355453"/>
          </a:xfrm>
          <a:prstGeom prst="roundRect">
            <a:avLst>
              <a:gd name="adj" fmla="val 5778"/>
            </a:avLst>
          </a:prstGeom>
          <a:solidFill>
            <a:srgbClr val="A9F00F">
              <a:alpha val="95000"/>
            </a:srgbClr>
          </a:solidFill>
          <a:ln/>
        </p:spPr>
      </p:sp>
      <p:sp>
        <p:nvSpPr>
          <p:cNvPr id="4" name="Text 2"/>
          <p:cNvSpPr/>
          <p:nvPr/>
        </p:nvSpPr>
        <p:spPr>
          <a:xfrm>
            <a:off x="714357" y="2877344"/>
            <a:ext cx="5098029" cy="295275"/>
          </a:xfrm>
          <a:prstGeom prst="rect">
            <a:avLst/>
          </a:prstGeom>
          <a:noFill/>
          <a:ln/>
        </p:spPr>
        <p:txBody>
          <a:bodyPr wrap="none" lIns="0" tIns="0" rIns="0" bIns="0" rtlCol="0" anchor="t"/>
          <a:lstStyle/>
          <a:p>
            <a:pPr marL="0" indent="0" algn="l">
              <a:lnSpc>
                <a:spcPct val="104000"/>
              </a:lnSpc>
              <a:buNone/>
            </a:pPr>
            <a:r>
              <a:rPr lang="en-US" sz="1850" dirty="0">
                <a:solidFill>
                  <a:srgbClr val="000000"/>
                </a:solidFill>
                <a:latin typeface="Syne ExtraBold" pitchFamily="34" charset="0"/>
                <a:ea typeface="Syne ExtraBold" pitchFamily="34" charset="-122"/>
                <a:cs typeface="Syne ExtraBold" pitchFamily="34" charset="-120"/>
              </a:rPr>
              <a:t>Common Dent Types</a:t>
            </a:r>
            <a:endParaRPr lang="en-US" sz="1850" dirty="0"/>
          </a:p>
        </p:txBody>
      </p:sp>
      <p:sp>
        <p:nvSpPr>
          <p:cNvPr id="5" name="Text 3"/>
          <p:cNvSpPr/>
          <p:nvPr/>
        </p:nvSpPr>
        <p:spPr>
          <a:xfrm>
            <a:off x="714357" y="3361630"/>
            <a:ext cx="5098029" cy="1512094"/>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000000"/>
                </a:solidFill>
                <a:latin typeface="Syne" pitchFamily="34" charset="0"/>
                <a:ea typeface="Syne" pitchFamily="34" charset="-122"/>
                <a:cs typeface="Syne" pitchFamily="34" charset="-120"/>
              </a:rPr>
              <a:t>Parking dings, small dents, pin dents, creases, and styling line damage can all affect the appearance of your car. Precision PDR works with a wide range of suitable dent repairs and can also assess larger damage to see whether it can be restored using specialist techniques.</a:t>
            </a:r>
            <a:endParaRPr lang="en-US" sz="1450" dirty="0"/>
          </a:p>
        </p:txBody>
      </p:sp>
      <p:sp>
        <p:nvSpPr>
          <p:cNvPr id="6" name="Text 4"/>
          <p:cNvSpPr/>
          <p:nvPr/>
        </p:nvSpPr>
        <p:spPr>
          <a:xfrm>
            <a:off x="6332776" y="2877344"/>
            <a:ext cx="5203794" cy="295275"/>
          </a:xfrm>
          <a:prstGeom prst="rect">
            <a:avLst/>
          </a:prstGeom>
          <a:noFill/>
          <a:ln/>
        </p:spPr>
        <p:txBody>
          <a:bodyPr wrap="none" lIns="0" tIns="0" rIns="0" bIns="0" rtlCol="0" anchor="t"/>
          <a:lstStyle/>
          <a:p>
            <a:pPr marL="0" indent="0" algn="l">
              <a:lnSpc>
                <a:spcPct val="104000"/>
              </a:lnSpc>
              <a:buNone/>
            </a:pPr>
            <a:r>
              <a:rPr lang="en-US" sz="1850" dirty="0">
                <a:solidFill>
                  <a:srgbClr val="F0F4F1"/>
                </a:solidFill>
                <a:latin typeface="Syne ExtraBold" pitchFamily="34" charset="0"/>
                <a:ea typeface="Syne ExtraBold" pitchFamily="34" charset="-122"/>
                <a:cs typeface="Syne ExtraBold" pitchFamily="34" charset="-120"/>
              </a:rPr>
              <a:t>A Simpler Alternative</a:t>
            </a:r>
            <a:endParaRPr lang="en-US" sz="1850" dirty="0"/>
          </a:p>
        </p:txBody>
      </p:sp>
      <p:sp>
        <p:nvSpPr>
          <p:cNvPr id="7" name="Text 5"/>
          <p:cNvSpPr/>
          <p:nvPr/>
        </p:nvSpPr>
        <p:spPr>
          <a:xfrm>
            <a:off x="6332776" y="3361630"/>
            <a:ext cx="5203794" cy="907256"/>
          </a:xfrm>
          <a:prstGeom prst="rect">
            <a:avLst/>
          </a:prstGeom>
          <a:noFill/>
          <a:ln/>
        </p:spPr>
        <p:txBody>
          <a:bodyPr wrap="square" lIns="0" tIns="0" rIns="0" bIns="0" rtlCol="0" anchor="t">
            <a:normAutofit/>
          </a:bodyPr>
          <a:lstStyle/>
          <a:p>
            <a:pPr marL="0" indent="0" algn="l">
              <a:lnSpc>
                <a:spcPct val="133000"/>
              </a:lnSpc>
              <a:buNone/>
            </a:pPr>
            <a:r>
              <a:rPr lang="en-US" sz="1450" dirty="0">
                <a:solidFill>
                  <a:srgbClr val="D7E5D8"/>
                </a:solidFill>
                <a:latin typeface="Syne" pitchFamily="34" charset="0"/>
                <a:ea typeface="Syne" pitchFamily="34" charset="-122"/>
                <a:cs typeface="Syne" pitchFamily="34" charset="-120"/>
              </a:rPr>
              <a:t>There's no need to assume that every dent requires a full body shop repair. In many cases, a professional PDR assessment can provide a simpler alternative.</a:t>
            </a:r>
            <a:endParaRPr lang="en-US" sz="1450"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661475" y="1341239"/>
            <a:ext cx="10868745" cy="1181298"/>
          </a:xfrm>
          <a:prstGeom prst="rect">
            <a:avLst/>
          </a:prstGeom>
          <a:noFill/>
          <a:ln/>
        </p:spPr>
        <p:txBody>
          <a:bodyPr wrap="square" lIns="0" tIns="0" rIns="0" bIns="0" rtlCol="0" anchor="t">
            <a:normAutofit/>
          </a:bodyPr>
          <a:lstStyle/>
          <a:p>
            <a:pPr marL="0" indent="0" algn="l">
              <a:lnSpc>
                <a:spcPct val="104000"/>
              </a:lnSpc>
              <a:buNone/>
            </a:pPr>
            <a:r>
              <a:rPr lang="en-US" sz="3700" dirty="0">
                <a:solidFill>
                  <a:srgbClr val="F0F4F1"/>
                </a:solidFill>
                <a:latin typeface="Syne ExtraBold" pitchFamily="34" charset="0"/>
                <a:ea typeface="Syne ExtraBold" pitchFamily="34" charset="-122"/>
                <a:cs typeface="Syne ExtraBold" pitchFamily="34" charset="-120"/>
              </a:rPr>
              <a:t>Save Time and Reduce Disruption</a:t>
            </a:r>
            <a:endParaRPr lang="en-US" sz="3700" dirty="0"/>
          </a:p>
        </p:txBody>
      </p:sp>
      <p:sp>
        <p:nvSpPr>
          <p:cNvPr id="3" name="Text 1"/>
          <p:cNvSpPr/>
          <p:nvPr/>
        </p:nvSpPr>
        <p:spPr>
          <a:xfrm>
            <a:off x="661475" y="2900561"/>
            <a:ext cx="10868745" cy="1422301"/>
          </a:xfrm>
          <a:prstGeom prst="rect">
            <a:avLst/>
          </a:prstGeom>
          <a:noFill/>
          <a:ln/>
        </p:spPr>
        <p:txBody>
          <a:bodyPr wrap="square" lIns="0" tIns="0" rIns="0" bIns="0" rtlCol="0" anchor="t">
            <a:normAutofit/>
          </a:bodyPr>
          <a:lstStyle/>
          <a:p>
            <a:pPr marL="0" indent="0" algn="l">
              <a:lnSpc>
                <a:spcPct val="133000"/>
              </a:lnSpc>
              <a:spcAft>
                <a:spcPts val="1650"/>
              </a:spcAft>
              <a:buNone/>
            </a:pPr>
            <a:r>
              <a:rPr lang="en-US" sz="1450" dirty="0">
                <a:solidFill>
                  <a:srgbClr val="D7E5D8"/>
                </a:solidFill>
                <a:latin typeface="Syne" pitchFamily="34" charset="0"/>
                <a:ea typeface="Syne" pitchFamily="34" charset="-122"/>
                <a:cs typeface="Syne" pitchFamily="34" charset="-120"/>
              </a:rPr>
              <a:t>Traditional body repairs can involve several stages, including preparation, filling, painting, and drying. For suitable dents, PDR can avoid many of these steps, making the repair process more efficient. Precision PDR also offers mobile dent repair, allowing suitable repairs to be carried out at your home or workplace.</a:t>
            </a:r>
            <a:endParaRPr lang="en-US" sz="1450" dirty="0"/>
          </a:p>
          <a:p>
            <a:pPr marL="0" indent="0" algn="l">
              <a:lnSpc>
                <a:spcPct val="133000"/>
              </a:lnSpc>
              <a:buNone/>
            </a:pPr>
            <a:r>
              <a:rPr lang="en-US" sz="1450" dirty="0">
                <a:solidFill>
                  <a:srgbClr val="D7E5D8"/>
                </a:solidFill>
                <a:latin typeface="Syne" pitchFamily="34" charset="0"/>
                <a:ea typeface="Syne" pitchFamily="34" charset="-122"/>
                <a:cs typeface="Syne" pitchFamily="34" charset="-120"/>
              </a:rPr>
              <a:t>That can be especially useful when you have a busy schedule and don't want to spend unnecessary time at a repair centre.</a:t>
            </a:r>
            <a:endParaRPr lang="en-US" sz="1450" dirty="0"/>
          </a:p>
        </p:txBody>
      </p:sp>
      <p:sp>
        <p:nvSpPr>
          <p:cNvPr id="4" name="Shape 2"/>
          <p:cNvSpPr/>
          <p:nvPr/>
        </p:nvSpPr>
        <p:spPr>
          <a:xfrm>
            <a:off x="661475" y="4535488"/>
            <a:ext cx="3496877" cy="981273"/>
          </a:xfrm>
          <a:prstGeom prst="roundRect">
            <a:avLst>
              <a:gd name="adj" fmla="val 8090"/>
            </a:avLst>
          </a:prstGeom>
          <a:solidFill>
            <a:srgbClr val="547808"/>
          </a:solidFill>
          <a:ln w="6350">
            <a:solidFill>
              <a:srgbClr val="6D9121"/>
            </a:solidFill>
            <a:prstDash val="solid"/>
          </a:ln>
        </p:spPr>
      </p:sp>
      <p:sp>
        <p:nvSpPr>
          <p:cNvPr id="5" name="Text 3"/>
          <p:cNvSpPr/>
          <p:nvPr/>
        </p:nvSpPr>
        <p:spPr>
          <a:xfrm>
            <a:off x="856832" y="4730849"/>
            <a:ext cx="3106164" cy="590550"/>
          </a:xfrm>
          <a:prstGeom prst="rect">
            <a:avLst/>
          </a:prstGeom>
          <a:noFill/>
          <a:ln/>
        </p:spPr>
        <p:txBody>
          <a:bodyPr wrap="square" lIns="0" tIns="0" rIns="0" bIns="0" rtlCol="0" anchor="t">
            <a:normAutofit/>
          </a:bodyPr>
          <a:lstStyle/>
          <a:p>
            <a:pPr marL="0" indent="0" algn="l">
              <a:lnSpc>
                <a:spcPct val="104000"/>
              </a:lnSpc>
              <a:buNone/>
            </a:pPr>
            <a:r>
              <a:rPr lang="en-US" sz="1850" dirty="0">
                <a:solidFill>
                  <a:srgbClr val="FFFFFF"/>
                </a:solidFill>
                <a:latin typeface="Syne ExtraBold" pitchFamily="34" charset="0"/>
                <a:ea typeface="Syne ExtraBold" pitchFamily="34" charset="-122"/>
                <a:cs typeface="Syne ExtraBold" pitchFamily="34" charset="-120"/>
              </a:rPr>
              <a:t>Efficient Process</a:t>
            </a:r>
            <a:endParaRPr lang="en-US" sz="1850" dirty="0"/>
          </a:p>
        </p:txBody>
      </p:sp>
      <p:sp>
        <p:nvSpPr>
          <p:cNvPr id="6" name="Shape 4"/>
          <p:cNvSpPr/>
          <p:nvPr/>
        </p:nvSpPr>
        <p:spPr>
          <a:xfrm>
            <a:off x="4347359" y="4535488"/>
            <a:ext cx="3496877" cy="981273"/>
          </a:xfrm>
          <a:prstGeom prst="roundRect">
            <a:avLst>
              <a:gd name="adj" fmla="val 8090"/>
            </a:avLst>
          </a:prstGeom>
          <a:solidFill>
            <a:srgbClr val="547808"/>
          </a:solidFill>
          <a:ln w="6350">
            <a:solidFill>
              <a:srgbClr val="6D9121"/>
            </a:solidFill>
            <a:prstDash val="solid"/>
          </a:ln>
        </p:spPr>
      </p:sp>
      <p:sp>
        <p:nvSpPr>
          <p:cNvPr id="7" name="Text 5"/>
          <p:cNvSpPr/>
          <p:nvPr/>
        </p:nvSpPr>
        <p:spPr>
          <a:xfrm>
            <a:off x="4542716" y="4730849"/>
            <a:ext cx="3106164" cy="590550"/>
          </a:xfrm>
          <a:prstGeom prst="rect">
            <a:avLst/>
          </a:prstGeom>
          <a:noFill/>
          <a:ln/>
        </p:spPr>
        <p:txBody>
          <a:bodyPr wrap="square" lIns="0" tIns="0" rIns="0" bIns="0" rtlCol="0" anchor="t">
            <a:normAutofit/>
          </a:bodyPr>
          <a:lstStyle/>
          <a:p>
            <a:pPr marL="0" indent="0" algn="l">
              <a:lnSpc>
                <a:spcPct val="104000"/>
              </a:lnSpc>
              <a:buNone/>
            </a:pPr>
            <a:r>
              <a:rPr lang="en-US" sz="1850" dirty="0">
                <a:solidFill>
                  <a:srgbClr val="FFFFFF"/>
                </a:solidFill>
                <a:latin typeface="Syne ExtraBold" pitchFamily="34" charset="0"/>
                <a:ea typeface="Syne ExtraBold" pitchFamily="34" charset="-122"/>
                <a:cs typeface="Syne ExtraBold" pitchFamily="34" charset="-120"/>
              </a:rPr>
              <a:t>Mobile Dent Repair</a:t>
            </a:r>
            <a:endParaRPr lang="en-US" sz="1850" dirty="0"/>
          </a:p>
        </p:txBody>
      </p:sp>
      <p:sp>
        <p:nvSpPr>
          <p:cNvPr id="8" name="Shape 6"/>
          <p:cNvSpPr/>
          <p:nvPr/>
        </p:nvSpPr>
        <p:spPr>
          <a:xfrm>
            <a:off x="8033244" y="4535488"/>
            <a:ext cx="3496877" cy="981273"/>
          </a:xfrm>
          <a:prstGeom prst="roundRect">
            <a:avLst>
              <a:gd name="adj" fmla="val 8090"/>
            </a:avLst>
          </a:prstGeom>
          <a:solidFill>
            <a:srgbClr val="547808"/>
          </a:solidFill>
          <a:ln w="6350">
            <a:solidFill>
              <a:srgbClr val="6D9121"/>
            </a:solidFill>
            <a:prstDash val="solid"/>
          </a:ln>
        </p:spPr>
      </p:sp>
      <p:sp>
        <p:nvSpPr>
          <p:cNvPr id="9" name="Text 7"/>
          <p:cNvSpPr/>
          <p:nvPr/>
        </p:nvSpPr>
        <p:spPr>
          <a:xfrm>
            <a:off x="8228600" y="4730849"/>
            <a:ext cx="3106164" cy="295275"/>
          </a:xfrm>
          <a:prstGeom prst="rect">
            <a:avLst/>
          </a:prstGeom>
          <a:noFill/>
          <a:ln/>
        </p:spPr>
        <p:txBody>
          <a:bodyPr wrap="none" lIns="0" tIns="0" rIns="0" bIns="0" rtlCol="0" anchor="t"/>
          <a:lstStyle/>
          <a:p>
            <a:pPr marL="0" indent="0" algn="l">
              <a:lnSpc>
                <a:spcPct val="104000"/>
              </a:lnSpc>
              <a:buNone/>
            </a:pPr>
            <a:r>
              <a:rPr lang="en-US" sz="1850" dirty="0">
                <a:solidFill>
                  <a:srgbClr val="FFFFFF"/>
                </a:solidFill>
                <a:latin typeface="Syne ExtraBold" pitchFamily="34" charset="0"/>
                <a:ea typeface="Syne ExtraBold" pitchFamily="34" charset="-122"/>
                <a:cs typeface="Syne ExtraBold" pitchFamily="34" charset="-120"/>
              </a:rPr>
              <a:t>Less Disruption</a:t>
            </a:r>
            <a:endParaRPr lang="en-US" sz="1850" dirty="0"/>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4571886" cy="6858000"/>
          </a:xfrm>
          <a:prstGeom prst="rect">
            <a:avLst/>
          </a:prstGeom>
        </p:spPr>
      </p:pic>
      <p:sp>
        <p:nvSpPr>
          <p:cNvPr id="3" name="Text 0"/>
          <p:cNvSpPr/>
          <p:nvPr/>
        </p:nvSpPr>
        <p:spPr>
          <a:xfrm>
            <a:off x="5233360" y="566043"/>
            <a:ext cx="6296860" cy="1744266"/>
          </a:xfrm>
          <a:prstGeom prst="rect">
            <a:avLst/>
          </a:prstGeom>
          <a:noFill/>
          <a:ln/>
        </p:spPr>
        <p:txBody>
          <a:bodyPr wrap="square" lIns="0" tIns="0" rIns="0" bIns="0" rtlCol="0" anchor="t">
            <a:normAutofit/>
          </a:bodyPr>
          <a:lstStyle/>
          <a:p>
            <a:pPr marL="0" indent="0" algn="l">
              <a:lnSpc>
                <a:spcPct val="104000"/>
              </a:lnSpc>
              <a:buNone/>
            </a:pPr>
            <a:r>
              <a:rPr lang="en-US" sz="3650" dirty="0">
                <a:solidFill>
                  <a:srgbClr val="F0F4F1"/>
                </a:solidFill>
                <a:latin typeface="Syne ExtraBold" pitchFamily="34" charset="0"/>
                <a:ea typeface="Syne ExtraBold" pitchFamily="34" charset="-122"/>
                <a:cs typeface="Syne ExtraBold" pitchFamily="34" charset="-120"/>
              </a:rPr>
              <a:t>Experienced Technicians You Can Trust</a:t>
            </a:r>
            <a:endParaRPr lang="en-US" sz="3650" dirty="0"/>
          </a:p>
        </p:txBody>
      </p:sp>
      <p:sp>
        <p:nvSpPr>
          <p:cNvPr id="4" name="Text 1"/>
          <p:cNvSpPr/>
          <p:nvPr/>
        </p:nvSpPr>
        <p:spPr>
          <a:xfrm>
            <a:off x="5233360" y="2585045"/>
            <a:ext cx="6296860" cy="2272903"/>
          </a:xfrm>
          <a:prstGeom prst="rect">
            <a:avLst/>
          </a:prstGeom>
          <a:noFill/>
          <a:ln/>
        </p:spPr>
        <p:txBody>
          <a:bodyPr wrap="square" lIns="0" tIns="0" rIns="0" bIns="0" rtlCol="0" anchor="t">
            <a:normAutofit/>
          </a:bodyPr>
          <a:lstStyle/>
          <a:p>
            <a:pPr marL="0" indent="0" algn="l">
              <a:lnSpc>
                <a:spcPct val="132000"/>
              </a:lnSpc>
              <a:spcAft>
                <a:spcPts val="1600"/>
              </a:spcAft>
              <a:buNone/>
            </a:pPr>
            <a:r>
              <a:rPr lang="en-US" sz="1450" dirty="0">
                <a:solidFill>
                  <a:srgbClr val="D7E5D8"/>
                </a:solidFill>
                <a:latin typeface="Syne" pitchFamily="34" charset="0"/>
                <a:ea typeface="Syne" pitchFamily="34" charset="-122"/>
                <a:cs typeface="Syne" pitchFamily="34" charset="-120"/>
              </a:rPr>
              <a:t>Good PDR requires more than specialist tools. Experience, patience, and attention to detail are all essential. Precision PDR has more than 15 years of industry experience and provides professional dent repair with a focus on careful workmanship.</a:t>
            </a:r>
            <a:endParaRPr lang="en-US" sz="1450" dirty="0"/>
          </a:p>
          <a:p>
            <a:pPr marL="0" indent="0" algn="l">
              <a:lnSpc>
                <a:spcPct val="132000"/>
              </a:lnSpc>
              <a:buNone/>
            </a:pPr>
            <a:r>
              <a:rPr lang="en-US" sz="1450" dirty="0">
                <a:solidFill>
                  <a:srgbClr val="D7E5D8"/>
                </a:solidFill>
                <a:latin typeface="Syne" pitchFamily="34" charset="0"/>
                <a:ea typeface="Syne" pitchFamily="34" charset="-122"/>
                <a:cs typeface="Syne" pitchFamily="34" charset="-120"/>
              </a:rPr>
              <a:t>The team assesses each repair individually before work begins. This helps ensure the recommended method is appropriate for the damage and the vehicle.</a:t>
            </a:r>
            <a:endParaRPr lang="en-US" sz="1450" dirty="0"/>
          </a:p>
        </p:txBody>
      </p:sp>
      <p:sp>
        <p:nvSpPr>
          <p:cNvPr id="5" name="Text 2"/>
          <p:cNvSpPr/>
          <p:nvPr/>
        </p:nvSpPr>
        <p:spPr>
          <a:xfrm>
            <a:off x="5233360" y="5156895"/>
            <a:ext cx="6296860" cy="614065"/>
          </a:xfrm>
          <a:prstGeom prst="rect">
            <a:avLst/>
          </a:prstGeom>
          <a:noFill/>
          <a:ln/>
        </p:spPr>
        <p:txBody>
          <a:bodyPr wrap="none" lIns="0" tIns="0" rIns="0" bIns="0" rtlCol="0" anchor="t"/>
          <a:lstStyle/>
          <a:p>
            <a:pPr marL="0" indent="0" algn="ctr">
              <a:lnSpc>
                <a:spcPct val="83000"/>
              </a:lnSpc>
              <a:buNone/>
            </a:pPr>
            <a:r>
              <a:rPr lang="en-US" sz="4800" dirty="0">
                <a:solidFill>
                  <a:srgbClr val="D7E5D8"/>
                </a:solidFill>
                <a:latin typeface="Syne ExtraBold" pitchFamily="34" charset="0"/>
                <a:ea typeface="Syne ExtraBold" pitchFamily="34" charset="-122"/>
                <a:cs typeface="Syne ExtraBold" pitchFamily="34" charset="-120"/>
              </a:rPr>
              <a:t>15+</a:t>
            </a:r>
            <a:endParaRPr lang="en-US" sz="4800" dirty="0"/>
          </a:p>
        </p:txBody>
      </p:sp>
      <p:sp>
        <p:nvSpPr>
          <p:cNvPr id="6" name="Text 3"/>
          <p:cNvSpPr/>
          <p:nvPr/>
        </p:nvSpPr>
        <p:spPr>
          <a:xfrm>
            <a:off x="5233360" y="6001246"/>
            <a:ext cx="6296860" cy="290711"/>
          </a:xfrm>
          <a:prstGeom prst="rect">
            <a:avLst/>
          </a:prstGeom>
          <a:noFill/>
          <a:ln/>
        </p:spPr>
        <p:txBody>
          <a:bodyPr wrap="none" lIns="0" tIns="0" rIns="0" bIns="0" rtlCol="0" anchor="t"/>
          <a:lstStyle/>
          <a:p>
            <a:pPr marL="0" indent="0" algn="ctr">
              <a:lnSpc>
                <a:spcPct val="104000"/>
              </a:lnSpc>
              <a:buNone/>
            </a:pPr>
            <a:r>
              <a:rPr lang="en-US" sz="1800" dirty="0">
                <a:solidFill>
                  <a:srgbClr val="D7E5D8"/>
                </a:solidFill>
                <a:latin typeface="Syne ExtraBold" pitchFamily="34" charset="0"/>
                <a:ea typeface="Syne ExtraBold" pitchFamily="34" charset="-122"/>
                <a:cs typeface="Syne ExtraBold" pitchFamily="34" charset="-120"/>
              </a:rPr>
              <a:t>Years of Experience</a:t>
            </a:r>
            <a:endParaRPr lang="en-US" sz="1800" dirty="0"/>
          </a:p>
        </p:txBody>
      </p:sp>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661475" y="554335"/>
            <a:ext cx="10868745" cy="978297"/>
          </a:xfrm>
          <a:prstGeom prst="rect">
            <a:avLst/>
          </a:prstGeom>
          <a:noFill/>
          <a:ln/>
        </p:spPr>
        <p:txBody>
          <a:bodyPr wrap="square" lIns="0" tIns="0" rIns="0" bIns="0" rtlCol="0" anchor="t">
            <a:normAutofit/>
          </a:bodyPr>
          <a:lstStyle/>
          <a:p>
            <a:pPr marL="0" indent="0" algn="l">
              <a:lnSpc>
                <a:spcPct val="104000"/>
              </a:lnSpc>
              <a:buNone/>
            </a:pPr>
            <a:r>
              <a:rPr lang="en-US" sz="3050" dirty="0">
                <a:solidFill>
                  <a:srgbClr val="F0F4F1"/>
                </a:solidFill>
                <a:latin typeface="Syne ExtraBold" pitchFamily="34" charset="0"/>
                <a:ea typeface="Syne ExtraBold" pitchFamily="34" charset="-122"/>
                <a:cs typeface="Syne ExtraBold" pitchFamily="34" charset="-120"/>
              </a:rPr>
              <a:t>PDR for Different Types of Vehicles</a:t>
            </a:r>
            <a:endParaRPr lang="en-US" sz="3050" dirty="0"/>
          </a:p>
        </p:txBody>
      </p:sp>
      <p:sp>
        <p:nvSpPr>
          <p:cNvPr id="3" name="Text 1"/>
          <p:cNvSpPr/>
          <p:nvPr/>
        </p:nvSpPr>
        <p:spPr>
          <a:xfrm>
            <a:off x="661475" y="3155851"/>
            <a:ext cx="5243481" cy="1718866"/>
          </a:xfrm>
          <a:prstGeom prst="rect">
            <a:avLst/>
          </a:prstGeom>
          <a:noFill/>
          <a:ln/>
        </p:spPr>
        <p:txBody>
          <a:bodyPr wrap="square" lIns="0" tIns="0" rIns="0" bIns="0" rtlCol="0" anchor="t">
            <a:normAutofit/>
          </a:bodyPr>
          <a:lstStyle/>
          <a:p>
            <a:pPr marL="0" indent="0" algn="l">
              <a:lnSpc>
                <a:spcPct val="122000"/>
              </a:lnSpc>
              <a:spcAft>
                <a:spcPts val="900"/>
              </a:spcAft>
              <a:buNone/>
            </a:pPr>
            <a:r>
              <a:rPr lang="en-US" sz="1200" dirty="0">
                <a:solidFill>
                  <a:srgbClr val="D7E5D8"/>
                </a:solidFill>
                <a:latin typeface="Syne" pitchFamily="34" charset="0"/>
                <a:ea typeface="Syne" pitchFamily="34" charset="-122"/>
                <a:cs typeface="Syne" pitchFamily="34" charset="-120"/>
              </a:rPr>
              <a:t>Paintless dent repair can be suitable for many makes and models, from everyday family cars to higher value vehicles. Precision PDR also works with electric and hybrid vehicles and is IMI qualified and Tech Safe certified for EV and hybrid repairs.</a:t>
            </a:r>
            <a:endParaRPr lang="en-US" sz="1200" dirty="0"/>
          </a:p>
          <a:p>
            <a:pPr marL="0" indent="0" algn="l">
              <a:lnSpc>
                <a:spcPct val="122000"/>
              </a:lnSpc>
              <a:buNone/>
            </a:pPr>
            <a:r>
              <a:rPr lang="en-US" sz="1200" dirty="0">
                <a:solidFill>
                  <a:srgbClr val="D7E5D8"/>
                </a:solidFill>
                <a:latin typeface="Syne" pitchFamily="34" charset="0"/>
                <a:ea typeface="Syne" pitchFamily="34" charset="-122"/>
                <a:cs typeface="Syne" pitchFamily="34" charset="-120"/>
              </a:rPr>
              <a:t>Whether you have a single door ding or several minor dents, getting professional advice can help you understand what can realistically be repaired.</a:t>
            </a:r>
            <a:endParaRPr lang="en-US" sz="1200" dirty="0"/>
          </a:p>
        </p:txBody>
      </p:sp>
      <p:pic>
        <p:nvPicPr>
          <p:cNvPr id="4" name="Image 0" descr="preencoded.png"/>
          <p:cNvPicPr>
            <a:picLocks noChangeAspect="1"/>
          </p:cNvPicPr>
          <p:nvPr/>
        </p:nvPicPr>
        <p:blipFill>
          <a:blip r:embed="rId3"/>
          <a:stretch>
            <a:fillRect/>
          </a:stretch>
        </p:blipFill>
        <p:spPr>
          <a:xfrm>
            <a:off x="6293089" y="1872754"/>
            <a:ext cx="3213714" cy="4285059"/>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661475" y="784225"/>
            <a:ext cx="10868745" cy="433784"/>
          </a:xfrm>
          <a:prstGeom prst="rect">
            <a:avLst/>
          </a:prstGeom>
          <a:noFill/>
          <a:ln/>
        </p:spPr>
        <p:txBody>
          <a:bodyPr wrap="none" lIns="0" tIns="0" rIns="0" bIns="0" rtlCol="0" anchor="t"/>
          <a:lstStyle/>
          <a:p>
            <a:pPr marL="0" indent="0" algn="l">
              <a:lnSpc>
                <a:spcPct val="104000"/>
              </a:lnSpc>
              <a:buNone/>
            </a:pPr>
            <a:r>
              <a:rPr lang="en-US" sz="2700" dirty="0">
                <a:solidFill>
                  <a:srgbClr val="F0F4F1"/>
                </a:solidFill>
                <a:latin typeface="Syne ExtraBold" pitchFamily="34" charset="0"/>
                <a:ea typeface="Syne ExtraBold" pitchFamily="34" charset="-122"/>
                <a:cs typeface="Syne ExtraBold" pitchFamily="34" charset="-120"/>
              </a:rPr>
              <a:t>Choose Precision PDR in Peterborough</a:t>
            </a:r>
            <a:endParaRPr lang="en-US" sz="2700" dirty="0"/>
          </a:p>
        </p:txBody>
      </p:sp>
      <p:sp>
        <p:nvSpPr>
          <p:cNvPr id="3" name="Text 1"/>
          <p:cNvSpPr/>
          <p:nvPr/>
        </p:nvSpPr>
        <p:spPr>
          <a:xfrm>
            <a:off x="661475" y="1421805"/>
            <a:ext cx="10868745" cy="692348"/>
          </a:xfrm>
          <a:prstGeom prst="rect">
            <a:avLst/>
          </a:prstGeom>
          <a:noFill/>
          <a:ln/>
        </p:spPr>
        <p:txBody>
          <a:bodyPr wrap="square" lIns="0" tIns="0" rIns="0" bIns="0" rtlCol="0" anchor="t">
            <a:normAutofit/>
          </a:bodyPr>
          <a:lstStyle/>
          <a:p>
            <a:pPr marL="0" indent="0" algn="l">
              <a:lnSpc>
                <a:spcPct val="116000"/>
              </a:lnSpc>
              <a:spcAft>
                <a:spcPts val="900"/>
              </a:spcAft>
              <a:buNone/>
            </a:pPr>
            <a:r>
              <a:rPr lang="en-US" sz="1050" dirty="0">
                <a:solidFill>
                  <a:srgbClr val="D7E5D8"/>
                </a:solidFill>
                <a:latin typeface="Syne" pitchFamily="34" charset="0"/>
                <a:ea typeface="Syne" pitchFamily="34" charset="-122"/>
                <a:cs typeface="Syne" pitchFamily="34" charset="-120"/>
              </a:rPr>
              <a:t>If an unwanted dent is spoiling the look of your car, </a:t>
            </a:r>
            <a:r>
              <a:rPr lang="en-US" sz="1050" b="1" dirty="0">
                <a:solidFill>
                  <a:srgbClr val="D7E5D8"/>
                </a:solidFill>
                <a:latin typeface="Syne Bold" pitchFamily="34" charset="0"/>
                <a:ea typeface="Syne Bold" pitchFamily="34" charset="-122"/>
                <a:cs typeface="Syne Bold" pitchFamily="34" charset="-120"/>
              </a:rPr>
              <a:t>PDR Peterborough</a:t>
            </a:r>
            <a:r>
              <a:rPr lang="en-US" sz="1050" dirty="0">
                <a:solidFill>
                  <a:srgbClr val="D7E5D8"/>
                </a:solidFill>
                <a:latin typeface="Syne" pitchFamily="34" charset="0"/>
                <a:ea typeface="Syne" pitchFamily="34" charset="-122"/>
                <a:cs typeface="Syne" pitchFamily="34" charset="-120"/>
              </a:rPr>
              <a:t> could be the solution you have been looking for. Precision PDR combines specialist equipment, experienced technicians, and careful repair techniques to restore suitable dents while protecting the original finish.</a:t>
            </a:r>
            <a:endParaRPr lang="en-US" sz="1050" dirty="0"/>
          </a:p>
          <a:p>
            <a:pPr marL="0" indent="0" algn="l">
              <a:lnSpc>
                <a:spcPct val="116000"/>
              </a:lnSpc>
              <a:buNone/>
            </a:pPr>
            <a:r>
              <a:rPr lang="en-US" sz="1050" dirty="0">
                <a:solidFill>
                  <a:srgbClr val="D7E5D8"/>
                </a:solidFill>
                <a:latin typeface="Syne" pitchFamily="34" charset="0"/>
                <a:ea typeface="Syne" pitchFamily="34" charset="-122"/>
                <a:cs typeface="Syne" pitchFamily="34" charset="-120"/>
              </a:rPr>
              <a:t>Contact Precision PDR to discuss your vehicle damage and find out whether paintless dent repair is suitable for your car.</a:t>
            </a:r>
            <a:endParaRPr lang="en-US" sz="1050" dirty="0"/>
          </a:p>
        </p:txBody>
      </p:sp>
      <p:pic>
        <p:nvPicPr>
          <p:cNvPr id="4" name="Image 0" descr="preencoded.png"/>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661475" y="2228751"/>
            <a:ext cx="3554919" cy="978892"/>
          </a:xfrm>
          <a:prstGeom prst="rect">
            <a:avLst/>
          </a:prstGeom>
        </p:spPr>
      </p:pic>
      <p:sp>
        <p:nvSpPr>
          <p:cNvPr id="5" name="Text 2"/>
          <p:cNvSpPr/>
          <p:nvPr/>
        </p:nvSpPr>
        <p:spPr>
          <a:xfrm>
            <a:off x="895526" y="2386608"/>
            <a:ext cx="3163015" cy="216892"/>
          </a:xfrm>
          <a:prstGeom prst="rect">
            <a:avLst/>
          </a:prstGeom>
          <a:noFill/>
          <a:ln/>
        </p:spPr>
        <p:txBody>
          <a:bodyPr wrap="none" lIns="0" tIns="0" rIns="0" bIns="0" rtlCol="0" anchor="t"/>
          <a:lstStyle/>
          <a:p>
            <a:pPr marL="0" indent="0" algn="l">
              <a:lnSpc>
                <a:spcPct val="104000"/>
              </a:lnSpc>
              <a:buNone/>
            </a:pPr>
            <a:r>
              <a:rPr lang="en-US" sz="1350" dirty="0">
                <a:solidFill>
                  <a:srgbClr val="D7E5D8"/>
                </a:solidFill>
                <a:latin typeface="Syne ExtraBold" pitchFamily="34" charset="0"/>
                <a:ea typeface="Syne ExtraBold" pitchFamily="34" charset="-122"/>
                <a:cs typeface="Syne ExtraBold" pitchFamily="34" charset="-120"/>
              </a:rPr>
              <a:t>Phone</a:t>
            </a:r>
            <a:endParaRPr lang="en-US" sz="1350" dirty="0"/>
          </a:p>
        </p:txBody>
      </p:sp>
      <p:sp>
        <p:nvSpPr>
          <p:cNvPr id="6" name="Text 3"/>
          <p:cNvSpPr/>
          <p:nvPr/>
        </p:nvSpPr>
        <p:spPr>
          <a:xfrm>
            <a:off x="895526" y="2664619"/>
            <a:ext cx="3163015" cy="192584"/>
          </a:xfrm>
          <a:prstGeom prst="rect">
            <a:avLst/>
          </a:prstGeom>
          <a:noFill/>
          <a:ln/>
        </p:spPr>
        <p:txBody>
          <a:bodyPr wrap="none" lIns="0" tIns="0" rIns="0" bIns="0" rtlCol="0" anchor="t"/>
          <a:lstStyle/>
          <a:p>
            <a:pPr marL="0" indent="0" algn="l">
              <a:lnSpc>
                <a:spcPct val="116000"/>
              </a:lnSpc>
              <a:buNone/>
            </a:pPr>
            <a:r>
              <a:rPr lang="en-US" sz="1050" dirty="0">
                <a:solidFill>
                  <a:srgbClr val="D7E5D8"/>
                </a:solidFill>
                <a:latin typeface="Syne" pitchFamily="34" charset="0"/>
                <a:ea typeface="Syne" pitchFamily="34" charset="-122"/>
                <a:cs typeface="Syne" pitchFamily="34" charset="-120"/>
              </a:rPr>
              <a:t>07514708118</a:t>
            </a:r>
            <a:endParaRPr lang="en-US" sz="1050" dirty="0"/>
          </a:p>
        </p:txBody>
      </p:sp>
      <p:pic>
        <p:nvPicPr>
          <p:cNvPr id="7" name="Image 1" descr="preencoded.png"/>
          <p:cNvPicPr>
            <a:picLocks noChangeAspect="1"/>
          </p:cNvPicPr>
          <p:nvPr/>
        </p:nvPicPr>
        <p:blipFill>
          <a:blip r:embed="rId3">
            <a:extLst>
              <a:ext uri="{96DAC541-7B7A-43D3-8B79-37D633B846F1}">
                <asvg:svgBlip xmlns:asvg="http://schemas.microsoft.com/office/drawing/2016/SVG/main" xmlns="" r:embed="rId5"/>
              </a:ext>
            </a:extLst>
          </a:blip>
          <a:stretch>
            <a:fillRect/>
          </a:stretch>
        </p:blipFill>
        <p:spPr>
          <a:xfrm>
            <a:off x="4318289" y="2228751"/>
            <a:ext cx="3555018" cy="978892"/>
          </a:xfrm>
          <a:prstGeom prst="rect">
            <a:avLst/>
          </a:prstGeom>
        </p:spPr>
      </p:pic>
      <p:sp>
        <p:nvSpPr>
          <p:cNvPr id="8" name="Text 4"/>
          <p:cNvSpPr/>
          <p:nvPr/>
        </p:nvSpPr>
        <p:spPr>
          <a:xfrm>
            <a:off x="4552340" y="2386608"/>
            <a:ext cx="3163114" cy="216892"/>
          </a:xfrm>
          <a:prstGeom prst="rect">
            <a:avLst/>
          </a:prstGeom>
          <a:noFill/>
          <a:ln/>
        </p:spPr>
        <p:txBody>
          <a:bodyPr wrap="none" lIns="0" tIns="0" rIns="0" bIns="0" rtlCol="0" anchor="t"/>
          <a:lstStyle/>
          <a:p>
            <a:pPr marL="0" indent="0" algn="l">
              <a:lnSpc>
                <a:spcPct val="104000"/>
              </a:lnSpc>
              <a:buNone/>
            </a:pPr>
            <a:r>
              <a:rPr lang="en-US" sz="1350" dirty="0">
                <a:solidFill>
                  <a:srgbClr val="D7E5D8"/>
                </a:solidFill>
                <a:latin typeface="Syne ExtraBold" pitchFamily="34" charset="0"/>
                <a:ea typeface="Syne ExtraBold" pitchFamily="34" charset="-122"/>
                <a:cs typeface="Syne ExtraBold" pitchFamily="34" charset="-120"/>
              </a:rPr>
              <a:t>Email</a:t>
            </a:r>
            <a:endParaRPr lang="en-US" sz="1350" dirty="0"/>
          </a:p>
        </p:txBody>
      </p:sp>
      <p:sp>
        <p:nvSpPr>
          <p:cNvPr id="9" name="Text 5"/>
          <p:cNvSpPr/>
          <p:nvPr/>
        </p:nvSpPr>
        <p:spPr>
          <a:xfrm>
            <a:off x="4552340" y="2664619"/>
            <a:ext cx="3163114" cy="192584"/>
          </a:xfrm>
          <a:prstGeom prst="rect">
            <a:avLst/>
          </a:prstGeom>
          <a:noFill/>
          <a:ln/>
        </p:spPr>
        <p:txBody>
          <a:bodyPr wrap="none" lIns="0" tIns="0" rIns="0" bIns="0" rtlCol="0" anchor="t"/>
          <a:lstStyle/>
          <a:p>
            <a:pPr marL="0" indent="0" algn="l">
              <a:lnSpc>
                <a:spcPct val="116000"/>
              </a:lnSpc>
              <a:buNone/>
            </a:pPr>
            <a:r>
              <a:rPr lang="en-US" sz="1050" b="1" u="sng" dirty="0">
                <a:solidFill>
                  <a:srgbClr val="A9F00F"/>
                </a:solidFill>
                <a:latin typeface="Syne Bold" pitchFamily="34" charset="0"/>
                <a:ea typeface="Syne Bold" pitchFamily="34" charset="-122"/>
                <a:cs typeface="Syne Bold" pitchFamily="34" charset="-120"/>
                <a:hlinkClick r:id="rId6">
                  <a:extLst>
                    <a:ext uri="{A12FA001-AC4F-418D-AE19-62706E023703}">
                      <ahyp:hlinkClr xmlns:ahyp="http://schemas.microsoft.com/office/drawing/2018/hyperlinkcolor" xmlns="" val="tx"/>
                    </a:ext>
                  </a:extLst>
                </a:hlinkClick>
              </a:rPr>
              <a:t>info@precisionpdr.co.uk</a:t>
            </a:r>
            <a:endParaRPr lang="en-US" sz="1050" dirty="0"/>
          </a:p>
        </p:txBody>
      </p:sp>
      <p:pic>
        <p:nvPicPr>
          <p:cNvPr id="10" name="Image 2" descr="preencoded.png"/>
          <p:cNvPicPr>
            <a:picLocks noChangeAspect="1"/>
          </p:cNvPicPr>
          <p:nvPr/>
        </p:nvPicPr>
        <p:blipFill>
          <a:blip r:embed="rId3">
            <a:extLst>
              <a:ext uri="{96DAC541-7B7A-43D3-8B79-37D633B846F1}">
                <asvg:svgBlip xmlns:asvg="http://schemas.microsoft.com/office/drawing/2016/SVG/main" xmlns="" r:embed="rId7"/>
              </a:ext>
            </a:extLst>
          </a:blip>
          <a:stretch>
            <a:fillRect/>
          </a:stretch>
        </p:blipFill>
        <p:spPr>
          <a:xfrm>
            <a:off x="7975202" y="2228751"/>
            <a:ext cx="3554919" cy="978892"/>
          </a:xfrm>
          <a:prstGeom prst="rect">
            <a:avLst/>
          </a:prstGeom>
        </p:spPr>
      </p:pic>
      <p:sp>
        <p:nvSpPr>
          <p:cNvPr id="11" name="Text 6"/>
          <p:cNvSpPr/>
          <p:nvPr/>
        </p:nvSpPr>
        <p:spPr>
          <a:xfrm>
            <a:off x="8209253" y="2386608"/>
            <a:ext cx="3163015" cy="216892"/>
          </a:xfrm>
          <a:prstGeom prst="rect">
            <a:avLst/>
          </a:prstGeom>
          <a:noFill/>
          <a:ln/>
        </p:spPr>
        <p:txBody>
          <a:bodyPr wrap="none" lIns="0" tIns="0" rIns="0" bIns="0" rtlCol="0" anchor="t"/>
          <a:lstStyle/>
          <a:p>
            <a:pPr marL="0" indent="0" algn="l">
              <a:lnSpc>
                <a:spcPct val="104000"/>
              </a:lnSpc>
              <a:buNone/>
            </a:pPr>
            <a:r>
              <a:rPr lang="en-US" sz="1350" dirty="0">
                <a:solidFill>
                  <a:srgbClr val="D7E5D8"/>
                </a:solidFill>
                <a:latin typeface="Syne ExtraBold" pitchFamily="34" charset="0"/>
                <a:ea typeface="Syne ExtraBold" pitchFamily="34" charset="-122"/>
                <a:cs typeface="Syne ExtraBold" pitchFamily="34" charset="-120"/>
              </a:rPr>
              <a:t>Location</a:t>
            </a:r>
            <a:endParaRPr lang="en-US" sz="1350" dirty="0"/>
          </a:p>
        </p:txBody>
      </p:sp>
      <p:sp>
        <p:nvSpPr>
          <p:cNvPr id="12" name="Text 7"/>
          <p:cNvSpPr/>
          <p:nvPr/>
        </p:nvSpPr>
        <p:spPr>
          <a:xfrm>
            <a:off x="8209253" y="2664619"/>
            <a:ext cx="3163015" cy="385167"/>
          </a:xfrm>
          <a:prstGeom prst="rect">
            <a:avLst/>
          </a:prstGeom>
          <a:noFill/>
          <a:ln/>
        </p:spPr>
        <p:txBody>
          <a:bodyPr wrap="square" lIns="0" tIns="0" rIns="0" bIns="0" rtlCol="0" anchor="t">
            <a:normAutofit/>
          </a:bodyPr>
          <a:lstStyle/>
          <a:p>
            <a:pPr marL="0" indent="0" algn="l">
              <a:lnSpc>
                <a:spcPct val="116000"/>
              </a:lnSpc>
              <a:buNone/>
            </a:pPr>
            <a:r>
              <a:rPr lang="en-US" sz="1050" dirty="0">
                <a:solidFill>
                  <a:srgbClr val="D7E5D8"/>
                </a:solidFill>
                <a:latin typeface="Syne" pitchFamily="34" charset="0"/>
                <a:ea typeface="Syne" pitchFamily="34" charset="-122"/>
                <a:cs typeface="Syne" pitchFamily="34" charset="-120"/>
              </a:rPr>
              <a:t>Peterborough, Cambridgeshire, England, United Kingdom PE1 1AB 52.5703° N, 0.2408° W</a:t>
            </a:r>
            <a:endParaRPr lang="en-US" sz="1050" dirty="0"/>
          </a:p>
        </p:txBody>
      </p:sp>
      <p:sp>
        <p:nvSpPr>
          <p:cNvPr id="13" name="Text 8"/>
          <p:cNvSpPr/>
          <p:nvPr/>
        </p:nvSpPr>
        <p:spPr>
          <a:xfrm>
            <a:off x="661475" y="3360539"/>
            <a:ext cx="10868745" cy="216892"/>
          </a:xfrm>
          <a:prstGeom prst="rect">
            <a:avLst/>
          </a:prstGeom>
          <a:noFill/>
          <a:ln/>
        </p:spPr>
        <p:txBody>
          <a:bodyPr wrap="none" lIns="0" tIns="0" rIns="0" bIns="0" rtlCol="0" anchor="t"/>
          <a:lstStyle/>
          <a:p>
            <a:pPr marL="0" indent="0" algn="l">
              <a:lnSpc>
                <a:spcPct val="104000"/>
              </a:lnSpc>
              <a:buNone/>
            </a:pPr>
            <a:r>
              <a:rPr lang="en-US" sz="1350" dirty="0">
                <a:solidFill>
                  <a:srgbClr val="F0F4F1"/>
                </a:solidFill>
                <a:latin typeface="Syne ExtraBold" pitchFamily="34" charset="0"/>
                <a:ea typeface="Syne ExtraBold" pitchFamily="34" charset="-122"/>
                <a:cs typeface="Syne ExtraBold" pitchFamily="34" charset="-120"/>
              </a:rPr>
              <a:t>Opening Hours</a:t>
            </a:r>
            <a:endParaRPr lang="en-US" sz="1350" dirty="0"/>
          </a:p>
        </p:txBody>
      </p:sp>
      <p:graphicFrame>
        <p:nvGraphicFramePr>
          <p:cNvPr id="14" name="Table 0"/>
          <p:cNvGraphicFramePr>
            <a:graphicFrameLocks noGrp="1"/>
          </p:cNvGraphicFramePr>
          <p:nvPr>
            <p:extLst>
              <p:ext uri="{D42A27DB-BD31-4B8C-83A1-F6EECF244321}">
                <p14:modId xmlns:p14="http://schemas.microsoft.com/office/powerpoint/2010/main" val="1579011935"/>
              </p:ext>
            </p:extLst>
          </p:nvPr>
        </p:nvGraphicFramePr>
        <p:xfrm>
          <a:off x="661475" y="3730327"/>
          <a:ext cx="10868746" cy="2330691"/>
        </p:xfrm>
        <a:graphic>
          <a:graphicData uri="http://schemas.openxmlformats.org/drawingml/2006/table">
            <a:tbl>
              <a:tblPr/>
              <a:tblGrid>
                <a:gridCol w="5434373"/>
                <a:gridCol w="5434373"/>
              </a:tblGrid>
              <a:tr h="330688">
                <a:tc>
                  <a:txBody>
                    <a:bodyPr/>
                    <a:lstStyle/>
                    <a:p>
                      <a:pPr marL="0" indent="0">
                        <a:buNone/>
                      </a:pPr>
                      <a:r>
                        <a:rPr lang="en-US" sz="1050" b="1" dirty="0">
                          <a:solidFill>
                            <a:srgbClr val="D7E5D8"/>
                          </a:solidFill>
                          <a:latin typeface="Syne" pitchFamily="34" charset="0"/>
                          <a:ea typeface="Syne" pitchFamily="34" charset="-122"/>
                          <a:cs typeface="Syne" pitchFamily="34" charset="-120"/>
                        </a:rPr>
                        <a:t>Wednesday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8 am–5:30 pm</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3863">
                <a:tc>
                  <a:txBody>
                    <a:bodyPr/>
                    <a:lstStyle/>
                    <a:p>
                      <a:pPr marL="0" indent="0">
                        <a:buNone/>
                      </a:pPr>
                      <a:r>
                        <a:rPr lang="en-US" sz="1050" b="1" dirty="0">
                          <a:solidFill>
                            <a:srgbClr val="D7E5D8"/>
                          </a:solidFill>
                          <a:latin typeface="Syne" pitchFamily="34" charset="0"/>
                          <a:ea typeface="Syne" pitchFamily="34" charset="-122"/>
                          <a:cs typeface="Syne" pitchFamily="34" charset="-120"/>
                        </a:rPr>
                        <a:t>Thursday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8 am–5:30 pm</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3863">
                <a:tc>
                  <a:txBody>
                    <a:bodyPr/>
                    <a:lstStyle/>
                    <a:p>
                      <a:pPr marL="0" indent="0">
                        <a:buNone/>
                      </a:pPr>
                      <a:r>
                        <a:rPr lang="en-US" sz="1050" b="1" dirty="0">
                          <a:solidFill>
                            <a:srgbClr val="D7E5D8"/>
                          </a:solidFill>
                          <a:latin typeface="Syne" pitchFamily="34" charset="0"/>
                          <a:ea typeface="Syne" pitchFamily="34" charset="-122"/>
                          <a:cs typeface="Syne" pitchFamily="34" charset="-120"/>
                        </a:rPr>
                        <a:t>Friday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8 am–5:30 pm</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3863">
                <a:tc>
                  <a:txBody>
                    <a:bodyPr/>
                    <a:lstStyle/>
                    <a:p>
                      <a:pPr marL="0" indent="0">
                        <a:buNone/>
                      </a:pPr>
                      <a:r>
                        <a:rPr lang="en-US" sz="1050" b="1" dirty="0">
                          <a:solidFill>
                            <a:srgbClr val="D7E5D8"/>
                          </a:solidFill>
                          <a:latin typeface="Syne" pitchFamily="34" charset="0"/>
                          <a:ea typeface="Syne" pitchFamily="34" charset="-122"/>
                          <a:cs typeface="Syne" pitchFamily="34" charset="-120"/>
                        </a:rPr>
                        <a:t>Saturday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Closed</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3863">
                <a:tc>
                  <a:txBody>
                    <a:bodyPr/>
                    <a:lstStyle/>
                    <a:p>
                      <a:pPr marL="0" indent="0">
                        <a:buNone/>
                      </a:pPr>
                      <a:r>
                        <a:rPr lang="en-US" sz="1050" b="1" dirty="0">
                          <a:solidFill>
                            <a:srgbClr val="D7E5D8"/>
                          </a:solidFill>
                          <a:latin typeface="Syne" pitchFamily="34" charset="0"/>
                          <a:ea typeface="Syne" pitchFamily="34" charset="-122"/>
                          <a:cs typeface="Syne" pitchFamily="34" charset="-120"/>
                        </a:rPr>
                        <a:t>Sunday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Closed</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3863">
                <a:tc>
                  <a:txBody>
                    <a:bodyPr/>
                    <a:lstStyle/>
                    <a:p>
                      <a:pPr marL="0" indent="0">
                        <a:buNone/>
                      </a:pPr>
                      <a:r>
                        <a:rPr lang="en-US" sz="1050" b="1" dirty="0">
                          <a:solidFill>
                            <a:srgbClr val="D7E5D8"/>
                          </a:solidFill>
                          <a:latin typeface="Syne" pitchFamily="34" charset="0"/>
                          <a:ea typeface="Syne" pitchFamily="34" charset="-122"/>
                          <a:cs typeface="Syne" pitchFamily="34" charset="-120"/>
                        </a:rPr>
                        <a:t>Monday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8 am–5:30 pm</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r h="330688">
                <a:tc>
                  <a:txBody>
                    <a:bodyPr/>
                    <a:lstStyle/>
                    <a:p>
                      <a:pPr marL="0" indent="0">
                        <a:buNone/>
                      </a:pPr>
                      <a:r>
                        <a:rPr lang="en-US" sz="1050" b="1" dirty="0">
                          <a:solidFill>
                            <a:srgbClr val="D7E5D8"/>
                          </a:solidFill>
                          <a:latin typeface="Syne" pitchFamily="34" charset="0"/>
                          <a:ea typeface="Syne" pitchFamily="34" charset="-122"/>
                          <a:cs typeface="Syne" pitchFamily="34" charset="-120"/>
                        </a:rPr>
                        <a:t>Tuesday</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c>
                  <a:txBody>
                    <a:bodyPr/>
                    <a:lstStyle/>
                    <a:p>
                      <a:pPr marL="0" indent="0">
                        <a:buNone/>
                      </a:pPr>
                      <a:r>
                        <a:rPr lang="en-US" sz="1050" dirty="0">
                          <a:solidFill>
                            <a:srgbClr val="D7E5D8"/>
                          </a:solidFill>
                          <a:latin typeface="Syne" pitchFamily="34" charset="0"/>
                          <a:ea typeface="Syne" pitchFamily="34" charset="-122"/>
                          <a:cs typeface="Syne" pitchFamily="34" charset="-120"/>
                        </a:rPr>
                        <a:t>8 am–5:30 pm</a:t>
                      </a:r>
                      <a:endParaRPr lang="en-US" sz="1050" dirty="0">
                        <a:latin typeface="Syne" charset="0"/>
                        <a:ea typeface="Syne" charset="0"/>
                        <a:cs typeface="Syne" charset="0"/>
                      </a:endParaRPr>
                    </a:p>
                  </a:txBody>
                  <a:tcPr marL="138811" marR="138811" marT="6350" marB="6350" anchor="ctr">
                    <a:lnL w="0" cap="flat" cmpd="sng" algn="ctr">
                      <a:noFill/>
                    </a:lnL>
                    <a:lnR w="0" cap="flat" cmpd="sng" algn="ctr">
                      <a:noFill/>
                    </a:lnR>
                    <a:lnT w="0" cap="flat" cmpd="sng" algn="ctr">
                      <a:noFill/>
                    </a:lnT>
                    <a:lnB w="0" cap="flat" cmpd="sng" algn="ctr">
                      <a:noFill/>
                    </a:lnB>
                  </a:tcPr>
                </a:tc>
              </a:tr>
            </a:tbl>
          </a:graphicData>
        </a:graphic>
      </p:graphicFrame>
      <p:sp>
        <p:nvSpPr>
          <p:cNvPr id="15" name="Shape 9"/>
          <p:cNvSpPr/>
          <p:nvPr/>
        </p:nvSpPr>
        <p:spPr>
          <a:xfrm>
            <a:off x="661475" y="4052340"/>
            <a:ext cx="10868745" cy="8676"/>
          </a:xfrm>
          <a:prstGeom prst="rect">
            <a:avLst/>
          </a:prstGeom>
          <a:solidFill>
            <a:srgbClr val="FFFFFF">
              <a:alpha val="24000"/>
            </a:srgbClr>
          </a:solidFill>
          <a:ln/>
        </p:spPr>
      </p:sp>
      <p:sp>
        <p:nvSpPr>
          <p:cNvPr id="16" name="Shape 10"/>
          <p:cNvSpPr/>
          <p:nvPr/>
        </p:nvSpPr>
        <p:spPr>
          <a:xfrm>
            <a:off x="661475" y="4386202"/>
            <a:ext cx="10868745" cy="8676"/>
          </a:xfrm>
          <a:prstGeom prst="rect">
            <a:avLst/>
          </a:prstGeom>
          <a:solidFill>
            <a:srgbClr val="FFFFFF">
              <a:alpha val="24000"/>
            </a:srgbClr>
          </a:solidFill>
          <a:ln/>
        </p:spPr>
      </p:sp>
      <p:sp>
        <p:nvSpPr>
          <p:cNvPr id="17" name="Shape 11"/>
          <p:cNvSpPr/>
          <p:nvPr/>
        </p:nvSpPr>
        <p:spPr>
          <a:xfrm>
            <a:off x="661475" y="4720065"/>
            <a:ext cx="10868745" cy="8676"/>
          </a:xfrm>
          <a:prstGeom prst="rect">
            <a:avLst/>
          </a:prstGeom>
          <a:solidFill>
            <a:srgbClr val="FFFFFF">
              <a:alpha val="24000"/>
            </a:srgbClr>
          </a:solidFill>
          <a:ln/>
        </p:spPr>
      </p:sp>
      <p:sp>
        <p:nvSpPr>
          <p:cNvPr id="18" name="Shape 12"/>
          <p:cNvSpPr/>
          <p:nvPr/>
        </p:nvSpPr>
        <p:spPr>
          <a:xfrm>
            <a:off x="661475" y="5053928"/>
            <a:ext cx="10868745" cy="8676"/>
          </a:xfrm>
          <a:prstGeom prst="rect">
            <a:avLst/>
          </a:prstGeom>
          <a:solidFill>
            <a:srgbClr val="FFFFFF">
              <a:alpha val="24000"/>
            </a:srgbClr>
          </a:solidFill>
          <a:ln/>
        </p:spPr>
      </p:sp>
      <p:sp>
        <p:nvSpPr>
          <p:cNvPr id="19" name="Shape 13"/>
          <p:cNvSpPr/>
          <p:nvPr/>
        </p:nvSpPr>
        <p:spPr>
          <a:xfrm>
            <a:off x="661475" y="5387790"/>
            <a:ext cx="10868745" cy="8676"/>
          </a:xfrm>
          <a:prstGeom prst="rect">
            <a:avLst/>
          </a:prstGeom>
          <a:solidFill>
            <a:srgbClr val="FFFFFF">
              <a:alpha val="24000"/>
            </a:srgbClr>
          </a:solidFill>
          <a:ln/>
        </p:spPr>
      </p:sp>
      <p:sp>
        <p:nvSpPr>
          <p:cNvPr id="20" name="Shape 14"/>
          <p:cNvSpPr/>
          <p:nvPr/>
        </p:nvSpPr>
        <p:spPr>
          <a:xfrm>
            <a:off x="661475" y="5721653"/>
            <a:ext cx="10868745" cy="8676"/>
          </a:xfrm>
          <a:prstGeom prst="rect">
            <a:avLst/>
          </a:prstGeom>
          <a:solidFill>
            <a:srgbClr val="FFFFFF">
              <a:alpha val="24000"/>
            </a:srgbClr>
          </a:solidFill>
          <a:ln/>
        </p:spPr>
      </p:sp>
      <p:pic>
        <p:nvPicPr>
          <p:cNvPr id="21" name="Picture 20"/>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11059887" y="6470468"/>
            <a:ext cx="1062147" cy="310013"/>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A9F00F"/>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628</Words>
  <Application>Microsoft Office PowerPoint</Application>
  <PresentationFormat>Widescreen</PresentationFormat>
  <Paragraphs>55</Paragraphs>
  <Slides>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Syne Bold</vt:lpstr>
      <vt:lpstr>Calibri</vt:lpstr>
      <vt:lpstr>Syne ExtraBold</vt:lpstr>
      <vt:lpstr>Arial</vt:lpstr>
      <vt:lpstr>Syne</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
  <cp:lastModifiedBy>ADMIN</cp:lastModifiedBy>
  <cp:revision>2</cp:revision>
  <dcterms:created xsi:type="dcterms:W3CDTF">2026-09-03T06:47:26Z</dcterms:created>
  <dcterms:modified xsi:type="dcterms:W3CDTF">2026-09-03T06:50:03Z</dcterms:modified>
</cp:coreProperties>
</file>