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notesMasterIdLst>
    <p:notesMasterId r:id="rId16"/>
  </p:notesMasterIdLst>
  <p:sldIdLst>
    <p:sldId id="256" r:id="rId6"/>
    <p:sldId id="257" r:id="rId7"/>
    <p:sldId id="258" r:id="rId8"/>
    <p:sldId id="259" r:id="rId9"/>
    <p:sldId id="260" r:id="rId10"/>
    <p:sldId id="261" r:id="rId11"/>
    <p:sldId id="262" r:id="rId12"/>
    <p:sldId id="263" r:id="rId13"/>
    <p:sldId id="264" r:id="rId14"/>
    <p:sldId id="265" r:id="rId15"/>
  </p:sldIdLst>
  <p:sldSz cx="18288000" cy="10287000"/>
  <p:notesSz cx="6858000" cy="9144000"/>
  <p:embeddedFontLst>
    <p:embeddedFont>
      <p:font typeface="Arimo Bold" charset="1" panose="020B0704020202020204"/>
      <p:regular r:id="rId19"/>
    </p:embeddedFont>
    <p:embeddedFont>
      <p:font typeface="Source Serif Pro" charset="1" panose="02040603050405020204"/>
      <p:regular r:id="rId20"/>
    </p:embeddedFont>
    <p:embeddedFont>
      <p:font typeface="Arimo" charset="1" panose="020B0604020202020204"/>
      <p:regular r:id="rId22"/>
    </p:embeddedFont>
    <p:embeddedFont>
      <p:font typeface="Source Serif Pro Bold" charset="1" panose="02040803050405020204"/>
      <p:regular r:id="rId3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notesMasters/notesMaster1.xml" Type="http://schemas.openxmlformats.org/officeDocument/2006/relationships/notesMaster"/><Relationship Id="rId17" Target="theme/theme2.xml" Type="http://schemas.openxmlformats.org/officeDocument/2006/relationships/theme"/><Relationship Id="rId18" Target="notesSlides/notesSlide1.xml" Type="http://schemas.openxmlformats.org/officeDocument/2006/relationships/notesSlide"/><Relationship Id="rId19" Target="fonts/font19.fntdata" Type="http://schemas.openxmlformats.org/officeDocument/2006/relationships/font"/><Relationship Id="rId2" Target="presProps.xml" Type="http://schemas.openxmlformats.org/officeDocument/2006/relationships/presProps"/><Relationship Id="rId20" Target="fonts/font20.fntdata" Type="http://schemas.openxmlformats.org/officeDocument/2006/relationships/font"/><Relationship Id="rId21" Target="notesSlides/notesSlide2.xml" Type="http://schemas.openxmlformats.org/officeDocument/2006/relationships/notesSlide"/><Relationship Id="rId22" Target="fonts/font22.fntdata" Type="http://schemas.openxmlformats.org/officeDocument/2006/relationships/font"/><Relationship Id="rId23" Target="notesSlides/notesSlide3.xml" Type="http://schemas.openxmlformats.org/officeDocument/2006/relationships/notesSlide"/><Relationship Id="rId24" Target="notesSlides/notesSlide4.xml" Type="http://schemas.openxmlformats.org/officeDocument/2006/relationships/notesSlide"/><Relationship Id="rId25" Target="notesSlides/notesSlide5.xml" Type="http://schemas.openxmlformats.org/officeDocument/2006/relationships/notesSlide"/><Relationship Id="rId26" Target="notesSlides/notesSlide6.xml" Type="http://schemas.openxmlformats.org/officeDocument/2006/relationships/notesSlide"/><Relationship Id="rId27" Target="notesSlides/notesSlide7.xml" Type="http://schemas.openxmlformats.org/officeDocument/2006/relationships/notesSlide"/><Relationship Id="rId28" Target="notesSlides/notesSlide8.xml" Type="http://schemas.openxmlformats.org/officeDocument/2006/relationships/notesSlide"/><Relationship Id="rId29" Target="notesSlides/notesSlide9.xml" Type="http://schemas.openxmlformats.org/officeDocument/2006/relationships/notesSlide"/><Relationship Id="rId3" Target="viewProps.xml" Type="http://schemas.openxmlformats.org/officeDocument/2006/relationships/viewProps"/><Relationship Id="rId30" Target="fonts/font30.fntdata" Type="http://schemas.openxmlformats.org/officeDocument/2006/relationships/font"/><Relationship Id="rId31" Target="notesSlides/notesSlide10.xml" Type="http://schemas.openxmlformats.org/officeDocument/2006/relationships/notesSlide"/><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notesMasters/_rels/notesMaster1.xml.rels><?xml version="1.0" encoding="UTF-8" standalone="yes"?><Relationships xmlns="http://schemas.openxmlformats.org/package/2006/relationships"><Relationship Id="rId1" Target="../theme/theme2.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1.7.2013</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xml" Type="http://schemas.openxmlformats.org/officeDocument/2006/relationships/slide"/></Relationships>
</file>

<file path=ppt/notesSlides/_rels/notesSlide10.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0.xml" Type="http://schemas.openxmlformats.org/officeDocument/2006/relationships/slide"/></Relationships>
</file>

<file path=ppt/notesSlides/_rels/notesSlide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xml" Type="http://schemas.openxmlformats.org/officeDocument/2006/relationships/slide"/></Relationships>
</file>

<file path=ppt/notesSlides/_rels/notesSlide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xml" Type="http://schemas.openxmlformats.org/officeDocument/2006/relationships/slide"/></Relationships>
</file>

<file path=ppt/notesSlides/_rels/notesSlide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xml" Type="http://schemas.openxmlformats.org/officeDocument/2006/relationships/slide"/></Relationships>
</file>

<file path=ppt/notesSlides/_rels/notesSlide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5.xml" Type="http://schemas.openxmlformats.org/officeDocument/2006/relationships/slide"/></Relationships>
</file>

<file path=ppt/notesSlides/_rels/notesSlide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6.xml" Type="http://schemas.openxmlformats.org/officeDocument/2006/relationships/slide"/></Relationships>
</file>

<file path=ppt/notesSlides/_rels/notesSlide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7.xml" Type="http://schemas.openxmlformats.org/officeDocument/2006/relationships/slide"/></Relationships>
</file>

<file path=ppt/notesSlides/_rels/notesSlide8.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8.xml" Type="http://schemas.openxmlformats.org/officeDocument/2006/relationships/slide"/></Relationships>
</file>

<file path=ppt/notesSlides/_rels/notesSlide9.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9.xml" Type="http://schemas.openxmlformats.org/officeDocument/2006/relationships/slide"/></Relationships>
</file>

<file path=ppt/notesSlides/notesSlide1.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0.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10</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2</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3.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3</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4.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4</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5.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5</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6.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6</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7.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7</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8.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8</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9.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9</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xml" Type="http://schemas.openxmlformats.org/officeDocument/2006/relationships/notesSlide"/><Relationship Id="rId3" Target="../media/image1.png" Type="http://schemas.openxmlformats.org/officeDocument/2006/relationships/image"/><Relationship Id="rId4" Target="../media/image2.jpe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0.xml" Type="http://schemas.openxmlformats.org/officeDocument/2006/relationships/notesSlide"/><Relationship Id="rId3" Target="../media/image15.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xml" Type="http://schemas.openxmlformats.org/officeDocument/2006/relationships/notesSlide"/><Relationship Id="rId3" Target="../media/image3.png" Type="http://schemas.openxmlformats.org/officeDocument/2006/relationships/image"/><Relationship Id="rId4" Target="../media/image4.png" Type="http://schemas.openxmlformats.org/officeDocument/2006/relationships/image"/><Relationship Id="rId5" Target="../media/image5.svg" Type="http://schemas.openxmlformats.org/officeDocument/2006/relationships/image"/><Relationship Id="rId6" Target="../media/image6.png" Type="http://schemas.openxmlformats.org/officeDocument/2006/relationships/image"/><Relationship Id="rId7" Target="../media/image7.svg" Type="http://schemas.openxmlformats.org/officeDocument/2006/relationships/image"/><Relationship Id="rId8" Target="../media/image8.png" Type="http://schemas.openxmlformats.org/officeDocument/2006/relationships/image"/><Relationship Id="rId9" Target="../media/image9.sv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xml" Type="http://schemas.openxmlformats.org/officeDocument/2006/relationships/notesSlide"/><Relationship Id="rId3" Target="https://urbanclap.ae/smart-cleaning-hacks-for-fresh-home/" TargetMode="External" Type="http://schemas.openxmlformats.org/officeDocument/2006/relationships/hyperlink"/><Relationship Id="rId4" Target="../media/image10.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4.xml" Type="http://schemas.openxmlformats.org/officeDocument/2006/relationships/notesSlide"/><Relationship Id="rId3" Target="../media/image11.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5.xml" Type="http://schemas.openxmlformats.org/officeDocument/2006/relationships/notesSlid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6.xml" Type="http://schemas.openxmlformats.org/officeDocument/2006/relationships/notesSlide"/><Relationship Id="rId3" Target="../media/image12.pn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7.xml" Type="http://schemas.openxmlformats.org/officeDocument/2006/relationships/notesSlide"/><Relationship Id="rId3" Target="../media/image13.pn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8.xml" Type="http://schemas.openxmlformats.org/officeDocument/2006/relationships/notesSlid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9.xml" Type="http://schemas.openxmlformats.org/officeDocument/2006/relationships/notesSlide"/><Relationship Id="rId3" Target="../media/image14.pn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0"/>
            <a:ext cx="18288000" cy="10287000"/>
            <a:chOff x="0" y="0"/>
            <a:chExt cx="24384000" cy="13716000"/>
          </a:xfrm>
        </p:grpSpPr>
        <p:sp>
          <p:nvSpPr>
            <p:cNvPr name="Freeform 3" id="3"/>
            <p:cNvSpPr/>
            <p:nvPr/>
          </p:nvSpPr>
          <p:spPr>
            <a:xfrm flipH="false" flipV="false" rot="0">
              <a:off x="0" y="0"/>
              <a:ext cx="24384000" cy="13716000"/>
            </a:xfrm>
            <a:custGeom>
              <a:avLst/>
              <a:gdLst/>
              <a:ahLst/>
              <a:cxnLst/>
              <a:rect r="r" b="b" t="t" l="l"/>
              <a:pathLst>
                <a:path h="13716000" w="24384000">
                  <a:moveTo>
                    <a:pt x="0" y="0"/>
                  </a:moveTo>
                  <a:lnTo>
                    <a:pt x="24384000" y="0"/>
                  </a:lnTo>
                  <a:lnTo>
                    <a:pt x="24384000" y="13716000"/>
                  </a:lnTo>
                  <a:lnTo>
                    <a:pt x="0" y="13716000"/>
                  </a:lnTo>
                  <a:close/>
                </a:path>
              </a:pathLst>
            </a:custGeom>
            <a:solidFill>
              <a:srgbClr val="F7F3F0"/>
            </a:solidFill>
          </p:spPr>
        </p:sp>
      </p:grpSp>
      <p:grpSp>
        <p:nvGrpSpPr>
          <p:cNvPr name="Group 4" id="4"/>
          <p:cNvGrpSpPr/>
          <p:nvPr/>
        </p:nvGrpSpPr>
        <p:grpSpPr>
          <a:xfrm rot="0">
            <a:off x="0" y="0"/>
            <a:ext cx="18288000" cy="10287000"/>
            <a:chOff x="0" y="0"/>
            <a:chExt cx="24384000" cy="13716000"/>
          </a:xfrm>
        </p:grpSpPr>
        <p:sp>
          <p:nvSpPr>
            <p:cNvPr name="Freeform 5" id="5"/>
            <p:cNvSpPr/>
            <p:nvPr/>
          </p:nvSpPr>
          <p:spPr>
            <a:xfrm flipH="false" flipV="false" rot="0">
              <a:off x="0" y="0"/>
              <a:ext cx="24384000" cy="13716000"/>
            </a:xfrm>
            <a:custGeom>
              <a:avLst/>
              <a:gdLst/>
              <a:ahLst/>
              <a:cxnLst/>
              <a:rect r="r" b="b" t="t" l="l"/>
              <a:pathLst>
                <a:path h="13716000" w="24384000">
                  <a:moveTo>
                    <a:pt x="0" y="0"/>
                  </a:moveTo>
                  <a:lnTo>
                    <a:pt x="24384000" y="0"/>
                  </a:lnTo>
                  <a:lnTo>
                    <a:pt x="24384000" y="13716000"/>
                  </a:lnTo>
                  <a:lnTo>
                    <a:pt x="0" y="13716000"/>
                  </a:lnTo>
                  <a:close/>
                </a:path>
              </a:pathLst>
            </a:custGeom>
            <a:solidFill>
              <a:srgbClr val="FFFFFF"/>
            </a:solidFill>
          </p:spPr>
        </p:sp>
      </p:grpSp>
      <p:grpSp>
        <p:nvGrpSpPr>
          <p:cNvPr name="Group 6" id="6"/>
          <p:cNvGrpSpPr>
            <a:grpSpLocks noChangeAspect="true"/>
          </p:cNvGrpSpPr>
          <p:nvPr/>
        </p:nvGrpSpPr>
        <p:grpSpPr>
          <a:xfrm rot="0">
            <a:off x="11430000" y="0"/>
            <a:ext cx="6858000" cy="10287000"/>
            <a:chOff x="0" y="0"/>
            <a:chExt cx="9144000" cy="13716000"/>
          </a:xfrm>
        </p:grpSpPr>
        <p:sp>
          <p:nvSpPr>
            <p:cNvPr name="Freeform 7" id="7" descr="preencoded.png"/>
            <p:cNvSpPr/>
            <p:nvPr/>
          </p:nvSpPr>
          <p:spPr>
            <a:xfrm flipH="false" flipV="false" rot="0">
              <a:off x="0" y="0"/>
              <a:ext cx="9144000" cy="13716000"/>
            </a:xfrm>
            <a:custGeom>
              <a:avLst/>
              <a:gdLst/>
              <a:ahLst/>
              <a:cxnLst/>
              <a:rect r="r" b="b" t="t" l="l"/>
              <a:pathLst>
                <a:path h="13716000" w="9144000">
                  <a:moveTo>
                    <a:pt x="0" y="0"/>
                  </a:moveTo>
                  <a:lnTo>
                    <a:pt x="9144000" y="0"/>
                  </a:lnTo>
                  <a:lnTo>
                    <a:pt x="9144000" y="13716000"/>
                  </a:lnTo>
                  <a:lnTo>
                    <a:pt x="0" y="13716000"/>
                  </a:lnTo>
                  <a:lnTo>
                    <a:pt x="0" y="0"/>
                  </a:lnTo>
                  <a:close/>
                </a:path>
              </a:pathLst>
            </a:custGeom>
            <a:blipFill>
              <a:blip r:embed="rId3"/>
              <a:stretch>
                <a:fillRect l="0" t="0" r="0" b="0"/>
              </a:stretch>
            </a:blipFill>
          </p:spPr>
        </p:sp>
      </p:grpSp>
      <p:sp>
        <p:nvSpPr>
          <p:cNvPr name="Freeform 8" id="8"/>
          <p:cNvSpPr/>
          <p:nvPr/>
        </p:nvSpPr>
        <p:spPr>
          <a:xfrm flipH="false" flipV="false" rot="0">
            <a:off x="151933" y="147813"/>
            <a:ext cx="2217905" cy="1433591"/>
          </a:xfrm>
          <a:custGeom>
            <a:avLst/>
            <a:gdLst/>
            <a:ahLst/>
            <a:cxnLst/>
            <a:rect r="r" b="b" t="t" l="l"/>
            <a:pathLst>
              <a:path h="1433591" w="2217905">
                <a:moveTo>
                  <a:pt x="0" y="0"/>
                </a:moveTo>
                <a:lnTo>
                  <a:pt x="2217905" y="0"/>
                </a:lnTo>
                <a:lnTo>
                  <a:pt x="2217905" y="1433591"/>
                </a:lnTo>
                <a:lnTo>
                  <a:pt x="0" y="1433591"/>
                </a:lnTo>
                <a:lnTo>
                  <a:pt x="0" y="0"/>
                </a:lnTo>
                <a:close/>
              </a:path>
            </a:pathLst>
          </a:custGeom>
          <a:blipFill>
            <a:blip r:embed="rId4"/>
            <a:stretch>
              <a:fillRect l="0" t="-27354" r="0" b="-27354"/>
            </a:stretch>
          </a:blipFill>
        </p:spPr>
      </p:sp>
      <p:sp>
        <p:nvSpPr>
          <p:cNvPr name="TextBox 9" id="9"/>
          <p:cNvSpPr txBox="true"/>
          <p:nvPr/>
        </p:nvSpPr>
        <p:spPr>
          <a:xfrm rot="0">
            <a:off x="992238" y="3704184"/>
            <a:ext cx="8012162" cy="900112"/>
          </a:xfrm>
          <a:prstGeom prst="rect">
            <a:avLst/>
          </a:prstGeom>
        </p:spPr>
        <p:txBody>
          <a:bodyPr anchor="t" rtlCol="false" tIns="0" lIns="0" bIns="0" rIns="0">
            <a:spAutoFit/>
          </a:bodyPr>
          <a:lstStyle/>
          <a:p>
            <a:pPr algn="l">
              <a:lnSpc>
                <a:spcPts val="6937"/>
              </a:lnSpc>
            </a:pPr>
            <a:r>
              <a:rPr lang="en-US" sz="5562" b="true">
                <a:solidFill>
                  <a:srgbClr val="201B18"/>
                </a:solidFill>
                <a:latin typeface="Arimo Bold"/>
                <a:ea typeface="Arimo Bold"/>
                <a:cs typeface="Arimo Bold"/>
                <a:sym typeface="Arimo Bold"/>
              </a:rPr>
              <a:t>Top Cleaning Agencies </a:t>
            </a:r>
          </a:p>
        </p:txBody>
      </p:sp>
      <p:sp>
        <p:nvSpPr>
          <p:cNvPr name="TextBox 10" id="10"/>
          <p:cNvSpPr txBox="true"/>
          <p:nvPr/>
        </p:nvSpPr>
        <p:spPr>
          <a:xfrm rot="0">
            <a:off x="992237" y="4703564"/>
            <a:ext cx="7088237" cy="900112"/>
          </a:xfrm>
          <a:prstGeom prst="rect">
            <a:avLst/>
          </a:prstGeom>
        </p:spPr>
        <p:txBody>
          <a:bodyPr anchor="t" rtlCol="false" tIns="0" lIns="0" bIns="0" rIns="0">
            <a:spAutoFit/>
          </a:bodyPr>
          <a:lstStyle/>
          <a:p>
            <a:pPr algn="ctr">
              <a:lnSpc>
                <a:spcPts val="6937"/>
              </a:lnSpc>
            </a:pPr>
            <a:r>
              <a:rPr lang="en-US" sz="5562" b="true">
                <a:solidFill>
                  <a:srgbClr val="201B18"/>
                </a:solidFill>
                <a:latin typeface="Arimo Bold"/>
                <a:ea typeface="Arimo Bold"/>
                <a:cs typeface="Arimo Bold"/>
                <a:sym typeface="Arimo Bold"/>
              </a:rPr>
              <a:t>in Dubai</a:t>
            </a:r>
          </a:p>
        </p:txBody>
      </p:sp>
      <p:sp>
        <p:nvSpPr>
          <p:cNvPr name="TextBox 11" id="11"/>
          <p:cNvSpPr txBox="true"/>
          <p:nvPr/>
        </p:nvSpPr>
        <p:spPr>
          <a:xfrm rot="0">
            <a:off x="1260886" y="6015563"/>
            <a:ext cx="9445526" cy="414337"/>
          </a:xfrm>
          <a:prstGeom prst="rect">
            <a:avLst/>
          </a:prstGeom>
        </p:spPr>
        <p:txBody>
          <a:bodyPr anchor="t" rtlCol="false" tIns="0" lIns="0" bIns="0" rIns="0">
            <a:spAutoFit/>
          </a:bodyPr>
          <a:lstStyle/>
          <a:p>
            <a:pPr algn="l">
              <a:lnSpc>
                <a:spcPts val="3562"/>
              </a:lnSpc>
            </a:pPr>
            <a:r>
              <a:rPr lang="en-US" sz="2187">
                <a:solidFill>
                  <a:srgbClr val="201B18"/>
                </a:solidFill>
                <a:latin typeface="Source Serif Pro"/>
                <a:ea typeface="Source Serif Pro"/>
                <a:cs typeface="Source Serif Pro"/>
                <a:sym typeface="Source Serif Pro"/>
              </a:rPr>
              <a:t>Excellence in Cleanliness &amp; Service</a:t>
            </a:r>
          </a:p>
        </p:txBody>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0"/>
            <a:ext cx="18288000" cy="10287000"/>
            <a:chOff x="0" y="0"/>
            <a:chExt cx="24384000" cy="13716000"/>
          </a:xfrm>
        </p:grpSpPr>
        <p:sp>
          <p:nvSpPr>
            <p:cNvPr name="Freeform 3" id="3"/>
            <p:cNvSpPr/>
            <p:nvPr/>
          </p:nvSpPr>
          <p:spPr>
            <a:xfrm flipH="false" flipV="false" rot="0">
              <a:off x="0" y="0"/>
              <a:ext cx="24384000" cy="13716000"/>
            </a:xfrm>
            <a:custGeom>
              <a:avLst/>
              <a:gdLst/>
              <a:ahLst/>
              <a:cxnLst/>
              <a:rect r="r" b="b" t="t" l="l"/>
              <a:pathLst>
                <a:path h="13716000" w="24384000">
                  <a:moveTo>
                    <a:pt x="0" y="0"/>
                  </a:moveTo>
                  <a:lnTo>
                    <a:pt x="24384000" y="0"/>
                  </a:lnTo>
                  <a:lnTo>
                    <a:pt x="24384000" y="13716000"/>
                  </a:lnTo>
                  <a:lnTo>
                    <a:pt x="0" y="13716000"/>
                  </a:lnTo>
                  <a:close/>
                </a:path>
              </a:pathLst>
            </a:custGeom>
            <a:solidFill>
              <a:srgbClr val="F7F3F0"/>
            </a:solidFill>
          </p:spPr>
        </p:sp>
      </p:grpSp>
      <p:grpSp>
        <p:nvGrpSpPr>
          <p:cNvPr name="Group 4" id="4"/>
          <p:cNvGrpSpPr/>
          <p:nvPr/>
        </p:nvGrpSpPr>
        <p:grpSpPr>
          <a:xfrm rot="0">
            <a:off x="0" y="0"/>
            <a:ext cx="18288000" cy="10287000"/>
            <a:chOff x="0" y="0"/>
            <a:chExt cx="24384000" cy="13716000"/>
          </a:xfrm>
        </p:grpSpPr>
        <p:sp>
          <p:nvSpPr>
            <p:cNvPr name="Freeform 5" id="5"/>
            <p:cNvSpPr/>
            <p:nvPr/>
          </p:nvSpPr>
          <p:spPr>
            <a:xfrm flipH="false" flipV="false" rot="0">
              <a:off x="0" y="0"/>
              <a:ext cx="24384000" cy="13716000"/>
            </a:xfrm>
            <a:custGeom>
              <a:avLst/>
              <a:gdLst/>
              <a:ahLst/>
              <a:cxnLst/>
              <a:rect r="r" b="b" t="t" l="l"/>
              <a:pathLst>
                <a:path h="13716000" w="24384000">
                  <a:moveTo>
                    <a:pt x="0" y="0"/>
                  </a:moveTo>
                  <a:lnTo>
                    <a:pt x="24384000" y="0"/>
                  </a:lnTo>
                  <a:lnTo>
                    <a:pt x="24384000" y="13716000"/>
                  </a:lnTo>
                  <a:lnTo>
                    <a:pt x="0" y="13716000"/>
                  </a:lnTo>
                  <a:close/>
                </a:path>
              </a:pathLst>
            </a:custGeom>
            <a:solidFill>
              <a:srgbClr val="FFFFFF"/>
            </a:solidFill>
          </p:spPr>
        </p:sp>
      </p:grpSp>
      <p:grpSp>
        <p:nvGrpSpPr>
          <p:cNvPr name="Group 6" id="6"/>
          <p:cNvGrpSpPr>
            <a:grpSpLocks noChangeAspect="true"/>
          </p:cNvGrpSpPr>
          <p:nvPr/>
        </p:nvGrpSpPr>
        <p:grpSpPr>
          <a:xfrm rot="0">
            <a:off x="11449050" y="-15181"/>
            <a:ext cx="6858000" cy="10287000"/>
            <a:chOff x="0" y="0"/>
            <a:chExt cx="9144000" cy="13716000"/>
          </a:xfrm>
        </p:grpSpPr>
        <p:sp>
          <p:nvSpPr>
            <p:cNvPr name="Freeform 7" id="7" descr="preencoded.png"/>
            <p:cNvSpPr/>
            <p:nvPr/>
          </p:nvSpPr>
          <p:spPr>
            <a:xfrm flipH="false" flipV="false" rot="0">
              <a:off x="0" y="0"/>
              <a:ext cx="9144000" cy="13716000"/>
            </a:xfrm>
            <a:custGeom>
              <a:avLst/>
              <a:gdLst/>
              <a:ahLst/>
              <a:cxnLst/>
              <a:rect r="r" b="b" t="t" l="l"/>
              <a:pathLst>
                <a:path h="13716000" w="9144000">
                  <a:moveTo>
                    <a:pt x="0" y="0"/>
                  </a:moveTo>
                  <a:lnTo>
                    <a:pt x="9144000" y="0"/>
                  </a:lnTo>
                  <a:lnTo>
                    <a:pt x="9144000" y="13716000"/>
                  </a:lnTo>
                  <a:lnTo>
                    <a:pt x="0" y="13716000"/>
                  </a:lnTo>
                  <a:lnTo>
                    <a:pt x="0" y="0"/>
                  </a:lnTo>
                  <a:close/>
                </a:path>
              </a:pathLst>
            </a:custGeom>
            <a:blipFill>
              <a:blip r:embed="rId3"/>
              <a:stretch>
                <a:fillRect l="0" t="0" r="0" b="0"/>
              </a:stretch>
            </a:blipFill>
          </p:spPr>
        </p:sp>
      </p:grpSp>
      <p:sp>
        <p:nvSpPr>
          <p:cNvPr name="TextBox 8" id="8"/>
          <p:cNvSpPr txBox="true"/>
          <p:nvPr/>
        </p:nvSpPr>
        <p:spPr>
          <a:xfrm rot="0">
            <a:off x="720478" y="842516"/>
            <a:ext cx="9758511" cy="681335"/>
          </a:xfrm>
          <a:prstGeom prst="rect">
            <a:avLst/>
          </a:prstGeom>
        </p:spPr>
        <p:txBody>
          <a:bodyPr anchor="t" rtlCol="false" tIns="0" lIns="0" bIns="0" rIns="0">
            <a:spAutoFit/>
          </a:bodyPr>
          <a:lstStyle/>
          <a:p>
            <a:pPr algn="l">
              <a:lnSpc>
                <a:spcPts val="5062"/>
              </a:lnSpc>
            </a:pPr>
            <a:r>
              <a:rPr lang="en-US" sz="4000">
                <a:solidFill>
                  <a:srgbClr val="201B18"/>
                </a:solidFill>
                <a:latin typeface="Arimo"/>
                <a:ea typeface="Arimo"/>
                <a:cs typeface="Arimo"/>
                <a:sym typeface="Arimo"/>
              </a:rPr>
              <a:t>Your Clean Space, Our Trusted Experts</a:t>
            </a:r>
          </a:p>
        </p:txBody>
      </p:sp>
      <p:sp>
        <p:nvSpPr>
          <p:cNvPr name="TextBox 9" id="9"/>
          <p:cNvSpPr txBox="true"/>
          <p:nvPr/>
        </p:nvSpPr>
        <p:spPr>
          <a:xfrm rot="0">
            <a:off x="720478" y="1756470"/>
            <a:ext cx="205829" cy="333524"/>
          </a:xfrm>
          <a:prstGeom prst="rect">
            <a:avLst/>
          </a:prstGeom>
        </p:spPr>
        <p:txBody>
          <a:bodyPr anchor="t" rtlCol="false" tIns="0" lIns="0" bIns="0" rIns="0">
            <a:spAutoFit/>
          </a:bodyPr>
          <a:lstStyle/>
          <a:p>
            <a:pPr algn="l">
              <a:lnSpc>
                <a:spcPts val="2562"/>
              </a:lnSpc>
            </a:pPr>
            <a:r>
              <a:rPr lang="en-US" sz="1562">
                <a:solidFill>
                  <a:srgbClr val="504C49"/>
                </a:solidFill>
                <a:latin typeface="Arimo"/>
                <a:ea typeface="Arimo"/>
                <a:cs typeface="Arimo"/>
                <a:sym typeface="Arimo"/>
              </a:rPr>
              <a:t>01</a:t>
            </a:r>
          </a:p>
        </p:txBody>
      </p:sp>
      <p:grpSp>
        <p:nvGrpSpPr>
          <p:cNvPr name="Group 10" id="10"/>
          <p:cNvGrpSpPr/>
          <p:nvPr/>
        </p:nvGrpSpPr>
        <p:grpSpPr>
          <a:xfrm rot="0">
            <a:off x="720478" y="2153841"/>
            <a:ext cx="9989046" cy="28575"/>
            <a:chOff x="0" y="0"/>
            <a:chExt cx="13318728" cy="38100"/>
          </a:xfrm>
        </p:grpSpPr>
        <p:sp>
          <p:nvSpPr>
            <p:cNvPr name="Freeform 11" id="11"/>
            <p:cNvSpPr/>
            <p:nvPr/>
          </p:nvSpPr>
          <p:spPr>
            <a:xfrm flipH="false" flipV="false" rot="0">
              <a:off x="0" y="0"/>
              <a:ext cx="13318744" cy="38100"/>
            </a:xfrm>
            <a:custGeom>
              <a:avLst/>
              <a:gdLst/>
              <a:ahLst/>
              <a:cxnLst/>
              <a:rect r="r" b="b" t="t" l="l"/>
              <a:pathLst>
                <a:path h="38100" w="13318744">
                  <a:moveTo>
                    <a:pt x="0" y="0"/>
                  </a:moveTo>
                  <a:lnTo>
                    <a:pt x="13318744" y="0"/>
                  </a:lnTo>
                  <a:lnTo>
                    <a:pt x="13318744" y="38100"/>
                  </a:lnTo>
                  <a:lnTo>
                    <a:pt x="0" y="38100"/>
                  </a:lnTo>
                  <a:close/>
                </a:path>
              </a:pathLst>
            </a:custGeom>
            <a:solidFill>
              <a:srgbClr val="3E2513"/>
            </a:solidFill>
          </p:spPr>
        </p:sp>
      </p:grpSp>
      <p:sp>
        <p:nvSpPr>
          <p:cNvPr name="TextBox 12" id="12"/>
          <p:cNvSpPr txBox="true"/>
          <p:nvPr/>
        </p:nvSpPr>
        <p:spPr>
          <a:xfrm rot="0">
            <a:off x="720478" y="2294781"/>
            <a:ext cx="2928789" cy="340668"/>
          </a:xfrm>
          <a:prstGeom prst="rect">
            <a:avLst/>
          </a:prstGeom>
        </p:spPr>
        <p:txBody>
          <a:bodyPr anchor="t" rtlCol="false" tIns="0" lIns="0" bIns="0" rIns="0">
            <a:spAutoFit/>
          </a:bodyPr>
          <a:lstStyle/>
          <a:p>
            <a:pPr algn="l">
              <a:lnSpc>
                <a:spcPts val="2500"/>
              </a:lnSpc>
            </a:pPr>
            <a:r>
              <a:rPr lang="en-US" sz="2000">
                <a:solidFill>
                  <a:srgbClr val="504C49"/>
                </a:solidFill>
                <a:latin typeface="Arimo"/>
                <a:ea typeface="Arimo"/>
                <a:cs typeface="Arimo"/>
                <a:sym typeface="Arimo"/>
              </a:rPr>
              <a:t>Professional Excellence</a:t>
            </a:r>
          </a:p>
        </p:txBody>
      </p:sp>
      <p:sp>
        <p:nvSpPr>
          <p:cNvPr name="TextBox 13" id="13"/>
          <p:cNvSpPr txBox="true"/>
          <p:nvPr/>
        </p:nvSpPr>
        <p:spPr>
          <a:xfrm rot="0">
            <a:off x="720478" y="2701826"/>
            <a:ext cx="9989046" cy="715566"/>
          </a:xfrm>
          <a:prstGeom prst="rect">
            <a:avLst/>
          </a:prstGeom>
        </p:spPr>
        <p:txBody>
          <a:bodyPr anchor="t" rtlCol="false" tIns="0" lIns="0" bIns="0" rIns="0">
            <a:spAutoFit/>
          </a:bodyPr>
          <a:lstStyle/>
          <a:p>
            <a:pPr algn="l">
              <a:lnSpc>
                <a:spcPts val="2562"/>
              </a:lnSpc>
            </a:pPr>
            <a:r>
              <a:rPr lang="en-US" sz="1562">
                <a:solidFill>
                  <a:srgbClr val="504C49"/>
                </a:solidFill>
                <a:latin typeface="Source Serif Pro"/>
                <a:ea typeface="Source Serif Pro"/>
                <a:cs typeface="Source Serif Pro"/>
                <a:sym typeface="Source Serif Pro"/>
              </a:rPr>
              <a:t>Dubai's top cleaning agencies masterfully combine professionalism, cutting-edge technology, and eco-conscious practices.</a:t>
            </a:r>
          </a:p>
        </p:txBody>
      </p:sp>
      <p:sp>
        <p:nvSpPr>
          <p:cNvPr name="TextBox 14" id="14"/>
          <p:cNvSpPr txBox="true"/>
          <p:nvPr/>
        </p:nvSpPr>
        <p:spPr>
          <a:xfrm rot="0">
            <a:off x="720478" y="3701355"/>
            <a:ext cx="205829" cy="333524"/>
          </a:xfrm>
          <a:prstGeom prst="rect">
            <a:avLst/>
          </a:prstGeom>
        </p:spPr>
        <p:txBody>
          <a:bodyPr anchor="t" rtlCol="false" tIns="0" lIns="0" bIns="0" rIns="0">
            <a:spAutoFit/>
          </a:bodyPr>
          <a:lstStyle/>
          <a:p>
            <a:pPr algn="l">
              <a:lnSpc>
                <a:spcPts val="2562"/>
              </a:lnSpc>
            </a:pPr>
            <a:r>
              <a:rPr lang="en-US" sz="1562">
                <a:solidFill>
                  <a:srgbClr val="504C49"/>
                </a:solidFill>
                <a:latin typeface="Arimo"/>
                <a:ea typeface="Arimo"/>
                <a:cs typeface="Arimo"/>
                <a:sym typeface="Arimo"/>
              </a:rPr>
              <a:t>02</a:t>
            </a:r>
          </a:p>
        </p:txBody>
      </p:sp>
      <p:grpSp>
        <p:nvGrpSpPr>
          <p:cNvPr name="Group 15" id="15"/>
          <p:cNvGrpSpPr/>
          <p:nvPr/>
        </p:nvGrpSpPr>
        <p:grpSpPr>
          <a:xfrm rot="0">
            <a:off x="720478" y="4098726"/>
            <a:ext cx="9989046" cy="28575"/>
            <a:chOff x="0" y="0"/>
            <a:chExt cx="13318728" cy="38100"/>
          </a:xfrm>
        </p:grpSpPr>
        <p:sp>
          <p:nvSpPr>
            <p:cNvPr name="Freeform 16" id="16"/>
            <p:cNvSpPr/>
            <p:nvPr/>
          </p:nvSpPr>
          <p:spPr>
            <a:xfrm flipH="false" flipV="false" rot="0">
              <a:off x="0" y="0"/>
              <a:ext cx="13318744" cy="38100"/>
            </a:xfrm>
            <a:custGeom>
              <a:avLst/>
              <a:gdLst/>
              <a:ahLst/>
              <a:cxnLst/>
              <a:rect r="r" b="b" t="t" l="l"/>
              <a:pathLst>
                <a:path h="38100" w="13318744">
                  <a:moveTo>
                    <a:pt x="0" y="0"/>
                  </a:moveTo>
                  <a:lnTo>
                    <a:pt x="13318744" y="0"/>
                  </a:lnTo>
                  <a:lnTo>
                    <a:pt x="13318744" y="38100"/>
                  </a:lnTo>
                  <a:lnTo>
                    <a:pt x="0" y="38100"/>
                  </a:lnTo>
                  <a:close/>
                </a:path>
              </a:pathLst>
            </a:custGeom>
            <a:solidFill>
              <a:srgbClr val="3E2513"/>
            </a:solidFill>
          </p:spPr>
        </p:sp>
      </p:grpSp>
      <p:sp>
        <p:nvSpPr>
          <p:cNvPr name="TextBox 17" id="17"/>
          <p:cNvSpPr txBox="true"/>
          <p:nvPr/>
        </p:nvSpPr>
        <p:spPr>
          <a:xfrm rot="0">
            <a:off x="720478" y="4239666"/>
            <a:ext cx="2573387" cy="340667"/>
          </a:xfrm>
          <a:prstGeom prst="rect">
            <a:avLst/>
          </a:prstGeom>
        </p:spPr>
        <p:txBody>
          <a:bodyPr anchor="t" rtlCol="false" tIns="0" lIns="0" bIns="0" rIns="0">
            <a:spAutoFit/>
          </a:bodyPr>
          <a:lstStyle/>
          <a:p>
            <a:pPr algn="l">
              <a:lnSpc>
                <a:spcPts val="2500"/>
              </a:lnSpc>
            </a:pPr>
            <a:r>
              <a:rPr lang="en-US" sz="2000">
                <a:solidFill>
                  <a:srgbClr val="504C49"/>
                </a:solidFill>
                <a:latin typeface="Arimo"/>
                <a:ea typeface="Arimo"/>
                <a:cs typeface="Arimo"/>
                <a:sym typeface="Arimo"/>
              </a:rPr>
              <a:t>Spotless Results</a:t>
            </a:r>
          </a:p>
        </p:txBody>
      </p:sp>
      <p:sp>
        <p:nvSpPr>
          <p:cNvPr name="TextBox 18" id="18"/>
          <p:cNvSpPr txBox="true"/>
          <p:nvPr/>
        </p:nvSpPr>
        <p:spPr>
          <a:xfrm rot="0">
            <a:off x="720478" y="4646711"/>
            <a:ext cx="9989046" cy="715566"/>
          </a:xfrm>
          <a:prstGeom prst="rect">
            <a:avLst/>
          </a:prstGeom>
        </p:spPr>
        <p:txBody>
          <a:bodyPr anchor="t" rtlCol="false" tIns="0" lIns="0" bIns="0" rIns="0">
            <a:spAutoFit/>
          </a:bodyPr>
          <a:lstStyle/>
          <a:p>
            <a:pPr algn="l">
              <a:lnSpc>
                <a:spcPts val="2562"/>
              </a:lnSpc>
            </a:pPr>
            <a:r>
              <a:rPr lang="en-US" sz="1562">
                <a:solidFill>
                  <a:srgbClr val="504C49"/>
                </a:solidFill>
                <a:latin typeface="Source Serif Pro"/>
                <a:ea typeface="Source Serif Pro"/>
                <a:cs typeface="Source Serif Pro"/>
                <a:sym typeface="Source Serif Pro"/>
              </a:rPr>
              <a:t>Whether home or office, these companies consistently deliver spotless, healthy environments that enhance your quality of life.</a:t>
            </a:r>
          </a:p>
        </p:txBody>
      </p:sp>
      <p:sp>
        <p:nvSpPr>
          <p:cNvPr name="TextBox 19" id="19"/>
          <p:cNvSpPr txBox="true"/>
          <p:nvPr/>
        </p:nvSpPr>
        <p:spPr>
          <a:xfrm rot="0">
            <a:off x="720478" y="5646241"/>
            <a:ext cx="205829" cy="333524"/>
          </a:xfrm>
          <a:prstGeom prst="rect">
            <a:avLst/>
          </a:prstGeom>
        </p:spPr>
        <p:txBody>
          <a:bodyPr anchor="t" rtlCol="false" tIns="0" lIns="0" bIns="0" rIns="0">
            <a:spAutoFit/>
          </a:bodyPr>
          <a:lstStyle/>
          <a:p>
            <a:pPr algn="l">
              <a:lnSpc>
                <a:spcPts val="2562"/>
              </a:lnSpc>
            </a:pPr>
            <a:r>
              <a:rPr lang="en-US" sz="1562">
                <a:solidFill>
                  <a:srgbClr val="504C49"/>
                </a:solidFill>
                <a:latin typeface="Arimo"/>
                <a:ea typeface="Arimo"/>
                <a:cs typeface="Arimo"/>
                <a:sym typeface="Arimo"/>
              </a:rPr>
              <a:t>03</a:t>
            </a:r>
          </a:p>
        </p:txBody>
      </p:sp>
      <p:grpSp>
        <p:nvGrpSpPr>
          <p:cNvPr name="Group 20" id="20"/>
          <p:cNvGrpSpPr/>
          <p:nvPr/>
        </p:nvGrpSpPr>
        <p:grpSpPr>
          <a:xfrm rot="0">
            <a:off x="720478" y="6043612"/>
            <a:ext cx="9989046" cy="28575"/>
            <a:chOff x="0" y="0"/>
            <a:chExt cx="13318728" cy="38100"/>
          </a:xfrm>
        </p:grpSpPr>
        <p:sp>
          <p:nvSpPr>
            <p:cNvPr name="Freeform 21" id="21"/>
            <p:cNvSpPr/>
            <p:nvPr/>
          </p:nvSpPr>
          <p:spPr>
            <a:xfrm flipH="false" flipV="false" rot="0">
              <a:off x="0" y="0"/>
              <a:ext cx="13318744" cy="38100"/>
            </a:xfrm>
            <a:custGeom>
              <a:avLst/>
              <a:gdLst/>
              <a:ahLst/>
              <a:cxnLst/>
              <a:rect r="r" b="b" t="t" l="l"/>
              <a:pathLst>
                <a:path h="38100" w="13318744">
                  <a:moveTo>
                    <a:pt x="0" y="0"/>
                  </a:moveTo>
                  <a:lnTo>
                    <a:pt x="13318744" y="0"/>
                  </a:lnTo>
                  <a:lnTo>
                    <a:pt x="13318744" y="38100"/>
                  </a:lnTo>
                  <a:lnTo>
                    <a:pt x="0" y="38100"/>
                  </a:lnTo>
                  <a:close/>
                </a:path>
              </a:pathLst>
            </a:custGeom>
            <a:solidFill>
              <a:srgbClr val="3E2513"/>
            </a:solidFill>
          </p:spPr>
        </p:sp>
      </p:grpSp>
      <p:sp>
        <p:nvSpPr>
          <p:cNvPr name="TextBox 22" id="22"/>
          <p:cNvSpPr txBox="true"/>
          <p:nvPr/>
        </p:nvSpPr>
        <p:spPr>
          <a:xfrm rot="0">
            <a:off x="720478" y="6184552"/>
            <a:ext cx="2573387" cy="340668"/>
          </a:xfrm>
          <a:prstGeom prst="rect">
            <a:avLst/>
          </a:prstGeom>
        </p:spPr>
        <p:txBody>
          <a:bodyPr anchor="t" rtlCol="false" tIns="0" lIns="0" bIns="0" rIns="0">
            <a:spAutoFit/>
          </a:bodyPr>
          <a:lstStyle/>
          <a:p>
            <a:pPr algn="l">
              <a:lnSpc>
                <a:spcPts val="2500"/>
              </a:lnSpc>
            </a:pPr>
            <a:r>
              <a:rPr lang="en-US" sz="2000">
                <a:solidFill>
                  <a:srgbClr val="504C49"/>
                </a:solidFill>
                <a:latin typeface="Arimo"/>
                <a:ea typeface="Arimo"/>
                <a:cs typeface="Arimo"/>
                <a:sym typeface="Arimo"/>
              </a:rPr>
              <a:t>Perfect Match</a:t>
            </a:r>
          </a:p>
        </p:txBody>
      </p:sp>
      <p:sp>
        <p:nvSpPr>
          <p:cNvPr name="TextBox 23" id="23"/>
          <p:cNvSpPr txBox="true"/>
          <p:nvPr/>
        </p:nvSpPr>
        <p:spPr>
          <a:xfrm rot="0">
            <a:off x="720478" y="6591597"/>
            <a:ext cx="9989046" cy="715566"/>
          </a:xfrm>
          <a:prstGeom prst="rect">
            <a:avLst/>
          </a:prstGeom>
        </p:spPr>
        <p:txBody>
          <a:bodyPr anchor="t" rtlCol="false" tIns="0" lIns="0" bIns="0" rIns="0">
            <a:spAutoFit/>
          </a:bodyPr>
          <a:lstStyle/>
          <a:p>
            <a:pPr algn="l">
              <a:lnSpc>
                <a:spcPts val="2562"/>
              </a:lnSpc>
            </a:pPr>
            <a:r>
              <a:rPr lang="en-US" sz="1562">
                <a:solidFill>
                  <a:srgbClr val="504C49"/>
                </a:solidFill>
                <a:latin typeface="Source Serif Pro"/>
                <a:ea typeface="Source Serif Pro"/>
                <a:cs typeface="Source Serif Pro"/>
                <a:sym typeface="Source Serif Pro"/>
              </a:rPr>
              <a:t>Choose a partner that perfectly fits your specific needs, budget constraints, and scheduling preferences for complete peace of mind.</a:t>
            </a:r>
          </a:p>
        </p:txBody>
      </p:sp>
      <p:sp>
        <p:nvSpPr>
          <p:cNvPr name="TextBox 24" id="24"/>
          <p:cNvSpPr txBox="true"/>
          <p:nvPr/>
        </p:nvSpPr>
        <p:spPr>
          <a:xfrm rot="0">
            <a:off x="720478" y="7591127"/>
            <a:ext cx="205829" cy="333524"/>
          </a:xfrm>
          <a:prstGeom prst="rect">
            <a:avLst/>
          </a:prstGeom>
        </p:spPr>
        <p:txBody>
          <a:bodyPr anchor="t" rtlCol="false" tIns="0" lIns="0" bIns="0" rIns="0">
            <a:spAutoFit/>
          </a:bodyPr>
          <a:lstStyle/>
          <a:p>
            <a:pPr algn="l">
              <a:lnSpc>
                <a:spcPts val="2562"/>
              </a:lnSpc>
            </a:pPr>
            <a:r>
              <a:rPr lang="en-US" sz="1562">
                <a:solidFill>
                  <a:srgbClr val="504C49"/>
                </a:solidFill>
                <a:latin typeface="Arimo"/>
                <a:ea typeface="Arimo"/>
                <a:cs typeface="Arimo"/>
                <a:sym typeface="Arimo"/>
              </a:rPr>
              <a:t>04</a:t>
            </a:r>
          </a:p>
        </p:txBody>
      </p:sp>
      <p:grpSp>
        <p:nvGrpSpPr>
          <p:cNvPr name="Group 25" id="25"/>
          <p:cNvGrpSpPr/>
          <p:nvPr/>
        </p:nvGrpSpPr>
        <p:grpSpPr>
          <a:xfrm rot="0">
            <a:off x="720478" y="7988499"/>
            <a:ext cx="9989046" cy="28575"/>
            <a:chOff x="0" y="0"/>
            <a:chExt cx="13318728" cy="38100"/>
          </a:xfrm>
        </p:grpSpPr>
        <p:sp>
          <p:nvSpPr>
            <p:cNvPr name="Freeform 26" id="26"/>
            <p:cNvSpPr/>
            <p:nvPr/>
          </p:nvSpPr>
          <p:spPr>
            <a:xfrm flipH="false" flipV="false" rot="0">
              <a:off x="0" y="0"/>
              <a:ext cx="13318744" cy="38100"/>
            </a:xfrm>
            <a:custGeom>
              <a:avLst/>
              <a:gdLst/>
              <a:ahLst/>
              <a:cxnLst/>
              <a:rect r="r" b="b" t="t" l="l"/>
              <a:pathLst>
                <a:path h="38100" w="13318744">
                  <a:moveTo>
                    <a:pt x="0" y="0"/>
                  </a:moveTo>
                  <a:lnTo>
                    <a:pt x="13318744" y="0"/>
                  </a:lnTo>
                  <a:lnTo>
                    <a:pt x="13318744" y="38100"/>
                  </a:lnTo>
                  <a:lnTo>
                    <a:pt x="0" y="38100"/>
                  </a:lnTo>
                  <a:close/>
                </a:path>
              </a:pathLst>
            </a:custGeom>
            <a:solidFill>
              <a:srgbClr val="3E2513"/>
            </a:solidFill>
          </p:spPr>
        </p:sp>
      </p:grpSp>
      <p:sp>
        <p:nvSpPr>
          <p:cNvPr name="TextBox 27" id="27"/>
          <p:cNvSpPr txBox="true"/>
          <p:nvPr/>
        </p:nvSpPr>
        <p:spPr>
          <a:xfrm rot="0">
            <a:off x="720478" y="8129439"/>
            <a:ext cx="2573387" cy="340668"/>
          </a:xfrm>
          <a:prstGeom prst="rect">
            <a:avLst/>
          </a:prstGeom>
        </p:spPr>
        <p:txBody>
          <a:bodyPr anchor="t" rtlCol="false" tIns="0" lIns="0" bIns="0" rIns="0">
            <a:spAutoFit/>
          </a:bodyPr>
          <a:lstStyle/>
          <a:p>
            <a:pPr algn="l">
              <a:lnSpc>
                <a:spcPts val="2500"/>
              </a:lnSpc>
            </a:pPr>
            <a:r>
              <a:rPr lang="en-US" sz="2000">
                <a:solidFill>
                  <a:srgbClr val="504C49"/>
                </a:solidFill>
                <a:latin typeface="Arimo"/>
                <a:ea typeface="Arimo"/>
                <a:cs typeface="Arimo"/>
                <a:sym typeface="Arimo"/>
              </a:rPr>
              <a:t>Take Action Today</a:t>
            </a:r>
          </a:p>
        </p:txBody>
      </p:sp>
      <p:sp>
        <p:nvSpPr>
          <p:cNvPr name="TextBox 28" id="28"/>
          <p:cNvSpPr txBox="true"/>
          <p:nvPr/>
        </p:nvSpPr>
        <p:spPr>
          <a:xfrm rot="0">
            <a:off x="720478" y="8536484"/>
            <a:ext cx="9989046" cy="715566"/>
          </a:xfrm>
          <a:prstGeom prst="rect">
            <a:avLst/>
          </a:prstGeom>
        </p:spPr>
        <p:txBody>
          <a:bodyPr anchor="t" rtlCol="false" tIns="0" lIns="0" bIns="0" rIns="0">
            <a:spAutoFit/>
          </a:bodyPr>
          <a:lstStyle/>
          <a:p>
            <a:pPr algn="l">
              <a:lnSpc>
                <a:spcPts val="2562"/>
              </a:lnSpc>
            </a:pPr>
            <a:r>
              <a:rPr lang="en-US" sz="1562">
                <a:solidFill>
                  <a:srgbClr val="504C49"/>
                </a:solidFill>
                <a:latin typeface="Source Serif Pro"/>
                <a:ea typeface="Source Serif Pro"/>
                <a:cs typeface="Source Serif Pro"/>
                <a:sym typeface="Source Serif Pro"/>
              </a:rPr>
              <a:t>Contact your preferred agency now and experience the absolute best cleaning services Dubai has to offer!</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0"/>
            <a:ext cx="18288000" cy="10287000"/>
            <a:chOff x="0" y="0"/>
            <a:chExt cx="24384000" cy="13716000"/>
          </a:xfrm>
        </p:grpSpPr>
        <p:sp>
          <p:nvSpPr>
            <p:cNvPr name="Freeform 3" id="3"/>
            <p:cNvSpPr/>
            <p:nvPr/>
          </p:nvSpPr>
          <p:spPr>
            <a:xfrm flipH="false" flipV="false" rot="0">
              <a:off x="0" y="0"/>
              <a:ext cx="24384000" cy="13716000"/>
            </a:xfrm>
            <a:custGeom>
              <a:avLst/>
              <a:gdLst/>
              <a:ahLst/>
              <a:cxnLst/>
              <a:rect r="r" b="b" t="t" l="l"/>
              <a:pathLst>
                <a:path h="13716000" w="24384000">
                  <a:moveTo>
                    <a:pt x="0" y="0"/>
                  </a:moveTo>
                  <a:lnTo>
                    <a:pt x="24384000" y="0"/>
                  </a:lnTo>
                  <a:lnTo>
                    <a:pt x="24384000" y="13716000"/>
                  </a:lnTo>
                  <a:lnTo>
                    <a:pt x="0" y="13716000"/>
                  </a:lnTo>
                  <a:close/>
                </a:path>
              </a:pathLst>
            </a:custGeom>
            <a:solidFill>
              <a:srgbClr val="F7F3F0"/>
            </a:solidFill>
          </p:spPr>
        </p:sp>
      </p:grpSp>
      <p:grpSp>
        <p:nvGrpSpPr>
          <p:cNvPr name="Group 4" id="4"/>
          <p:cNvGrpSpPr/>
          <p:nvPr/>
        </p:nvGrpSpPr>
        <p:grpSpPr>
          <a:xfrm rot="0">
            <a:off x="0" y="0"/>
            <a:ext cx="18288000" cy="10287000"/>
            <a:chOff x="0" y="0"/>
            <a:chExt cx="24384000" cy="13716000"/>
          </a:xfrm>
        </p:grpSpPr>
        <p:sp>
          <p:nvSpPr>
            <p:cNvPr name="Freeform 5" id="5"/>
            <p:cNvSpPr/>
            <p:nvPr/>
          </p:nvSpPr>
          <p:spPr>
            <a:xfrm flipH="false" flipV="false" rot="0">
              <a:off x="0" y="0"/>
              <a:ext cx="24384000" cy="13716000"/>
            </a:xfrm>
            <a:custGeom>
              <a:avLst/>
              <a:gdLst/>
              <a:ahLst/>
              <a:cxnLst/>
              <a:rect r="r" b="b" t="t" l="l"/>
              <a:pathLst>
                <a:path h="13716000" w="24384000">
                  <a:moveTo>
                    <a:pt x="0" y="0"/>
                  </a:moveTo>
                  <a:lnTo>
                    <a:pt x="24384000" y="0"/>
                  </a:lnTo>
                  <a:lnTo>
                    <a:pt x="24384000" y="13716000"/>
                  </a:lnTo>
                  <a:lnTo>
                    <a:pt x="0" y="13716000"/>
                  </a:lnTo>
                  <a:close/>
                </a:path>
              </a:pathLst>
            </a:custGeom>
            <a:solidFill>
              <a:srgbClr val="FFFFFF"/>
            </a:solidFill>
          </p:spPr>
        </p:sp>
      </p:grpSp>
      <p:grpSp>
        <p:nvGrpSpPr>
          <p:cNvPr name="Group 6" id="6"/>
          <p:cNvGrpSpPr>
            <a:grpSpLocks noChangeAspect="true"/>
          </p:cNvGrpSpPr>
          <p:nvPr/>
        </p:nvGrpSpPr>
        <p:grpSpPr>
          <a:xfrm rot="0">
            <a:off x="11503224" y="-1935"/>
            <a:ext cx="6858000" cy="10288935"/>
            <a:chOff x="0" y="0"/>
            <a:chExt cx="9144000" cy="13718580"/>
          </a:xfrm>
        </p:grpSpPr>
        <p:sp>
          <p:nvSpPr>
            <p:cNvPr name="Freeform 7" id="7" descr="preencoded.png"/>
            <p:cNvSpPr/>
            <p:nvPr/>
          </p:nvSpPr>
          <p:spPr>
            <a:xfrm flipH="false" flipV="false" rot="0">
              <a:off x="0" y="0"/>
              <a:ext cx="9144000" cy="13718539"/>
            </a:xfrm>
            <a:custGeom>
              <a:avLst/>
              <a:gdLst/>
              <a:ahLst/>
              <a:cxnLst/>
              <a:rect r="r" b="b" t="t" l="l"/>
              <a:pathLst>
                <a:path h="13718539" w="9144000">
                  <a:moveTo>
                    <a:pt x="0" y="0"/>
                  </a:moveTo>
                  <a:lnTo>
                    <a:pt x="9144000" y="0"/>
                  </a:lnTo>
                  <a:lnTo>
                    <a:pt x="9144000" y="13718539"/>
                  </a:lnTo>
                  <a:lnTo>
                    <a:pt x="0" y="13718539"/>
                  </a:lnTo>
                  <a:lnTo>
                    <a:pt x="0" y="0"/>
                  </a:lnTo>
                  <a:close/>
                </a:path>
              </a:pathLst>
            </a:custGeom>
            <a:blipFill>
              <a:blip r:embed="rId3"/>
              <a:stretch>
                <a:fillRect l="-9" t="0" r="-9" b="0"/>
              </a:stretch>
            </a:blipFill>
          </p:spPr>
        </p:sp>
      </p:grpSp>
      <p:sp>
        <p:nvSpPr>
          <p:cNvPr name="TextBox 8" id="8"/>
          <p:cNvSpPr txBox="true"/>
          <p:nvPr/>
        </p:nvSpPr>
        <p:spPr>
          <a:xfrm rot="0">
            <a:off x="831651" y="596205"/>
            <a:ext cx="9766698" cy="2285108"/>
          </a:xfrm>
          <a:prstGeom prst="rect">
            <a:avLst/>
          </a:prstGeom>
        </p:spPr>
        <p:txBody>
          <a:bodyPr anchor="t" rtlCol="false" tIns="0" lIns="0" bIns="0" rIns="0">
            <a:spAutoFit/>
          </a:bodyPr>
          <a:lstStyle/>
          <a:p>
            <a:pPr algn="l">
              <a:lnSpc>
                <a:spcPts val="5812"/>
              </a:lnSpc>
            </a:pPr>
            <a:r>
              <a:rPr lang="en-US" sz="4625">
                <a:solidFill>
                  <a:srgbClr val="201B18"/>
                </a:solidFill>
                <a:latin typeface="Arimo"/>
                <a:ea typeface="Arimo"/>
                <a:cs typeface="Arimo"/>
                <a:sym typeface="Arimo"/>
              </a:rPr>
              <a:t>Why Choosing the Right Cleaning Agency Matters in Dubai</a:t>
            </a:r>
          </a:p>
        </p:txBody>
      </p:sp>
      <p:grpSp>
        <p:nvGrpSpPr>
          <p:cNvPr name="Group 9" id="9"/>
          <p:cNvGrpSpPr/>
          <p:nvPr/>
        </p:nvGrpSpPr>
        <p:grpSpPr>
          <a:xfrm rot="0">
            <a:off x="831651" y="3237756"/>
            <a:ext cx="4764584" cy="3460402"/>
            <a:chOff x="0" y="0"/>
            <a:chExt cx="6352778" cy="4613870"/>
          </a:xfrm>
        </p:grpSpPr>
        <p:sp>
          <p:nvSpPr>
            <p:cNvPr name="Freeform 10" id="10"/>
            <p:cNvSpPr/>
            <p:nvPr/>
          </p:nvSpPr>
          <p:spPr>
            <a:xfrm flipH="false" flipV="false" rot="0">
              <a:off x="0" y="0"/>
              <a:ext cx="6352794" cy="4613783"/>
            </a:xfrm>
            <a:custGeom>
              <a:avLst/>
              <a:gdLst/>
              <a:ahLst/>
              <a:cxnLst/>
              <a:rect r="r" b="b" t="t" l="l"/>
              <a:pathLst>
                <a:path h="4613783" w="6352794">
                  <a:moveTo>
                    <a:pt x="0" y="47498"/>
                  </a:moveTo>
                  <a:cubicBezTo>
                    <a:pt x="0" y="21336"/>
                    <a:pt x="21336" y="0"/>
                    <a:pt x="47498" y="0"/>
                  </a:cubicBezTo>
                  <a:lnTo>
                    <a:pt x="6305296" y="0"/>
                  </a:lnTo>
                  <a:cubicBezTo>
                    <a:pt x="6331585" y="0"/>
                    <a:pt x="6352794" y="21336"/>
                    <a:pt x="6352794" y="47498"/>
                  </a:cubicBezTo>
                  <a:lnTo>
                    <a:pt x="6352794" y="4566285"/>
                  </a:lnTo>
                  <a:cubicBezTo>
                    <a:pt x="6352794" y="4592574"/>
                    <a:pt x="6331458" y="4613783"/>
                    <a:pt x="6305296" y="4613783"/>
                  </a:cubicBezTo>
                  <a:lnTo>
                    <a:pt x="47498" y="4613783"/>
                  </a:lnTo>
                  <a:cubicBezTo>
                    <a:pt x="21209" y="4613783"/>
                    <a:pt x="0" y="4592447"/>
                    <a:pt x="0" y="4566285"/>
                  </a:cubicBezTo>
                  <a:close/>
                </a:path>
              </a:pathLst>
            </a:custGeom>
            <a:solidFill>
              <a:srgbClr val="F9F7F7"/>
            </a:solidFill>
          </p:spPr>
        </p:sp>
      </p:grpSp>
      <p:grpSp>
        <p:nvGrpSpPr>
          <p:cNvPr name="Group 11" id="11"/>
          <p:cNvGrpSpPr/>
          <p:nvPr/>
        </p:nvGrpSpPr>
        <p:grpSpPr>
          <a:xfrm rot="0">
            <a:off x="1069181" y="3475285"/>
            <a:ext cx="712886" cy="712886"/>
            <a:chOff x="0" y="0"/>
            <a:chExt cx="950515" cy="950515"/>
          </a:xfrm>
        </p:grpSpPr>
        <p:sp>
          <p:nvSpPr>
            <p:cNvPr name="Freeform 12" id="12"/>
            <p:cNvSpPr/>
            <p:nvPr/>
          </p:nvSpPr>
          <p:spPr>
            <a:xfrm flipH="false" flipV="false" rot="0">
              <a:off x="0" y="0"/>
              <a:ext cx="950468" cy="950468"/>
            </a:xfrm>
            <a:custGeom>
              <a:avLst/>
              <a:gdLst/>
              <a:ahLst/>
              <a:cxnLst/>
              <a:rect r="r" b="b" t="t" l="l"/>
              <a:pathLst>
                <a:path h="950468" w="950468">
                  <a:moveTo>
                    <a:pt x="0" y="475234"/>
                  </a:moveTo>
                  <a:cubicBezTo>
                    <a:pt x="0" y="212725"/>
                    <a:pt x="212725" y="0"/>
                    <a:pt x="475234" y="0"/>
                  </a:cubicBezTo>
                  <a:cubicBezTo>
                    <a:pt x="737743" y="0"/>
                    <a:pt x="950468" y="212725"/>
                    <a:pt x="950468" y="475234"/>
                  </a:cubicBezTo>
                  <a:cubicBezTo>
                    <a:pt x="950468" y="737743"/>
                    <a:pt x="737743" y="950468"/>
                    <a:pt x="475234" y="950468"/>
                  </a:cubicBezTo>
                  <a:cubicBezTo>
                    <a:pt x="212725" y="950468"/>
                    <a:pt x="0" y="737743"/>
                    <a:pt x="0" y="475234"/>
                  </a:cubicBezTo>
                  <a:close/>
                </a:path>
              </a:pathLst>
            </a:custGeom>
            <a:solidFill>
              <a:srgbClr val="3E2513"/>
            </a:solidFill>
          </p:spPr>
        </p:sp>
      </p:grpSp>
      <p:sp>
        <p:nvSpPr>
          <p:cNvPr name="Freeform 13" id="13" descr="preencoded.png"/>
          <p:cNvSpPr/>
          <p:nvPr/>
        </p:nvSpPr>
        <p:spPr>
          <a:xfrm flipH="false" flipV="false" rot="0">
            <a:off x="1265187" y="3671292"/>
            <a:ext cx="320725" cy="320725"/>
          </a:xfrm>
          <a:custGeom>
            <a:avLst/>
            <a:gdLst/>
            <a:ahLst/>
            <a:cxnLst/>
            <a:rect r="r" b="b" t="t" l="l"/>
            <a:pathLst>
              <a:path h="320725" w="320725">
                <a:moveTo>
                  <a:pt x="0" y="0"/>
                </a:moveTo>
                <a:lnTo>
                  <a:pt x="320725" y="0"/>
                </a:lnTo>
                <a:lnTo>
                  <a:pt x="320725" y="320725"/>
                </a:lnTo>
                <a:lnTo>
                  <a:pt x="0" y="320725"/>
                </a:lnTo>
                <a:lnTo>
                  <a:pt x="0" y="0"/>
                </a:lnTo>
                <a:close/>
              </a:path>
            </a:pathLst>
          </a:custGeom>
          <a:blipFill>
            <a:blip r:embed="rId4">
              <a:extLst>
                <a:ext uri="{96DAC541-7B7A-43D3-8B79-37D633B846F1}">
                  <asvg:svgBlip xmlns:asvg="http://schemas.microsoft.com/office/drawing/2016/SVG/main" r:embed="rId5"/>
                </a:ext>
              </a:extLst>
            </a:blip>
            <a:stretch>
              <a:fillRect l="-1470" t="0" r="-1470" b="0"/>
            </a:stretch>
          </a:blipFill>
        </p:spPr>
      </p:sp>
      <p:sp>
        <p:nvSpPr>
          <p:cNvPr name="TextBox 14" id="14"/>
          <p:cNvSpPr txBox="true"/>
          <p:nvPr/>
        </p:nvSpPr>
        <p:spPr>
          <a:xfrm rot="0">
            <a:off x="1069181" y="4397127"/>
            <a:ext cx="2970311" cy="399901"/>
          </a:xfrm>
          <a:prstGeom prst="rect">
            <a:avLst/>
          </a:prstGeom>
        </p:spPr>
        <p:txBody>
          <a:bodyPr anchor="t" rtlCol="false" tIns="0" lIns="0" bIns="0" rIns="0">
            <a:spAutoFit/>
          </a:bodyPr>
          <a:lstStyle/>
          <a:p>
            <a:pPr algn="l">
              <a:lnSpc>
                <a:spcPts val="2875"/>
              </a:lnSpc>
            </a:pPr>
            <a:r>
              <a:rPr lang="en-US" sz="2312">
                <a:solidFill>
                  <a:srgbClr val="504C49"/>
                </a:solidFill>
                <a:latin typeface="Arimo"/>
                <a:ea typeface="Arimo"/>
                <a:cs typeface="Arimo"/>
                <a:sym typeface="Arimo"/>
              </a:rPr>
              <a:t>Fast-Paced Lifestyle</a:t>
            </a:r>
          </a:p>
        </p:txBody>
      </p:sp>
      <p:sp>
        <p:nvSpPr>
          <p:cNvPr name="TextBox 15" id="15"/>
          <p:cNvSpPr txBox="true"/>
          <p:nvPr/>
        </p:nvSpPr>
        <p:spPr>
          <a:xfrm rot="0">
            <a:off x="1069181" y="4872930"/>
            <a:ext cx="4289524" cy="1587699"/>
          </a:xfrm>
          <a:prstGeom prst="rect">
            <a:avLst/>
          </a:prstGeom>
        </p:spPr>
        <p:txBody>
          <a:bodyPr anchor="t" rtlCol="false" tIns="0" lIns="0" bIns="0" rIns="0">
            <a:spAutoFit/>
          </a:bodyPr>
          <a:lstStyle/>
          <a:p>
            <a:pPr algn="l">
              <a:lnSpc>
                <a:spcPts val="2937"/>
              </a:lnSpc>
            </a:pPr>
            <a:r>
              <a:rPr lang="en-US" sz="1812">
                <a:solidFill>
                  <a:srgbClr val="504C49"/>
                </a:solidFill>
                <a:latin typeface="Source Serif Pro"/>
                <a:ea typeface="Source Serif Pro"/>
                <a:cs typeface="Source Serif Pro"/>
                <a:sym typeface="Source Serif Pro"/>
              </a:rPr>
              <a:t>Dubai's dynamic environment demands reliable, efficient cleaning solutions that keep up with your busy schedule.</a:t>
            </a:r>
          </a:p>
        </p:txBody>
      </p:sp>
      <p:grpSp>
        <p:nvGrpSpPr>
          <p:cNvPr name="Group 16" id="16"/>
          <p:cNvGrpSpPr/>
          <p:nvPr/>
        </p:nvGrpSpPr>
        <p:grpSpPr>
          <a:xfrm rot="0">
            <a:off x="5833765" y="3237756"/>
            <a:ext cx="4764584" cy="3460402"/>
            <a:chOff x="0" y="0"/>
            <a:chExt cx="6352778" cy="4613870"/>
          </a:xfrm>
        </p:grpSpPr>
        <p:sp>
          <p:nvSpPr>
            <p:cNvPr name="Freeform 17" id="17"/>
            <p:cNvSpPr/>
            <p:nvPr/>
          </p:nvSpPr>
          <p:spPr>
            <a:xfrm flipH="false" flipV="false" rot="0">
              <a:off x="0" y="0"/>
              <a:ext cx="6352794" cy="4613783"/>
            </a:xfrm>
            <a:custGeom>
              <a:avLst/>
              <a:gdLst/>
              <a:ahLst/>
              <a:cxnLst/>
              <a:rect r="r" b="b" t="t" l="l"/>
              <a:pathLst>
                <a:path h="4613783" w="6352794">
                  <a:moveTo>
                    <a:pt x="0" y="47498"/>
                  </a:moveTo>
                  <a:cubicBezTo>
                    <a:pt x="0" y="21336"/>
                    <a:pt x="21336" y="0"/>
                    <a:pt x="47498" y="0"/>
                  </a:cubicBezTo>
                  <a:lnTo>
                    <a:pt x="6305296" y="0"/>
                  </a:lnTo>
                  <a:cubicBezTo>
                    <a:pt x="6331585" y="0"/>
                    <a:pt x="6352794" y="21336"/>
                    <a:pt x="6352794" y="47498"/>
                  </a:cubicBezTo>
                  <a:lnTo>
                    <a:pt x="6352794" y="4566285"/>
                  </a:lnTo>
                  <a:cubicBezTo>
                    <a:pt x="6352794" y="4592574"/>
                    <a:pt x="6331458" y="4613783"/>
                    <a:pt x="6305296" y="4613783"/>
                  </a:cubicBezTo>
                  <a:lnTo>
                    <a:pt x="47498" y="4613783"/>
                  </a:lnTo>
                  <a:cubicBezTo>
                    <a:pt x="21209" y="4613783"/>
                    <a:pt x="0" y="4592447"/>
                    <a:pt x="0" y="4566285"/>
                  </a:cubicBezTo>
                  <a:close/>
                </a:path>
              </a:pathLst>
            </a:custGeom>
            <a:solidFill>
              <a:srgbClr val="F9F7F7"/>
            </a:solidFill>
          </p:spPr>
        </p:sp>
      </p:grpSp>
      <p:grpSp>
        <p:nvGrpSpPr>
          <p:cNvPr name="Group 18" id="18"/>
          <p:cNvGrpSpPr/>
          <p:nvPr/>
        </p:nvGrpSpPr>
        <p:grpSpPr>
          <a:xfrm rot="0">
            <a:off x="6071295" y="3475285"/>
            <a:ext cx="712886" cy="712886"/>
            <a:chOff x="0" y="0"/>
            <a:chExt cx="950515" cy="950515"/>
          </a:xfrm>
        </p:grpSpPr>
        <p:sp>
          <p:nvSpPr>
            <p:cNvPr name="Freeform 19" id="19"/>
            <p:cNvSpPr/>
            <p:nvPr/>
          </p:nvSpPr>
          <p:spPr>
            <a:xfrm flipH="false" flipV="false" rot="0">
              <a:off x="0" y="0"/>
              <a:ext cx="950468" cy="950468"/>
            </a:xfrm>
            <a:custGeom>
              <a:avLst/>
              <a:gdLst/>
              <a:ahLst/>
              <a:cxnLst/>
              <a:rect r="r" b="b" t="t" l="l"/>
              <a:pathLst>
                <a:path h="950468" w="950468">
                  <a:moveTo>
                    <a:pt x="0" y="475234"/>
                  </a:moveTo>
                  <a:cubicBezTo>
                    <a:pt x="0" y="212725"/>
                    <a:pt x="212725" y="0"/>
                    <a:pt x="475234" y="0"/>
                  </a:cubicBezTo>
                  <a:cubicBezTo>
                    <a:pt x="737743" y="0"/>
                    <a:pt x="950468" y="212725"/>
                    <a:pt x="950468" y="475234"/>
                  </a:cubicBezTo>
                  <a:cubicBezTo>
                    <a:pt x="950468" y="737743"/>
                    <a:pt x="737743" y="950468"/>
                    <a:pt x="475234" y="950468"/>
                  </a:cubicBezTo>
                  <a:cubicBezTo>
                    <a:pt x="212725" y="950468"/>
                    <a:pt x="0" y="737743"/>
                    <a:pt x="0" y="475234"/>
                  </a:cubicBezTo>
                  <a:close/>
                </a:path>
              </a:pathLst>
            </a:custGeom>
            <a:solidFill>
              <a:srgbClr val="3E2513"/>
            </a:solidFill>
          </p:spPr>
        </p:sp>
      </p:grpSp>
      <p:sp>
        <p:nvSpPr>
          <p:cNvPr name="Freeform 20" id="20" descr="preencoded.png"/>
          <p:cNvSpPr/>
          <p:nvPr/>
        </p:nvSpPr>
        <p:spPr>
          <a:xfrm flipH="false" flipV="false" rot="0">
            <a:off x="6267301" y="3671292"/>
            <a:ext cx="320725" cy="320725"/>
          </a:xfrm>
          <a:custGeom>
            <a:avLst/>
            <a:gdLst/>
            <a:ahLst/>
            <a:cxnLst/>
            <a:rect r="r" b="b" t="t" l="l"/>
            <a:pathLst>
              <a:path h="320725" w="320725">
                <a:moveTo>
                  <a:pt x="0" y="0"/>
                </a:moveTo>
                <a:lnTo>
                  <a:pt x="320725" y="0"/>
                </a:lnTo>
                <a:lnTo>
                  <a:pt x="320725" y="320725"/>
                </a:lnTo>
                <a:lnTo>
                  <a:pt x="0" y="320725"/>
                </a:lnTo>
                <a:lnTo>
                  <a:pt x="0" y="0"/>
                </a:lnTo>
                <a:close/>
              </a:path>
            </a:pathLst>
          </a:custGeom>
          <a:blipFill>
            <a:blip r:embed="rId6">
              <a:extLst>
                <a:ext uri="{96DAC541-7B7A-43D3-8B79-37D633B846F1}">
                  <asvg:svgBlip xmlns:asvg="http://schemas.microsoft.com/office/drawing/2016/SVG/main" r:embed="rId7"/>
                </a:ext>
              </a:extLst>
            </a:blip>
            <a:stretch>
              <a:fillRect l="-7352" t="0" r="-7352" b="0"/>
            </a:stretch>
          </a:blipFill>
        </p:spPr>
      </p:sp>
      <p:sp>
        <p:nvSpPr>
          <p:cNvPr name="TextBox 21" id="21"/>
          <p:cNvSpPr txBox="true"/>
          <p:nvPr/>
        </p:nvSpPr>
        <p:spPr>
          <a:xfrm rot="0">
            <a:off x="6071295" y="4397127"/>
            <a:ext cx="3170188" cy="399901"/>
          </a:xfrm>
          <a:prstGeom prst="rect">
            <a:avLst/>
          </a:prstGeom>
        </p:spPr>
        <p:txBody>
          <a:bodyPr anchor="t" rtlCol="false" tIns="0" lIns="0" bIns="0" rIns="0">
            <a:spAutoFit/>
          </a:bodyPr>
          <a:lstStyle/>
          <a:p>
            <a:pPr algn="l">
              <a:lnSpc>
                <a:spcPts val="2875"/>
              </a:lnSpc>
            </a:pPr>
            <a:r>
              <a:rPr lang="en-US" sz="2312">
                <a:solidFill>
                  <a:srgbClr val="504C49"/>
                </a:solidFill>
                <a:latin typeface="Arimo"/>
                <a:ea typeface="Arimo"/>
                <a:cs typeface="Arimo"/>
                <a:sym typeface="Arimo"/>
              </a:rPr>
              <a:t>Health &amp; Productivity</a:t>
            </a:r>
          </a:p>
        </p:txBody>
      </p:sp>
      <p:sp>
        <p:nvSpPr>
          <p:cNvPr name="TextBox 22" id="22"/>
          <p:cNvSpPr txBox="true"/>
          <p:nvPr/>
        </p:nvSpPr>
        <p:spPr>
          <a:xfrm rot="0">
            <a:off x="6071295" y="4872930"/>
            <a:ext cx="4289524" cy="1587699"/>
          </a:xfrm>
          <a:prstGeom prst="rect">
            <a:avLst/>
          </a:prstGeom>
        </p:spPr>
        <p:txBody>
          <a:bodyPr anchor="t" rtlCol="false" tIns="0" lIns="0" bIns="0" rIns="0">
            <a:spAutoFit/>
          </a:bodyPr>
          <a:lstStyle/>
          <a:p>
            <a:pPr algn="l">
              <a:lnSpc>
                <a:spcPts val="2937"/>
              </a:lnSpc>
            </a:pPr>
            <a:r>
              <a:rPr lang="en-US" sz="1812">
                <a:solidFill>
                  <a:srgbClr val="504C49"/>
                </a:solidFill>
                <a:latin typeface="Source Serif Pro"/>
                <a:ea typeface="Source Serif Pro"/>
                <a:cs typeface="Source Serif Pro"/>
                <a:sym typeface="Source Serif Pro"/>
              </a:rPr>
              <a:t>Clean environments directly boost health, enhance productivity, and provide essential peace of mind for residents and businesses.</a:t>
            </a:r>
          </a:p>
        </p:txBody>
      </p:sp>
      <p:grpSp>
        <p:nvGrpSpPr>
          <p:cNvPr name="Group 23" id="23"/>
          <p:cNvGrpSpPr/>
          <p:nvPr/>
        </p:nvGrpSpPr>
        <p:grpSpPr>
          <a:xfrm rot="0">
            <a:off x="831651" y="6935689"/>
            <a:ext cx="9766698" cy="2699891"/>
            <a:chOff x="0" y="0"/>
            <a:chExt cx="13022263" cy="3599855"/>
          </a:xfrm>
        </p:grpSpPr>
        <p:sp>
          <p:nvSpPr>
            <p:cNvPr name="Freeform 24" id="24"/>
            <p:cNvSpPr/>
            <p:nvPr/>
          </p:nvSpPr>
          <p:spPr>
            <a:xfrm flipH="false" flipV="false" rot="0">
              <a:off x="0" y="0"/>
              <a:ext cx="13022199" cy="3599815"/>
            </a:xfrm>
            <a:custGeom>
              <a:avLst/>
              <a:gdLst/>
              <a:ahLst/>
              <a:cxnLst/>
              <a:rect r="r" b="b" t="t" l="l"/>
              <a:pathLst>
                <a:path h="3599815" w="13022199">
                  <a:moveTo>
                    <a:pt x="0" y="47498"/>
                  </a:moveTo>
                  <a:cubicBezTo>
                    <a:pt x="0" y="21336"/>
                    <a:pt x="21336" y="0"/>
                    <a:pt x="47498" y="0"/>
                  </a:cubicBezTo>
                  <a:lnTo>
                    <a:pt x="12974701" y="0"/>
                  </a:lnTo>
                  <a:cubicBezTo>
                    <a:pt x="13000990" y="0"/>
                    <a:pt x="13022199" y="21336"/>
                    <a:pt x="13022199" y="47498"/>
                  </a:cubicBezTo>
                  <a:lnTo>
                    <a:pt x="13022199" y="3552317"/>
                  </a:lnTo>
                  <a:cubicBezTo>
                    <a:pt x="13022199" y="3578606"/>
                    <a:pt x="13000863" y="3599815"/>
                    <a:pt x="12974701" y="3599815"/>
                  </a:cubicBezTo>
                  <a:lnTo>
                    <a:pt x="47498" y="3599815"/>
                  </a:lnTo>
                  <a:cubicBezTo>
                    <a:pt x="21209" y="3599815"/>
                    <a:pt x="0" y="3578479"/>
                    <a:pt x="0" y="3552317"/>
                  </a:cubicBezTo>
                  <a:close/>
                </a:path>
              </a:pathLst>
            </a:custGeom>
            <a:solidFill>
              <a:srgbClr val="F9F7F7"/>
            </a:solidFill>
          </p:spPr>
        </p:sp>
      </p:grpSp>
      <p:grpSp>
        <p:nvGrpSpPr>
          <p:cNvPr name="Group 25" id="25"/>
          <p:cNvGrpSpPr/>
          <p:nvPr/>
        </p:nvGrpSpPr>
        <p:grpSpPr>
          <a:xfrm rot="0">
            <a:off x="1069181" y="7173217"/>
            <a:ext cx="712886" cy="712886"/>
            <a:chOff x="0" y="0"/>
            <a:chExt cx="950515" cy="950515"/>
          </a:xfrm>
        </p:grpSpPr>
        <p:sp>
          <p:nvSpPr>
            <p:cNvPr name="Freeform 26" id="26"/>
            <p:cNvSpPr/>
            <p:nvPr/>
          </p:nvSpPr>
          <p:spPr>
            <a:xfrm flipH="false" flipV="false" rot="0">
              <a:off x="0" y="0"/>
              <a:ext cx="950468" cy="950468"/>
            </a:xfrm>
            <a:custGeom>
              <a:avLst/>
              <a:gdLst/>
              <a:ahLst/>
              <a:cxnLst/>
              <a:rect r="r" b="b" t="t" l="l"/>
              <a:pathLst>
                <a:path h="950468" w="950468">
                  <a:moveTo>
                    <a:pt x="0" y="475234"/>
                  </a:moveTo>
                  <a:cubicBezTo>
                    <a:pt x="0" y="212725"/>
                    <a:pt x="212725" y="0"/>
                    <a:pt x="475234" y="0"/>
                  </a:cubicBezTo>
                  <a:cubicBezTo>
                    <a:pt x="737743" y="0"/>
                    <a:pt x="950468" y="212725"/>
                    <a:pt x="950468" y="475234"/>
                  </a:cubicBezTo>
                  <a:cubicBezTo>
                    <a:pt x="950468" y="737743"/>
                    <a:pt x="737743" y="950468"/>
                    <a:pt x="475234" y="950468"/>
                  </a:cubicBezTo>
                  <a:cubicBezTo>
                    <a:pt x="212725" y="950468"/>
                    <a:pt x="0" y="737743"/>
                    <a:pt x="0" y="475234"/>
                  </a:cubicBezTo>
                  <a:close/>
                </a:path>
              </a:pathLst>
            </a:custGeom>
            <a:solidFill>
              <a:srgbClr val="3E2513"/>
            </a:solidFill>
          </p:spPr>
        </p:sp>
      </p:grpSp>
      <p:sp>
        <p:nvSpPr>
          <p:cNvPr name="Freeform 27" id="27" descr="preencoded.png"/>
          <p:cNvSpPr/>
          <p:nvPr/>
        </p:nvSpPr>
        <p:spPr>
          <a:xfrm flipH="false" flipV="false" rot="0">
            <a:off x="1265187" y="7369225"/>
            <a:ext cx="320725" cy="320725"/>
          </a:xfrm>
          <a:custGeom>
            <a:avLst/>
            <a:gdLst/>
            <a:ahLst/>
            <a:cxnLst/>
            <a:rect r="r" b="b" t="t" l="l"/>
            <a:pathLst>
              <a:path h="320725" w="320725">
                <a:moveTo>
                  <a:pt x="0" y="0"/>
                </a:moveTo>
                <a:lnTo>
                  <a:pt x="320725" y="0"/>
                </a:lnTo>
                <a:lnTo>
                  <a:pt x="320725" y="320725"/>
                </a:lnTo>
                <a:lnTo>
                  <a:pt x="0" y="320725"/>
                </a:lnTo>
                <a:lnTo>
                  <a:pt x="0" y="0"/>
                </a:lnTo>
                <a:close/>
              </a:path>
            </a:pathLst>
          </a:custGeom>
          <a:blipFill>
            <a:blip r:embed="rId8">
              <a:extLst>
                <a:ext uri="{96DAC541-7B7A-43D3-8B79-37D633B846F1}">
                  <asvg:svgBlip xmlns:asvg="http://schemas.microsoft.com/office/drawing/2016/SVG/main" r:embed="rId9"/>
                </a:ext>
              </a:extLst>
            </a:blip>
            <a:stretch>
              <a:fillRect l="0" t="-1470" r="0" b="-1470"/>
            </a:stretch>
          </a:blipFill>
        </p:spPr>
      </p:sp>
      <p:sp>
        <p:nvSpPr>
          <p:cNvPr name="TextBox 28" id="28"/>
          <p:cNvSpPr txBox="true"/>
          <p:nvPr/>
        </p:nvSpPr>
        <p:spPr>
          <a:xfrm rot="0">
            <a:off x="1069181" y="8095060"/>
            <a:ext cx="2970311" cy="399901"/>
          </a:xfrm>
          <a:prstGeom prst="rect">
            <a:avLst/>
          </a:prstGeom>
        </p:spPr>
        <p:txBody>
          <a:bodyPr anchor="t" rtlCol="false" tIns="0" lIns="0" bIns="0" rIns="0">
            <a:spAutoFit/>
          </a:bodyPr>
          <a:lstStyle/>
          <a:p>
            <a:pPr algn="l">
              <a:lnSpc>
                <a:spcPts val="2875"/>
              </a:lnSpc>
            </a:pPr>
            <a:r>
              <a:rPr lang="en-US" sz="2312">
                <a:solidFill>
                  <a:srgbClr val="504C49"/>
                </a:solidFill>
                <a:latin typeface="Arimo"/>
                <a:ea typeface="Arimo"/>
                <a:cs typeface="Arimo"/>
                <a:sym typeface="Arimo"/>
              </a:rPr>
              <a:t>Quality Assurance</a:t>
            </a:r>
          </a:p>
        </p:txBody>
      </p:sp>
      <p:sp>
        <p:nvSpPr>
          <p:cNvPr name="TextBox 29" id="29"/>
          <p:cNvSpPr txBox="true"/>
          <p:nvPr/>
        </p:nvSpPr>
        <p:spPr>
          <a:xfrm rot="0">
            <a:off x="1069181" y="8570863"/>
            <a:ext cx="9291637" cy="827186"/>
          </a:xfrm>
          <a:prstGeom prst="rect">
            <a:avLst/>
          </a:prstGeom>
        </p:spPr>
        <p:txBody>
          <a:bodyPr anchor="t" rtlCol="false" tIns="0" lIns="0" bIns="0" rIns="0">
            <a:spAutoFit/>
          </a:bodyPr>
          <a:lstStyle/>
          <a:p>
            <a:pPr algn="l">
              <a:lnSpc>
                <a:spcPts val="2937"/>
              </a:lnSpc>
            </a:pPr>
            <a:r>
              <a:rPr lang="en-US" sz="1812">
                <a:solidFill>
                  <a:srgbClr val="504C49"/>
                </a:solidFill>
                <a:latin typeface="Source Serif Pro"/>
                <a:ea typeface="Source Serif Pro"/>
                <a:cs typeface="Source Serif Pro"/>
                <a:sym typeface="Source Serif Pro"/>
              </a:rPr>
              <a:t>With a crowded market, finding trusted, quality providers who deliver consistent excellence is absolutely key.</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0"/>
            <a:ext cx="18288000" cy="10287000"/>
            <a:chOff x="0" y="0"/>
            <a:chExt cx="24384000" cy="13716000"/>
          </a:xfrm>
        </p:grpSpPr>
        <p:sp>
          <p:nvSpPr>
            <p:cNvPr name="Freeform 3" id="3"/>
            <p:cNvSpPr/>
            <p:nvPr/>
          </p:nvSpPr>
          <p:spPr>
            <a:xfrm flipH="false" flipV="false" rot="0">
              <a:off x="0" y="0"/>
              <a:ext cx="24384000" cy="13716000"/>
            </a:xfrm>
            <a:custGeom>
              <a:avLst/>
              <a:gdLst/>
              <a:ahLst/>
              <a:cxnLst/>
              <a:rect r="r" b="b" t="t" l="l"/>
              <a:pathLst>
                <a:path h="13716000" w="24384000">
                  <a:moveTo>
                    <a:pt x="0" y="0"/>
                  </a:moveTo>
                  <a:lnTo>
                    <a:pt x="24384000" y="0"/>
                  </a:lnTo>
                  <a:lnTo>
                    <a:pt x="24384000" y="13716000"/>
                  </a:lnTo>
                  <a:lnTo>
                    <a:pt x="0" y="13716000"/>
                  </a:lnTo>
                  <a:close/>
                </a:path>
              </a:pathLst>
            </a:custGeom>
            <a:solidFill>
              <a:srgbClr val="F7F3F0"/>
            </a:solidFill>
          </p:spPr>
        </p:sp>
      </p:grpSp>
      <p:grpSp>
        <p:nvGrpSpPr>
          <p:cNvPr name="Group 4" id="4"/>
          <p:cNvGrpSpPr/>
          <p:nvPr/>
        </p:nvGrpSpPr>
        <p:grpSpPr>
          <a:xfrm rot="0">
            <a:off x="0" y="0"/>
            <a:ext cx="18288000" cy="10287000"/>
            <a:chOff x="0" y="0"/>
            <a:chExt cx="24384000" cy="13716000"/>
          </a:xfrm>
        </p:grpSpPr>
        <p:sp>
          <p:nvSpPr>
            <p:cNvPr name="Freeform 5" id="5"/>
            <p:cNvSpPr/>
            <p:nvPr/>
          </p:nvSpPr>
          <p:spPr>
            <a:xfrm flipH="false" flipV="false" rot="0">
              <a:off x="0" y="0"/>
              <a:ext cx="24384000" cy="13716000"/>
            </a:xfrm>
            <a:custGeom>
              <a:avLst/>
              <a:gdLst/>
              <a:ahLst/>
              <a:cxnLst/>
              <a:rect r="r" b="b" t="t" l="l"/>
              <a:pathLst>
                <a:path h="13716000" w="24384000">
                  <a:moveTo>
                    <a:pt x="0" y="0"/>
                  </a:moveTo>
                  <a:lnTo>
                    <a:pt x="24384000" y="0"/>
                  </a:lnTo>
                  <a:lnTo>
                    <a:pt x="24384000" y="13716000"/>
                  </a:lnTo>
                  <a:lnTo>
                    <a:pt x="0" y="13716000"/>
                  </a:lnTo>
                  <a:close/>
                </a:path>
              </a:pathLst>
            </a:custGeom>
            <a:solidFill>
              <a:srgbClr val="FFFFFF"/>
            </a:solidFill>
          </p:spPr>
        </p:sp>
      </p:grpSp>
      <p:sp>
        <p:nvSpPr>
          <p:cNvPr name="TextBox 6" id="6"/>
          <p:cNvSpPr txBox="true"/>
          <p:nvPr/>
        </p:nvSpPr>
        <p:spPr>
          <a:xfrm rot="0">
            <a:off x="884187" y="1108473"/>
            <a:ext cx="16431666" cy="837159"/>
          </a:xfrm>
          <a:prstGeom prst="rect">
            <a:avLst/>
          </a:prstGeom>
        </p:spPr>
        <p:txBody>
          <a:bodyPr anchor="t" rtlCol="false" tIns="0" lIns="0" bIns="0" rIns="0">
            <a:spAutoFit/>
          </a:bodyPr>
          <a:lstStyle/>
          <a:p>
            <a:pPr algn="l">
              <a:lnSpc>
                <a:spcPts val="6187"/>
              </a:lnSpc>
            </a:pPr>
            <a:r>
              <a:rPr lang="en-US" sz="4937">
                <a:solidFill>
                  <a:srgbClr val="201B18"/>
                </a:solidFill>
                <a:latin typeface="Arimo"/>
                <a:ea typeface="Arimo"/>
                <a:cs typeface="Arimo"/>
                <a:sym typeface="Arimo"/>
              </a:rPr>
              <a:t>SmileHandyy: Affordable &amp; Trusted Cleaning Experts</a:t>
            </a:r>
          </a:p>
        </p:txBody>
      </p:sp>
      <p:sp>
        <p:nvSpPr>
          <p:cNvPr name="TextBox 7" id="7"/>
          <p:cNvSpPr txBox="true"/>
          <p:nvPr/>
        </p:nvSpPr>
        <p:spPr>
          <a:xfrm rot="0">
            <a:off x="884187" y="2548532"/>
            <a:ext cx="5553968" cy="502146"/>
          </a:xfrm>
          <a:prstGeom prst="rect">
            <a:avLst/>
          </a:prstGeom>
        </p:spPr>
        <p:txBody>
          <a:bodyPr anchor="t" rtlCol="false" tIns="0" lIns="0" bIns="0" rIns="0">
            <a:spAutoFit/>
          </a:bodyPr>
          <a:lstStyle/>
          <a:p>
            <a:pPr algn="l">
              <a:lnSpc>
                <a:spcPts val="3687"/>
              </a:lnSpc>
            </a:pPr>
            <a:r>
              <a:rPr lang="en-US" sz="2937">
                <a:solidFill>
                  <a:srgbClr val="201B18"/>
                </a:solidFill>
                <a:latin typeface="Arimo"/>
                <a:ea typeface="Arimo"/>
                <a:cs typeface="Arimo"/>
                <a:sym typeface="Arimo"/>
              </a:rPr>
              <a:t>Comprehensive Service Range</a:t>
            </a:r>
          </a:p>
        </p:txBody>
      </p:sp>
      <p:sp>
        <p:nvSpPr>
          <p:cNvPr name="TextBox 8" id="8"/>
          <p:cNvSpPr txBox="true"/>
          <p:nvPr/>
        </p:nvSpPr>
        <p:spPr>
          <a:xfrm rot="0">
            <a:off x="884187" y="3217515"/>
            <a:ext cx="9665196" cy="1298376"/>
          </a:xfrm>
          <a:prstGeom prst="rect">
            <a:avLst/>
          </a:prstGeom>
        </p:spPr>
        <p:txBody>
          <a:bodyPr anchor="t" rtlCol="false" tIns="0" lIns="0" bIns="0" rIns="0">
            <a:spAutoFit/>
          </a:bodyPr>
          <a:lstStyle/>
          <a:p>
            <a:pPr algn="l">
              <a:lnSpc>
                <a:spcPts val="3125"/>
              </a:lnSpc>
            </a:pPr>
            <a:r>
              <a:rPr lang="en-US" sz="1937">
                <a:solidFill>
                  <a:srgbClr val="504C49"/>
                </a:solidFill>
                <a:latin typeface="Source Serif Pro"/>
                <a:ea typeface="Source Serif Pro"/>
                <a:cs typeface="Source Serif Pro"/>
                <a:sym typeface="Source Serif Pro"/>
              </a:rPr>
              <a:t>SmileHandyy offers home cleaning, deep cleaning, sofa care, pool maintenance, carpet cleaning, and flexible hourly maid services tailored to your specific needs.</a:t>
            </a:r>
          </a:p>
        </p:txBody>
      </p:sp>
      <p:sp>
        <p:nvSpPr>
          <p:cNvPr name="TextBox 9" id="9"/>
          <p:cNvSpPr txBox="true"/>
          <p:nvPr/>
        </p:nvSpPr>
        <p:spPr>
          <a:xfrm rot="0">
            <a:off x="884187" y="4739877"/>
            <a:ext cx="4319439" cy="502146"/>
          </a:xfrm>
          <a:prstGeom prst="rect">
            <a:avLst/>
          </a:prstGeom>
        </p:spPr>
        <p:txBody>
          <a:bodyPr anchor="t" rtlCol="false" tIns="0" lIns="0" bIns="0" rIns="0">
            <a:spAutoFit/>
          </a:bodyPr>
          <a:lstStyle/>
          <a:p>
            <a:pPr algn="l">
              <a:lnSpc>
                <a:spcPts val="3687"/>
              </a:lnSpc>
            </a:pPr>
            <a:r>
              <a:rPr lang="en-US" sz="2937">
                <a:solidFill>
                  <a:srgbClr val="201B18"/>
                </a:solidFill>
                <a:latin typeface="Arimo"/>
                <a:ea typeface="Arimo"/>
                <a:cs typeface="Arimo"/>
                <a:sym typeface="Arimo"/>
              </a:rPr>
              <a:t>Eco-Friendly Excellence</a:t>
            </a:r>
          </a:p>
        </p:txBody>
      </p:sp>
      <p:sp>
        <p:nvSpPr>
          <p:cNvPr name="TextBox 10" id="10"/>
          <p:cNvSpPr txBox="true"/>
          <p:nvPr/>
        </p:nvSpPr>
        <p:spPr>
          <a:xfrm rot="0">
            <a:off x="884187" y="5408860"/>
            <a:ext cx="9665196" cy="1702594"/>
          </a:xfrm>
          <a:prstGeom prst="rect">
            <a:avLst/>
          </a:prstGeom>
        </p:spPr>
        <p:txBody>
          <a:bodyPr anchor="t" rtlCol="false" tIns="0" lIns="0" bIns="0" rIns="0">
            <a:spAutoFit/>
          </a:bodyPr>
          <a:lstStyle/>
          <a:p>
            <a:pPr algn="l">
              <a:lnSpc>
                <a:spcPts val="3125"/>
              </a:lnSpc>
            </a:pPr>
            <a:r>
              <a:rPr lang="en-US" sz="1937">
                <a:solidFill>
                  <a:srgbClr val="504C49"/>
                </a:solidFill>
                <a:latin typeface="Source Serif Pro"/>
                <a:ea typeface="Source Serif Pro"/>
                <a:cs typeface="Source Serif Pro"/>
                <a:sym typeface="Source Serif Pro"/>
              </a:rPr>
              <a:t>Utilizing advanced equipment and environmentally responsible materials, they deliver superior results while protecting your family and the environment.</a:t>
            </a:r>
            <a:r>
              <a:rPr lang="en-US" sz="1937" u="sng">
                <a:solidFill>
                  <a:srgbClr val="3E2513"/>
                </a:solidFill>
                <a:latin typeface="Source Serif Pro"/>
                <a:ea typeface="Source Serif Pro"/>
                <a:cs typeface="Source Serif Pro"/>
                <a:sym typeface="Source Serif Pro"/>
                <a:hlinkClick r:id="rId3" tooltip="https://urbanclap.ae/smart-cleaning-hacks-for-fresh-home/"/>
              </a:rPr>
              <a:t>cleaning agency dubai</a:t>
            </a:r>
            <a:r>
              <a:rPr lang="en-US" sz="1937">
                <a:solidFill>
                  <a:srgbClr val="504C49"/>
                </a:solidFill>
                <a:latin typeface="Source Serif Pro"/>
                <a:ea typeface="Source Serif Pro"/>
                <a:cs typeface="Source Serif Pro"/>
                <a:sym typeface="Source Serif Pro"/>
              </a:rPr>
              <a:t> ensures safe, effective, and eco-conscious cleaning solutions for both homes and workplaces.</a:t>
            </a:r>
          </a:p>
        </p:txBody>
      </p:sp>
      <p:sp>
        <p:nvSpPr>
          <p:cNvPr name="TextBox 11" id="11"/>
          <p:cNvSpPr txBox="true"/>
          <p:nvPr/>
        </p:nvSpPr>
        <p:spPr>
          <a:xfrm rot="0">
            <a:off x="884187" y="7335441"/>
            <a:ext cx="4145607" cy="502146"/>
          </a:xfrm>
          <a:prstGeom prst="rect">
            <a:avLst/>
          </a:prstGeom>
        </p:spPr>
        <p:txBody>
          <a:bodyPr anchor="t" rtlCol="false" tIns="0" lIns="0" bIns="0" rIns="0">
            <a:spAutoFit/>
          </a:bodyPr>
          <a:lstStyle/>
          <a:p>
            <a:pPr algn="l">
              <a:lnSpc>
                <a:spcPts val="3687"/>
              </a:lnSpc>
            </a:pPr>
            <a:r>
              <a:rPr lang="en-US" sz="2937">
                <a:solidFill>
                  <a:srgbClr val="201B18"/>
                </a:solidFill>
                <a:latin typeface="Arimo"/>
                <a:ea typeface="Arimo"/>
                <a:cs typeface="Arimo"/>
                <a:sym typeface="Arimo"/>
              </a:rPr>
              <a:t>Transparent &amp; Honest</a:t>
            </a:r>
          </a:p>
        </p:txBody>
      </p:sp>
      <p:sp>
        <p:nvSpPr>
          <p:cNvPr name="TextBox 12" id="12"/>
          <p:cNvSpPr txBox="true"/>
          <p:nvPr/>
        </p:nvSpPr>
        <p:spPr>
          <a:xfrm rot="0">
            <a:off x="884187" y="8004422"/>
            <a:ext cx="9665196" cy="894160"/>
          </a:xfrm>
          <a:prstGeom prst="rect">
            <a:avLst/>
          </a:prstGeom>
        </p:spPr>
        <p:txBody>
          <a:bodyPr anchor="t" rtlCol="false" tIns="0" lIns="0" bIns="0" rIns="0">
            <a:spAutoFit/>
          </a:bodyPr>
          <a:lstStyle/>
          <a:p>
            <a:pPr algn="l">
              <a:lnSpc>
                <a:spcPts val="3125"/>
              </a:lnSpc>
            </a:pPr>
            <a:r>
              <a:rPr lang="en-US" sz="1937">
                <a:solidFill>
                  <a:srgbClr val="504C49"/>
                </a:solidFill>
                <a:latin typeface="Source Serif Pro"/>
                <a:ea typeface="Source Serif Pro"/>
                <a:cs typeface="Source Serif Pro"/>
                <a:sym typeface="Source Serif Pro"/>
              </a:rPr>
              <a:t>Based in Abu Dhabi and serving Dubai, they pride themselves on transparent pricing with no hidden fees and personalized customer service.</a:t>
            </a:r>
          </a:p>
        </p:txBody>
      </p:sp>
      <p:grpSp>
        <p:nvGrpSpPr>
          <p:cNvPr name="Group 13" id="13"/>
          <p:cNvGrpSpPr>
            <a:grpSpLocks noChangeAspect="true"/>
          </p:cNvGrpSpPr>
          <p:nvPr/>
        </p:nvGrpSpPr>
        <p:grpSpPr>
          <a:xfrm rot="0">
            <a:off x="11175058" y="2608660"/>
            <a:ext cx="6238131" cy="6238131"/>
            <a:chOff x="0" y="0"/>
            <a:chExt cx="8317508" cy="8317508"/>
          </a:xfrm>
        </p:grpSpPr>
        <p:sp>
          <p:nvSpPr>
            <p:cNvPr name="Freeform 14" id="14" descr="preencoded.png"/>
            <p:cNvSpPr/>
            <p:nvPr/>
          </p:nvSpPr>
          <p:spPr>
            <a:xfrm flipH="false" flipV="false" rot="0">
              <a:off x="0" y="0"/>
              <a:ext cx="8317484" cy="8317484"/>
            </a:xfrm>
            <a:custGeom>
              <a:avLst/>
              <a:gdLst/>
              <a:ahLst/>
              <a:cxnLst/>
              <a:rect r="r" b="b" t="t" l="l"/>
              <a:pathLst>
                <a:path h="8317484" w="8317484">
                  <a:moveTo>
                    <a:pt x="0" y="0"/>
                  </a:moveTo>
                  <a:lnTo>
                    <a:pt x="8317484" y="0"/>
                  </a:lnTo>
                  <a:lnTo>
                    <a:pt x="8317484" y="8317484"/>
                  </a:lnTo>
                  <a:lnTo>
                    <a:pt x="0" y="8317484"/>
                  </a:lnTo>
                  <a:lnTo>
                    <a:pt x="0" y="0"/>
                  </a:lnTo>
                  <a:close/>
                </a:path>
              </a:pathLst>
            </a:custGeom>
            <a:blipFill>
              <a:blip r:embed="rId4"/>
              <a:stretch>
                <a:fillRect l="0" t="0" r="0" b="0"/>
              </a:stretch>
            </a:blipFill>
          </p:spPr>
        </p:sp>
      </p:gr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0"/>
            <a:ext cx="18288000" cy="10287000"/>
            <a:chOff x="0" y="0"/>
            <a:chExt cx="24384000" cy="13716000"/>
          </a:xfrm>
        </p:grpSpPr>
        <p:sp>
          <p:nvSpPr>
            <p:cNvPr name="Freeform 3" id="3"/>
            <p:cNvSpPr/>
            <p:nvPr/>
          </p:nvSpPr>
          <p:spPr>
            <a:xfrm flipH="false" flipV="false" rot="0">
              <a:off x="0" y="0"/>
              <a:ext cx="24384000" cy="13716000"/>
            </a:xfrm>
            <a:custGeom>
              <a:avLst/>
              <a:gdLst/>
              <a:ahLst/>
              <a:cxnLst/>
              <a:rect r="r" b="b" t="t" l="l"/>
              <a:pathLst>
                <a:path h="13716000" w="24384000">
                  <a:moveTo>
                    <a:pt x="0" y="0"/>
                  </a:moveTo>
                  <a:lnTo>
                    <a:pt x="24384000" y="0"/>
                  </a:lnTo>
                  <a:lnTo>
                    <a:pt x="24384000" y="13716000"/>
                  </a:lnTo>
                  <a:lnTo>
                    <a:pt x="0" y="13716000"/>
                  </a:lnTo>
                  <a:close/>
                </a:path>
              </a:pathLst>
            </a:custGeom>
            <a:solidFill>
              <a:srgbClr val="F7F3F0"/>
            </a:solidFill>
          </p:spPr>
        </p:sp>
      </p:grpSp>
      <p:grpSp>
        <p:nvGrpSpPr>
          <p:cNvPr name="Group 4" id="4"/>
          <p:cNvGrpSpPr/>
          <p:nvPr/>
        </p:nvGrpSpPr>
        <p:grpSpPr>
          <a:xfrm rot="0">
            <a:off x="0" y="0"/>
            <a:ext cx="18288000" cy="10287000"/>
            <a:chOff x="0" y="0"/>
            <a:chExt cx="24384000" cy="13716000"/>
          </a:xfrm>
        </p:grpSpPr>
        <p:sp>
          <p:nvSpPr>
            <p:cNvPr name="Freeform 5" id="5"/>
            <p:cNvSpPr/>
            <p:nvPr/>
          </p:nvSpPr>
          <p:spPr>
            <a:xfrm flipH="false" flipV="false" rot="0">
              <a:off x="0" y="0"/>
              <a:ext cx="24384000" cy="13716000"/>
            </a:xfrm>
            <a:custGeom>
              <a:avLst/>
              <a:gdLst/>
              <a:ahLst/>
              <a:cxnLst/>
              <a:rect r="r" b="b" t="t" l="l"/>
              <a:pathLst>
                <a:path h="13716000" w="24384000">
                  <a:moveTo>
                    <a:pt x="0" y="0"/>
                  </a:moveTo>
                  <a:lnTo>
                    <a:pt x="24384000" y="0"/>
                  </a:lnTo>
                  <a:lnTo>
                    <a:pt x="24384000" y="13716000"/>
                  </a:lnTo>
                  <a:lnTo>
                    <a:pt x="0" y="13716000"/>
                  </a:lnTo>
                  <a:close/>
                </a:path>
              </a:pathLst>
            </a:custGeom>
            <a:solidFill>
              <a:srgbClr val="FFFFFF"/>
            </a:solidFill>
          </p:spPr>
        </p:sp>
      </p:grpSp>
      <p:grpSp>
        <p:nvGrpSpPr>
          <p:cNvPr name="Group 6" id="6"/>
          <p:cNvGrpSpPr>
            <a:grpSpLocks noChangeAspect="true"/>
          </p:cNvGrpSpPr>
          <p:nvPr/>
        </p:nvGrpSpPr>
        <p:grpSpPr>
          <a:xfrm rot="0">
            <a:off x="11430000" y="0"/>
            <a:ext cx="6858000" cy="10287000"/>
            <a:chOff x="0" y="0"/>
            <a:chExt cx="9144000" cy="13716000"/>
          </a:xfrm>
        </p:grpSpPr>
        <p:sp>
          <p:nvSpPr>
            <p:cNvPr name="Freeform 7" id="7" descr="preencoded.png"/>
            <p:cNvSpPr/>
            <p:nvPr/>
          </p:nvSpPr>
          <p:spPr>
            <a:xfrm flipH="false" flipV="false" rot="0">
              <a:off x="0" y="0"/>
              <a:ext cx="9144000" cy="13716000"/>
            </a:xfrm>
            <a:custGeom>
              <a:avLst/>
              <a:gdLst/>
              <a:ahLst/>
              <a:cxnLst/>
              <a:rect r="r" b="b" t="t" l="l"/>
              <a:pathLst>
                <a:path h="13716000" w="9144000">
                  <a:moveTo>
                    <a:pt x="0" y="0"/>
                  </a:moveTo>
                  <a:lnTo>
                    <a:pt x="9144000" y="0"/>
                  </a:lnTo>
                  <a:lnTo>
                    <a:pt x="9144000" y="13716000"/>
                  </a:lnTo>
                  <a:lnTo>
                    <a:pt x="0" y="13716000"/>
                  </a:lnTo>
                  <a:lnTo>
                    <a:pt x="0" y="0"/>
                  </a:lnTo>
                  <a:close/>
                </a:path>
              </a:pathLst>
            </a:custGeom>
            <a:blipFill>
              <a:blip r:embed="rId3"/>
              <a:stretch>
                <a:fillRect l="0" t="0" r="0" b="0"/>
              </a:stretch>
            </a:blipFill>
          </p:spPr>
        </p:sp>
      </p:grpSp>
      <p:sp>
        <p:nvSpPr>
          <p:cNvPr name="TextBox 8" id="8"/>
          <p:cNvSpPr txBox="true"/>
          <p:nvPr/>
        </p:nvSpPr>
        <p:spPr>
          <a:xfrm rot="0">
            <a:off x="859631" y="1173956"/>
            <a:ext cx="9710738" cy="1582639"/>
          </a:xfrm>
          <a:prstGeom prst="rect">
            <a:avLst/>
          </a:prstGeom>
        </p:spPr>
        <p:txBody>
          <a:bodyPr anchor="t" rtlCol="false" tIns="0" lIns="0" bIns="0" rIns="0">
            <a:spAutoFit/>
          </a:bodyPr>
          <a:lstStyle/>
          <a:p>
            <a:pPr algn="l">
              <a:lnSpc>
                <a:spcPts val="6000"/>
              </a:lnSpc>
            </a:pPr>
            <a:r>
              <a:rPr lang="en-US" sz="4812">
                <a:solidFill>
                  <a:srgbClr val="201B18"/>
                </a:solidFill>
                <a:latin typeface="Arimo"/>
                <a:ea typeface="Arimo"/>
                <a:cs typeface="Arimo"/>
                <a:sym typeface="Arimo"/>
              </a:rPr>
              <a:t>Helpsters: Commercial &amp; Residential Cleaning Specialists</a:t>
            </a:r>
          </a:p>
        </p:txBody>
      </p:sp>
      <p:grpSp>
        <p:nvGrpSpPr>
          <p:cNvPr name="Group 9" id="9"/>
          <p:cNvGrpSpPr/>
          <p:nvPr/>
        </p:nvGrpSpPr>
        <p:grpSpPr>
          <a:xfrm rot="0">
            <a:off x="845344" y="3110656"/>
            <a:ext cx="4761160" cy="3072408"/>
            <a:chOff x="0" y="0"/>
            <a:chExt cx="6348213" cy="4096543"/>
          </a:xfrm>
        </p:grpSpPr>
        <p:sp>
          <p:nvSpPr>
            <p:cNvPr name="Freeform 10" id="10"/>
            <p:cNvSpPr/>
            <p:nvPr/>
          </p:nvSpPr>
          <p:spPr>
            <a:xfrm flipH="false" flipV="false" rot="0">
              <a:off x="19050" y="19050"/>
              <a:ext cx="6310122" cy="4058412"/>
            </a:xfrm>
            <a:custGeom>
              <a:avLst/>
              <a:gdLst/>
              <a:ahLst/>
              <a:cxnLst/>
              <a:rect r="r" b="b" t="t" l="l"/>
              <a:pathLst>
                <a:path h="4058412" w="6310122">
                  <a:moveTo>
                    <a:pt x="0" y="182880"/>
                  </a:moveTo>
                  <a:cubicBezTo>
                    <a:pt x="0" y="81915"/>
                    <a:pt x="82169" y="0"/>
                    <a:pt x="183515" y="0"/>
                  </a:cubicBezTo>
                  <a:lnTo>
                    <a:pt x="6126607" y="0"/>
                  </a:lnTo>
                  <a:cubicBezTo>
                    <a:pt x="6227953" y="0"/>
                    <a:pt x="6310122" y="81915"/>
                    <a:pt x="6310122" y="182880"/>
                  </a:cubicBezTo>
                  <a:lnTo>
                    <a:pt x="6310122" y="3875532"/>
                  </a:lnTo>
                  <a:cubicBezTo>
                    <a:pt x="6310122" y="3976497"/>
                    <a:pt x="6227953" y="4058412"/>
                    <a:pt x="6126607" y="4058412"/>
                  </a:cubicBezTo>
                  <a:lnTo>
                    <a:pt x="183515" y="4058412"/>
                  </a:lnTo>
                  <a:cubicBezTo>
                    <a:pt x="82169" y="4058412"/>
                    <a:pt x="0" y="3976497"/>
                    <a:pt x="0" y="3875532"/>
                  </a:cubicBezTo>
                  <a:close/>
                </a:path>
              </a:pathLst>
            </a:custGeom>
            <a:solidFill>
              <a:srgbClr val="FFFFFF"/>
            </a:solidFill>
          </p:spPr>
        </p:sp>
        <p:sp>
          <p:nvSpPr>
            <p:cNvPr name="Freeform 11" id="11"/>
            <p:cNvSpPr/>
            <p:nvPr/>
          </p:nvSpPr>
          <p:spPr>
            <a:xfrm flipH="false" flipV="false" rot="0">
              <a:off x="0" y="0"/>
              <a:ext cx="6348222" cy="4096512"/>
            </a:xfrm>
            <a:custGeom>
              <a:avLst/>
              <a:gdLst/>
              <a:ahLst/>
              <a:cxnLst/>
              <a:rect r="r" b="b" t="t" l="l"/>
              <a:pathLst>
                <a:path h="4096512" w="6348222">
                  <a:moveTo>
                    <a:pt x="0" y="201930"/>
                  </a:moveTo>
                  <a:cubicBezTo>
                    <a:pt x="0" y="90297"/>
                    <a:pt x="90678" y="0"/>
                    <a:pt x="202565" y="0"/>
                  </a:cubicBezTo>
                  <a:lnTo>
                    <a:pt x="6145657" y="0"/>
                  </a:lnTo>
                  <a:lnTo>
                    <a:pt x="6145657" y="19050"/>
                  </a:lnTo>
                  <a:lnTo>
                    <a:pt x="6145657" y="0"/>
                  </a:lnTo>
                  <a:cubicBezTo>
                    <a:pt x="6257417" y="0"/>
                    <a:pt x="6348222" y="90297"/>
                    <a:pt x="6348222" y="201930"/>
                  </a:cubicBezTo>
                  <a:lnTo>
                    <a:pt x="6329172" y="201930"/>
                  </a:lnTo>
                  <a:lnTo>
                    <a:pt x="6348222" y="201930"/>
                  </a:lnTo>
                  <a:lnTo>
                    <a:pt x="6348222" y="3894582"/>
                  </a:lnTo>
                  <a:lnTo>
                    <a:pt x="6329172" y="3894582"/>
                  </a:lnTo>
                  <a:lnTo>
                    <a:pt x="6348222" y="3894582"/>
                  </a:lnTo>
                  <a:cubicBezTo>
                    <a:pt x="6348222" y="4006215"/>
                    <a:pt x="6257544" y="4096512"/>
                    <a:pt x="6145657" y="4096512"/>
                  </a:cubicBezTo>
                  <a:lnTo>
                    <a:pt x="6145657" y="4077462"/>
                  </a:lnTo>
                  <a:lnTo>
                    <a:pt x="6145657" y="4096512"/>
                  </a:lnTo>
                  <a:lnTo>
                    <a:pt x="202565" y="4096512"/>
                  </a:lnTo>
                  <a:lnTo>
                    <a:pt x="202565" y="4077462"/>
                  </a:lnTo>
                  <a:lnTo>
                    <a:pt x="202565" y="4096512"/>
                  </a:lnTo>
                  <a:cubicBezTo>
                    <a:pt x="90805" y="4096512"/>
                    <a:pt x="0" y="4006215"/>
                    <a:pt x="0" y="3894582"/>
                  </a:cubicBezTo>
                  <a:lnTo>
                    <a:pt x="0" y="201930"/>
                  </a:lnTo>
                  <a:lnTo>
                    <a:pt x="19050" y="201930"/>
                  </a:lnTo>
                  <a:lnTo>
                    <a:pt x="0" y="201930"/>
                  </a:lnTo>
                  <a:moveTo>
                    <a:pt x="38100" y="201930"/>
                  </a:moveTo>
                  <a:lnTo>
                    <a:pt x="38100" y="3894582"/>
                  </a:lnTo>
                  <a:lnTo>
                    <a:pt x="19050" y="3894582"/>
                  </a:lnTo>
                  <a:lnTo>
                    <a:pt x="38100" y="3894582"/>
                  </a:lnTo>
                  <a:cubicBezTo>
                    <a:pt x="38100" y="3985006"/>
                    <a:pt x="111633" y="4058412"/>
                    <a:pt x="202565" y="4058412"/>
                  </a:cubicBezTo>
                  <a:lnTo>
                    <a:pt x="6145657" y="4058412"/>
                  </a:lnTo>
                  <a:cubicBezTo>
                    <a:pt x="6236589" y="4058412"/>
                    <a:pt x="6310122" y="3985006"/>
                    <a:pt x="6310122" y="3894582"/>
                  </a:cubicBezTo>
                  <a:lnTo>
                    <a:pt x="6310122" y="201930"/>
                  </a:lnTo>
                  <a:cubicBezTo>
                    <a:pt x="6310122" y="111506"/>
                    <a:pt x="6236589" y="38100"/>
                    <a:pt x="6145657" y="38100"/>
                  </a:cubicBezTo>
                  <a:lnTo>
                    <a:pt x="202565" y="38100"/>
                  </a:lnTo>
                  <a:lnTo>
                    <a:pt x="202565" y="19050"/>
                  </a:lnTo>
                  <a:lnTo>
                    <a:pt x="202565" y="38100"/>
                  </a:lnTo>
                  <a:cubicBezTo>
                    <a:pt x="111633" y="38100"/>
                    <a:pt x="38100" y="111506"/>
                    <a:pt x="38100" y="201930"/>
                  </a:cubicBezTo>
                  <a:close/>
                </a:path>
              </a:pathLst>
            </a:custGeom>
            <a:solidFill>
              <a:srgbClr val="D8D4D4"/>
            </a:solidFill>
          </p:spPr>
        </p:sp>
      </p:grpSp>
      <p:grpSp>
        <p:nvGrpSpPr>
          <p:cNvPr name="Group 12" id="12"/>
          <p:cNvGrpSpPr/>
          <p:nvPr/>
        </p:nvGrpSpPr>
        <p:grpSpPr>
          <a:xfrm rot="0">
            <a:off x="831056" y="3124944"/>
            <a:ext cx="114300" cy="3043832"/>
            <a:chOff x="0" y="0"/>
            <a:chExt cx="152400" cy="4058443"/>
          </a:xfrm>
        </p:grpSpPr>
        <p:sp>
          <p:nvSpPr>
            <p:cNvPr name="Freeform 13" id="13"/>
            <p:cNvSpPr/>
            <p:nvPr/>
          </p:nvSpPr>
          <p:spPr>
            <a:xfrm flipH="false" flipV="false" rot="0">
              <a:off x="0" y="0"/>
              <a:ext cx="152400" cy="4058412"/>
            </a:xfrm>
            <a:custGeom>
              <a:avLst/>
              <a:gdLst/>
              <a:ahLst/>
              <a:cxnLst/>
              <a:rect r="r" b="b" t="t" l="l"/>
              <a:pathLst>
                <a:path h="4058412" w="152400">
                  <a:moveTo>
                    <a:pt x="0" y="49149"/>
                  </a:moveTo>
                  <a:cubicBezTo>
                    <a:pt x="0" y="21971"/>
                    <a:pt x="21971" y="0"/>
                    <a:pt x="49149" y="0"/>
                  </a:cubicBezTo>
                  <a:lnTo>
                    <a:pt x="103251" y="0"/>
                  </a:lnTo>
                  <a:cubicBezTo>
                    <a:pt x="130429" y="0"/>
                    <a:pt x="152400" y="21971"/>
                    <a:pt x="152400" y="49149"/>
                  </a:cubicBezTo>
                  <a:lnTo>
                    <a:pt x="152400" y="4009263"/>
                  </a:lnTo>
                  <a:cubicBezTo>
                    <a:pt x="152400" y="4036441"/>
                    <a:pt x="130429" y="4058412"/>
                    <a:pt x="103251" y="4058412"/>
                  </a:cubicBezTo>
                  <a:lnTo>
                    <a:pt x="49149" y="4058412"/>
                  </a:lnTo>
                  <a:cubicBezTo>
                    <a:pt x="21971" y="4058412"/>
                    <a:pt x="0" y="4036441"/>
                    <a:pt x="0" y="4009263"/>
                  </a:cubicBezTo>
                  <a:close/>
                </a:path>
              </a:pathLst>
            </a:custGeom>
            <a:solidFill>
              <a:srgbClr val="3E2513"/>
            </a:solidFill>
          </p:spPr>
        </p:sp>
      </p:grpSp>
      <p:sp>
        <p:nvSpPr>
          <p:cNvPr name="TextBox 14" id="14"/>
          <p:cNvSpPr txBox="true"/>
          <p:nvPr/>
        </p:nvSpPr>
        <p:spPr>
          <a:xfrm rot="0">
            <a:off x="1219498" y="3370510"/>
            <a:ext cx="3070175" cy="412254"/>
          </a:xfrm>
          <a:prstGeom prst="rect">
            <a:avLst/>
          </a:prstGeom>
        </p:spPr>
        <p:txBody>
          <a:bodyPr anchor="t" rtlCol="false" tIns="0" lIns="0" bIns="0" rIns="0">
            <a:spAutoFit/>
          </a:bodyPr>
          <a:lstStyle/>
          <a:p>
            <a:pPr algn="l">
              <a:lnSpc>
                <a:spcPts val="3000"/>
              </a:lnSpc>
            </a:pPr>
            <a:r>
              <a:rPr lang="en-US" sz="2375">
                <a:solidFill>
                  <a:srgbClr val="504C49"/>
                </a:solidFill>
                <a:latin typeface="Arimo"/>
                <a:ea typeface="Arimo"/>
                <a:cs typeface="Arimo"/>
                <a:sym typeface="Arimo"/>
              </a:rPr>
              <a:t>Expert Training</a:t>
            </a:r>
          </a:p>
        </p:txBody>
      </p:sp>
      <p:sp>
        <p:nvSpPr>
          <p:cNvPr name="TextBox 15" id="15"/>
          <p:cNvSpPr txBox="true"/>
          <p:nvPr/>
        </p:nvSpPr>
        <p:spPr>
          <a:xfrm rot="0">
            <a:off x="1219498" y="3863429"/>
            <a:ext cx="4098577" cy="2031206"/>
          </a:xfrm>
          <a:prstGeom prst="rect">
            <a:avLst/>
          </a:prstGeom>
        </p:spPr>
        <p:txBody>
          <a:bodyPr anchor="t" rtlCol="false" tIns="0" lIns="0" bIns="0" rIns="0">
            <a:spAutoFit/>
          </a:bodyPr>
          <a:lstStyle/>
          <a:p>
            <a:pPr algn="l">
              <a:lnSpc>
                <a:spcPts val="3062"/>
              </a:lnSpc>
            </a:pPr>
            <a:r>
              <a:rPr lang="en-US" sz="1874">
                <a:solidFill>
                  <a:srgbClr val="504C49"/>
                </a:solidFill>
                <a:latin typeface="Source Serif Pro"/>
                <a:ea typeface="Source Serif Pro"/>
                <a:cs typeface="Source Serif Pro"/>
                <a:sym typeface="Source Serif Pro"/>
              </a:rPr>
              <a:t>Professional teams rigorously trained in disinfection protocols, deep cleaning techniques, and specialized carpet shampooing methods.</a:t>
            </a:r>
          </a:p>
        </p:txBody>
      </p:sp>
      <p:grpSp>
        <p:nvGrpSpPr>
          <p:cNvPr name="Group 16" id="16"/>
          <p:cNvGrpSpPr/>
          <p:nvPr/>
        </p:nvGrpSpPr>
        <p:grpSpPr>
          <a:xfrm rot="0">
            <a:off x="5823496" y="3110656"/>
            <a:ext cx="4761160" cy="3072408"/>
            <a:chOff x="0" y="0"/>
            <a:chExt cx="6348213" cy="4096543"/>
          </a:xfrm>
        </p:grpSpPr>
        <p:sp>
          <p:nvSpPr>
            <p:cNvPr name="Freeform 17" id="17"/>
            <p:cNvSpPr/>
            <p:nvPr/>
          </p:nvSpPr>
          <p:spPr>
            <a:xfrm flipH="false" flipV="false" rot="0">
              <a:off x="19050" y="19050"/>
              <a:ext cx="6310122" cy="4058412"/>
            </a:xfrm>
            <a:custGeom>
              <a:avLst/>
              <a:gdLst/>
              <a:ahLst/>
              <a:cxnLst/>
              <a:rect r="r" b="b" t="t" l="l"/>
              <a:pathLst>
                <a:path h="4058412" w="6310122">
                  <a:moveTo>
                    <a:pt x="0" y="182880"/>
                  </a:moveTo>
                  <a:cubicBezTo>
                    <a:pt x="0" y="81915"/>
                    <a:pt x="82169" y="0"/>
                    <a:pt x="183515" y="0"/>
                  </a:cubicBezTo>
                  <a:lnTo>
                    <a:pt x="6126607" y="0"/>
                  </a:lnTo>
                  <a:cubicBezTo>
                    <a:pt x="6227953" y="0"/>
                    <a:pt x="6310122" y="81915"/>
                    <a:pt x="6310122" y="182880"/>
                  </a:cubicBezTo>
                  <a:lnTo>
                    <a:pt x="6310122" y="3875532"/>
                  </a:lnTo>
                  <a:cubicBezTo>
                    <a:pt x="6310122" y="3976497"/>
                    <a:pt x="6227953" y="4058412"/>
                    <a:pt x="6126607" y="4058412"/>
                  </a:cubicBezTo>
                  <a:lnTo>
                    <a:pt x="183515" y="4058412"/>
                  </a:lnTo>
                  <a:cubicBezTo>
                    <a:pt x="82169" y="4058412"/>
                    <a:pt x="0" y="3976497"/>
                    <a:pt x="0" y="3875532"/>
                  </a:cubicBezTo>
                  <a:close/>
                </a:path>
              </a:pathLst>
            </a:custGeom>
            <a:solidFill>
              <a:srgbClr val="FFFFFF"/>
            </a:solidFill>
          </p:spPr>
        </p:sp>
        <p:sp>
          <p:nvSpPr>
            <p:cNvPr name="Freeform 18" id="18"/>
            <p:cNvSpPr/>
            <p:nvPr/>
          </p:nvSpPr>
          <p:spPr>
            <a:xfrm flipH="false" flipV="false" rot="0">
              <a:off x="0" y="0"/>
              <a:ext cx="6348222" cy="4096512"/>
            </a:xfrm>
            <a:custGeom>
              <a:avLst/>
              <a:gdLst/>
              <a:ahLst/>
              <a:cxnLst/>
              <a:rect r="r" b="b" t="t" l="l"/>
              <a:pathLst>
                <a:path h="4096512" w="6348222">
                  <a:moveTo>
                    <a:pt x="0" y="201930"/>
                  </a:moveTo>
                  <a:cubicBezTo>
                    <a:pt x="0" y="90297"/>
                    <a:pt x="90678" y="0"/>
                    <a:pt x="202565" y="0"/>
                  </a:cubicBezTo>
                  <a:lnTo>
                    <a:pt x="6145657" y="0"/>
                  </a:lnTo>
                  <a:lnTo>
                    <a:pt x="6145657" y="19050"/>
                  </a:lnTo>
                  <a:lnTo>
                    <a:pt x="6145657" y="0"/>
                  </a:lnTo>
                  <a:cubicBezTo>
                    <a:pt x="6257417" y="0"/>
                    <a:pt x="6348222" y="90297"/>
                    <a:pt x="6348222" y="201930"/>
                  </a:cubicBezTo>
                  <a:lnTo>
                    <a:pt x="6329172" y="201930"/>
                  </a:lnTo>
                  <a:lnTo>
                    <a:pt x="6348222" y="201930"/>
                  </a:lnTo>
                  <a:lnTo>
                    <a:pt x="6348222" y="3894582"/>
                  </a:lnTo>
                  <a:lnTo>
                    <a:pt x="6329172" y="3894582"/>
                  </a:lnTo>
                  <a:lnTo>
                    <a:pt x="6348222" y="3894582"/>
                  </a:lnTo>
                  <a:cubicBezTo>
                    <a:pt x="6348222" y="4006215"/>
                    <a:pt x="6257544" y="4096512"/>
                    <a:pt x="6145657" y="4096512"/>
                  </a:cubicBezTo>
                  <a:lnTo>
                    <a:pt x="6145657" y="4077462"/>
                  </a:lnTo>
                  <a:lnTo>
                    <a:pt x="6145657" y="4096512"/>
                  </a:lnTo>
                  <a:lnTo>
                    <a:pt x="202565" y="4096512"/>
                  </a:lnTo>
                  <a:lnTo>
                    <a:pt x="202565" y="4077462"/>
                  </a:lnTo>
                  <a:lnTo>
                    <a:pt x="202565" y="4096512"/>
                  </a:lnTo>
                  <a:cubicBezTo>
                    <a:pt x="90805" y="4096512"/>
                    <a:pt x="0" y="4006215"/>
                    <a:pt x="0" y="3894582"/>
                  </a:cubicBezTo>
                  <a:lnTo>
                    <a:pt x="0" y="201930"/>
                  </a:lnTo>
                  <a:lnTo>
                    <a:pt x="19050" y="201930"/>
                  </a:lnTo>
                  <a:lnTo>
                    <a:pt x="0" y="201930"/>
                  </a:lnTo>
                  <a:moveTo>
                    <a:pt x="38100" y="201930"/>
                  </a:moveTo>
                  <a:lnTo>
                    <a:pt x="38100" y="3894582"/>
                  </a:lnTo>
                  <a:lnTo>
                    <a:pt x="19050" y="3894582"/>
                  </a:lnTo>
                  <a:lnTo>
                    <a:pt x="38100" y="3894582"/>
                  </a:lnTo>
                  <a:cubicBezTo>
                    <a:pt x="38100" y="3985006"/>
                    <a:pt x="111633" y="4058412"/>
                    <a:pt x="202565" y="4058412"/>
                  </a:cubicBezTo>
                  <a:lnTo>
                    <a:pt x="6145657" y="4058412"/>
                  </a:lnTo>
                  <a:cubicBezTo>
                    <a:pt x="6236589" y="4058412"/>
                    <a:pt x="6310122" y="3985006"/>
                    <a:pt x="6310122" y="3894582"/>
                  </a:cubicBezTo>
                  <a:lnTo>
                    <a:pt x="6310122" y="201930"/>
                  </a:lnTo>
                  <a:cubicBezTo>
                    <a:pt x="6310122" y="111506"/>
                    <a:pt x="6236589" y="38100"/>
                    <a:pt x="6145657" y="38100"/>
                  </a:cubicBezTo>
                  <a:lnTo>
                    <a:pt x="202565" y="38100"/>
                  </a:lnTo>
                  <a:lnTo>
                    <a:pt x="202565" y="19050"/>
                  </a:lnTo>
                  <a:lnTo>
                    <a:pt x="202565" y="38100"/>
                  </a:lnTo>
                  <a:cubicBezTo>
                    <a:pt x="111633" y="38100"/>
                    <a:pt x="38100" y="111506"/>
                    <a:pt x="38100" y="201930"/>
                  </a:cubicBezTo>
                  <a:close/>
                </a:path>
              </a:pathLst>
            </a:custGeom>
            <a:solidFill>
              <a:srgbClr val="D8D4D4"/>
            </a:solidFill>
          </p:spPr>
        </p:sp>
      </p:grpSp>
      <p:grpSp>
        <p:nvGrpSpPr>
          <p:cNvPr name="Group 19" id="19"/>
          <p:cNvGrpSpPr/>
          <p:nvPr/>
        </p:nvGrpSpPr>
        <p:grpSpPr>
          <a:xfrm rot="0">
            <a:off x="5809209" y="3124944"/>
            <a:ext cx="114300" cy="3043832"/>
            <a:chOff x="0" y="0"/>
            <a:chExt cx="152400" cy="4058443"/>
          </a:xfrm>
        </p:grpSpPr>
        <p:sp>
          <p:nvSpPr>
            <p:cNvPr name="Freeform 20" id="20"/>
            <p:cNvSpPr/>
            <p:nvPr/>
          </p:nvSpPr>
          <p:spPr>
            <a:xfrm flipH="false" flipV="false" rot="0">
              <a:off x="0" y="0"/>
              <a:ext cx="152400" cy="4058412"/>
            </a:xfrm>
            <a:custGeom>
              <a:avLst/>
              <a:gdLst/>
              <a:ahLst/>
              <a:cxnLst/>
              <a:rect r="r" b="b" t="t" l="l"/>
              <a:pathLst>
                <a:path h="4058412" w="152400">
                  <a:moveTo>
                    <a:pt x="0" y="49149"/>
                  </a:moveTo>
                  <a:cubicBezTo>
                    <a:pt x="0" y="21971"/>
                    <a:pt x="21971" y="0"/>
                    <a:pt x="49149" y="0"/>
                  </a:cubicBezTo>
                  <a:lnTo>
                    <a:pt x="103251" y="0"/>
                  </a:lnTo>
                  <a:cubicBezTo>
                    <a:pt x="130429" y="0"/>
                    <a:pt x="152400" y="21971"/>
                    <a:pt x="152400" y="49149"/>
                  </a:cubicBezTo>
                  <a:lnTo>
                    <a:pt x="152400" y="4009263"/>
                  </a:lnTo>
                  <a:cubicBezTo>
                    <a:pt x="152400" y="4036441"/>
                    <a:pt x="130429" y="4058412"/>
                    <a:pt x="103251" y="4058412"/>
                  </a:cubicBezTo>
                  <a:lnTo>
                    <a:pt x="49149" y="4058412"/>
                  </a:lnTo>
                  <a:cubicBezTo>
                    <a:pt x="21971" y="4058412"/>
                    <a:pt x="0" y="4036441"/>
                    <a:pt x="0" y="4009263"/>
                  </a:cubicBezTo>
                  <a:close/>
                </a:path>
              </a:pathLst>
            </a:custGeom>
            <a:solidFill>
              <a:srgbClr val="3E2513"/>
            </a:solidFill>
          </p:spPr>
        </p:sp>
      </p:grpSp>
      <p:sp>
        <p:nvSpPr>
          <p:cNvPr name="TextBox 21" id="21"/>
          <p:cNvSpPr txBox="true"/>
          <p:nvPr/>
        </p:nvSpPr>
        <p:spPr>
          <a:xfrm rot="0">
            <a:off x="6197650" y="3370510"/>
            <a:ext cx="3420815" cy="412254"/>
          </a:xfrm>
          <a:prstGeom prst="rect">
            <a:avLst/>
          </a:prstGeom>
        </p:spPr>
        <p:txBody>
          <a:bodyPr anchor="t" rtlCol="false" tIns="0" lIns="0" bIns="0" rIns="0">
            <a:spAutoFit/>
          </a:bodyPr>
          <a:lstStyle/>
          <a:p>
            <a:pPr algn="l">
              <a:lnSpc>
                <a:spcPts val="3000"/>
              </a:lnSpc>
            </a:pPr>
            <a:r>
              <a:rPr lang="en-US" sz="2375">
                <a:solidFill>
                  <a:srgbClr val="504C49"/>
                </a:solidFill>
                <a:latin typeface="Arimo"/>
                <a:ea typeface="Arimo"/>
                <a:cs typeface="Arimo"/>
                <a:sym typeface="Arimo"/>
              </a:rPr>
              <a:t>Municipality Approved</a:t>
            </a:r>
          </a:p>
        </p:txBody>
      </p:sp>
      <p:sp>
        <p:nvSpPr>
          <p:cNvPr name="TextBox 22" id="22"/>
          <p:cNvSpPr txBox="true"/>
          <p:nvPr/>
        </p:nvSpPr>
        <p:spPr>
          <a:xfrm rot="0">
            <a:off x="6197650" y="3863429"/>
            <a:ext cx="4098577" cy="1638300"/>
          </a:xfrm>
          <a:prstGeom prst="rect">
            <a:avLst/>
          </a:prstGeom>
        </p:spPr>
        <p:txBody>
          <a:bodyPr anchor="t" rtlCol="false" tIns="0" lIns="0" bIns="0" rIns="0">
            <a:spAutoFit/>
          </a:bodyPr>
          <a:lstStyle/>
          <a:p>
            <a:pPr algn="l">
              <a:lnSpc>
                <a:spcPts val="3062"/>
              </a:lnSpc>
            </a:pPr>
            <a:r>
              <a:rPr lang="en-US" sz="1874">
                <a:solidFill>
                  <a:srgbClr val="504C49"/>
                </a:solidFill>
                <a:latin typeface="Source Serif Pro"/>
                <a:ea typeface="Source Serif Pro"/>
                <a:cs typeface="Source Serif Pro"/>
                <a:sym typeface="Source Serif Pro"/>
              </a:rPr>
              <a:t>Dubai-based with official approval from Dubai Municipality, ensuring the highest standards of hygiene and customer satisfaction.</a:t>
            </a:r>
          </a:p>
        </p:txBody>
      </p:sp>
      <p:grpSp>
        <p:nvGrpSpPr>
          <p:cNvPr name="Group 23" id="23"/>
          <p:cNvGrpSpPr/>
          <p:nvPr/>
        </p:nvGrpSpPr>
        <p:grpSpPr>
          <a:xfrm rot="0">
            <a:off x="845344" y="6400056"/>
            <a:ext cx="4761160" cy="2679501"/>
            <a:chOff x="0" y="0"/>
            <a:chExt cx="6348213" cy="3572668"/>
          </a:xfrm>
        </p:grpSpPr>
        <p:sp>
          <p:nvSpPr>
            <p:cNvPr name="Freeform 24" id="24"/>
            <p:cNvSpPr/>
            <p:nvPr/>
          </p:nvSpPr>
          <p:spPr>
            <a:xfrm flipH="false" flipV="false" rot="0">
              <a:off x="19050" y="19050"/>
              <a:ext cx="6310122" cy="3534537"/>
            </a:xfrm>
            <a:custGeom>
              <a:avLst/>
              <a:gdLst/>
              <a:ahLst/>
              <a:cxnLst/>
              <a:rect r="r" b="b" t="t" l="l"/>
              <a:pathLst>
                <a:path h="3534537" w="6310122">
                  <a:moveTo>
                    <a:pt x="0" y="182880"/>
                  </a:moveTo>
                  <a:cubicBezTo>
                    <a:pt x="0" y="81915"/>
                    <a:pt x="82296" y="0"/>
                    <a:pt x="183769" y="0"/>
                  </a:cubicBezTo>
                  <a:lnTo>
                    <a:pt x="6126353" y="0"/>
                  </a:lnTo>
                  <a:cubicBezTo>
                    <a:pt x="6227826" y="0"/>
                    <a:pt x="6310122" y="81915"/>
                    <a:pt x="6310122" y="182880"/>
                  </a:cubicBezTo>
                  <a:lnTo>
                    <a:pt x="6310122" y="3351657"/>
                  </a:lnTo>
                  <a:cubicBezTo>
                    <a:pt x="6310122" y="3452622"/>
                    <a:pt x="6227826" y="3534537"/>
                    <a:pt x="6126353" y="3534537"/>
                  </a:cubicBezTo>
                  <a:lnTo>
                    <a:pt x="183769" y="3534537"/>
                  </a:lnTo>
                  <a:cubicBezTo>
                    <a:pt x="82296" y="3534537"/>
                    <a:pt x="0" y="3452622"/>
                    <a:pt x="0" y="3351657"/>
                  </a:cubicBezTo>
                  <a:close/>
                </a:path>
              </a:pathLst>
            </a:custGeom>
            <a:solidFill>
              <a:srgbClr val="FFFFFF"/>
            </a:solidFill>
          </p:spPr>
        </p:sp>
        <p:sp>
          <p:nvSpPr>
            <p:cNvPr name="Freeform 25" id="25"/>
            <p:cNvSpPr/>
            <p:nvPr/>
          </p:nvSpPr>
          <p:spPr>
            <a:xfrm flipH="false" flipV="false" rot="0">
              <a:off x="0" y="0"/>
              <a:ext cx="6348222" cy="3572637"/>
            </a:xfrm>
            <a:custGeom>
              <a:avLst/>
              <a:gdLst/>
              <a:ahLst/>
              <a:cxnLst/>
              <a:rect r="r" b="b" t="t" l="l"/>
              <a:pathLst>
                <a:path h="3572637" w="6348222">
                  <a:moveTo>
                    <a:pt x="0" y="201930"/>
                  </a:moveTo>
                  <a:cubicBezTo>
                    <a:pt x="0" y="90297"/>
                    <a:pt x="90932" y="0"/>
                    <a:pt x="202819" y="0"/>
                  </a:cubicBezTo>
                  <a:lnTo>
                    <a:pt x="6145403" y="0"/>
                  </a:lnTo>
                  <a:lnTo>
                    <a:pt x="6145403" y="19050"/>
                  </a:lnTo>
                  <a:lnTo>
                    <a:pt x="6145403" y="0"/>
                  </a:lnTo>
                  <a:cubicBezTo>
                    <a:pt x="6257290" y="0"/>
                    <a:pt x="6348222" y="90297"/>
                    <a:pt x="6348222" y="201930"/>
                  </a:cubicBezTo>
                  <a:lnTo>
                    <a:pt x="6329172" y="201930"/>
                  </a:lnTo>
                  <a:lnTo>
                    <a:pt x="6348222" y="201930"/>
                  </a:lnTo>
                  <a:lnTo>
                    <a:pt x="6348222" y="3370707"/>
                  </a:lnTo>
                  <a:lnTo>
                    <a:pt x="6329172" y="3370707"/>
                  </a:lnTo>
                  <a:lnTo>
                    <a:pt x="6348222" y="3370707"/>
                  </a:lnTo>
                  <a:cubicBezTo>
                    <a:pt x="6348222" y="3482340"/>
                    <a:pt x="6257290" y="3572637"/>
                    <a:pt x="6145403" y="3572637"/>
                  </a:cubicBezTo>
                  <a:lnTo>
                    <a:pt x="6145403" y="3553587"/>
                  </a:lnTo>
                  <a:lnTo>
                    <a:pt x="6145403" y="3572637"/>
                  </a:lnTo>
                  <a:lnTo>
                    <a:pt x="202819" y="3572637"/>
                  </a:lnTo>
                  <a:lnTo>
                    <a:pt x="202819" y="3553587"/>
                  </a:lnTo>
                  <a:lnTo>
                    <a:pt x="202819" y="3572637"/>
                  </a:lnTo>
                  <a:cubicBezTo>
                    <a:pt x="90932" y="3572637"/>
                    <a:pt x="0" y="3482340"/>
                    <a:pt x="0" y="3370707"/>
                  </a:cubicBezTo>
                  <a:lnTo>
                    <a:pt x="0" y="201930"/>
                  </a:lnTo>
                  <a:lnTo>
                    <a:pt x="19050" y="201930"/>
                  </a:lnTo>
                  <a:lnTo>
                    <a:pt x="0" y="201930"/>
                  </a:lnTo>
                  <a:moveTo>
                    <a:pt x="38100" y="201930"/>
                  </a:moveTo>
                  <a:lnTo>
                    <a:pt x="38100" y="3370707"/>
                  </a:lnTo>
                  <a:lnTo>
                    <a:pt x="19050" y="3370707"/>
                  </a:lnTo>
                  <a:lnTo>
                    <a:pt x="38100" y="3370707"/>
                  </a:lnTo>
                  <a:cubicBezTo>
                    <a:pt x="38100" y="3461131"/>
                    <a:pt x="111760" y="3534537"/>
                    <a:pt x="202819" y="3534537"/>
                  </a:cubicBezTo>
                  <a:lnTo>
                    <a:pt x="6145403" y="3534537"/>
                  </a:lnTo>
                  <a:cubicBezTo>
                    <a:pt x="6236462" y="3534537"/>
                    <a:pt x="6310122" y="3461131"/>
                    <a:pt x="6310122" y="3370707"/>
                  </a:cubicBezTo>
                  <a:lnTo>
                    <a:pt x="6310122" y="201930"/>
                  </a:lnTo>
                  <a:cubicBezTo>
                    <a:pt x="6310122" y="111506"/>
                    <a:pt x="6236462" y="38100"/>
                    <a:pt x="6145403" y="38100"/>
                  </a:cubicBezTo>
                  <a:lnTo>
                    <a:pt x="202819" y="38100"/>
                  </a:lnTo>
                  <a:lnTo>
                    <a:pt x="202819" y="19050"/>
                  </a:lnTo>
                  <a:lnTo>
                    <a:pt x="202819" y="38100"/>
                  </a:lnTo>
                  <a:cubicBezTo>
                    <a:pt x="111760" y="38100"/>
                    <a:pt x="38100" y="111506"/>
                    <a:pt x="38100" y="201930"/>
                  </a:cubicBezTo>
                  <a:close/>
                </a:path>
              </a:pathLst>
            </a:custGeom>
            <a:solidFill>
              <a:srgbClr val="D8D4D4"/>
            </a:solidFill>
          </p:spPr>
        </p:sp>
      </p:grpSp>
      <p:grpSp>
        <p:nvGrpSpPr>
          <p:cNvPr name="Group 26" id="26"/>
          <p:cNvGrpSpPr/>
          <p:nvPr/>
        </p:nvGrpSpPr>
        <p:grpSpPr>
          <a:xfrm rot="0">
            <a:off x="831056" y="6414344"/>
            <a:ext cx="114300" cy="2650926"/>
            <a:chOff x="0" y="0"/>
            <a:chExt cx="152400" cy="3534568"/>
          </a:xfrm>
        </p:grpSpPr>
        <p:sp>
          <p:nvSpPr>
            <p:cNvPr name="Freeform 27" id="27"/>
            <p:cNvSpPr/>
            <p:nvPr/>
          </p:nvSpPr>
          <p:spPr>
            <a:xfrm flipH="false" flipV="false" rot="0">
              <a:off x="0" y="0"/>
              <a:ext cx="152400" cy="3534537"/>
            </a:xfrm>
            <a:custGeom>
              <a:avLst/>
              <a:gdLst/>
              <a:ahLst/>
              <a:cxnLst/>
              <a:rect r="r" b="b" t="t" l="l"/>
              <a:pathLst>
                <a:path h="3534537" w="152400">
                  <a:moveTo>
                    <a:pt x="0" y="49149"/>
                  </a:moveTo>
                  <a:cubicBezTo>
                    <a:pt x="0" y="21971"/>
                    <a:pt x="21971" y="0"/>
                    <a:pt x="49149" y="0"/>
                  </a:cubicBezTo>
                  <a:lnTo>
                    <a:pt x="103251" y="0"/>
                  </a:lnTo>
                  <a:cubicBezTo>
                    <a:pt x="130429" y="0"/>
                    <a:pt x="152400" y="21971"/>
                    <a:pt x="152400" y="49149"/>
                  </a:cubicBezTo>
                  <a:lnTo>
                    <a:pt x="152400" y="3485388"/>
                  </a:lnTo>
                  <a:cubicBezTo>
                    <a:pt x="152400" y="3512566"/>
                    <a:pt x="130429" y="3534537"/>
                    <a:pt x="103251" y="3534537"/>
                  </a:cubicBezTo>
                  <a:lnTo>
                    <a:pt x="49149" y="3534537"/>
                  </a:lnTo>
                  <a:cubicBezTo>
                    <a:pt x="21971" y="3534537"/>
                    <a:pt x="0" y="3512566"/>
                    <a:pt x="0" y="3485388"/>
                  </a:cubicBezTo>
                  <a:close/>
                </a:path>
              </a:pathLst>
            </a:custGeom>
            <a:solidFill>
              <a:srgbClr val="3E2513"/>
            </a:solidFill>
          </p:spPr>
        </p:sp>
      </p:grpSp>
      <p:sp>
        <p:nvSpPr>
          <p:cNvPr name="TextBox 28" id="28"/>
          <p:cNvSpPr txBox="true"/>
          <p:nvPr/>
        </p:nvSpPr>
        <p:spPr>
          <a:xfrm rot="0">
            <a:off x="1219498" y="6659910"/>
            <a:ext cx="3261271" cy="412254"/>
          </a:xfrm>
          <a:prstGeom prst="rect">
            <a:avLst/>
          </a:prstGeom>
        </p:spPr>
        <p:txBody>
          <a:bodyPr anchor="t" rtlCol="false" tIns="0" lIns="0" bIns="0" rIns="0">
            <a:spAutoFit/>
          </a:bodyPr>
          <a:lstStyle/>
          <a:p>
            <a:pPr algn="l">
              <a:lnSpc>
                <a:spcPts val="3000"/>
              </a:lnSpc>
            </a:pPr>
            <a:r>
              <a:rPr lang="en-US" sz="2375">
                <a:solidFill>
                  <a:srgbClr val="504C49"/>
                </a:solidFill>
                <a:latin typeface="Arimo"/>
                <a:ea typeface="Arimo"/>
                <a:cs typeface="Arimo"/>
                <a:sym typeface="Arimo"/>
              </a:rPr>
              <a:t>Full-Service Solutions</a:t>
            </a:r>
          </a:p>
        </p:txBody>
      </p:sp>
      <p:sp>
        <p:nvSpPr>
          <p:cNvPr name="TextBox 29" id="29"/>
          <p:cNvSpPr txBox="true"/>
          <p:nvPr/>
        </p:nvSpPr>
        <p:spPr>
          <a:xfrm rot="0">
            <a:off x="1219498" y="7152829"/>
            <a:ext cx="4098577" cy="1638300"/>
          </a:xfrm>
          <a:prstGeom prst="rect">
            <a:avLst/>
          </a:prstGeom>
        </p:spPr>
        <p:txBody>
          <a:bodyPr anchor="t" rtlCol="false" tIns="0" lIns="0" bIns="0" rIns="0">
            <a:spAutoFit/>
          </a:bodyPr>
          <a:lstStyle/>
          <a:p>
            <a:pPr algn="l">
              <a:lnSpc>
                <a:spcPts val="3062"/>
              </a:lnSpc>
            </a:pPr>
            <a:r>
              <a:rPr lang="en-US" sz="1874">
                <a:solidFill>
                  <a:srgbClr val="504C49"/>
                </a:solidFill>
                <a:latin typeface="Source Serif Pro"/>
                <a:ea typeface="Source Serif Pro"/>
                <a:cs typeface="Source Serif Pro"/>
                <a:sym typeface="Source Serif Pro"/>
              </a:rPr>
              <a:t>Comprehensive services include move-in/out cleaning, upholstery care, and specialized treatments for all property types.</a:t>
            </a:r>
          </a:p>
        </p:txBody>
      </p:sp>
    </p:spTree>
  </p:cSld>
  <p:clrMapOvr>
    <a:masterClrMapping/>
  </p:clrMapOvr>
</p:sld>
</file>

<file path=ppt/slides/slide5.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0" y="0"/>
            <a:ext cx="18288000" cy="10287000"/>
            <a:chOff x="0" y="0"/>
            <a:chExt cx="24384000" cy="13716000"/>
          </a:xfrm>
        </p:grpSpPr>
        <p:sp>
          <p:nvSpPr>
            <p:cNvPr name="Freeform 3" id="3"/>
            <p:cNvSpPr/>
            <p:nvPr/>
          </p:nvSpPr>
          <p:spPr>
            <a:xfrm flipH="false" flipV="false" rot="0">
              <a:off x="0" y="0"/>
              <a:ext cx="24384000" cy="13716000"/>
            </a:xfrm>
            <a:custGeom>
              <a:avLst/>
              <a:gdLst/>
              <a:ahLst/>
              <a:cxnLst/>
              <a:rect r="r" b="b" t="t" l="l"/>
              <a:pathLst>
                <a:path h="13716000" w="24384000">
                  <a:moveTo>
                    <a:pt x="0" y="0"/>
                  </a:moveTo>
                  <a:lnTo>
                    <a:pt x="24384000" y="0"/>
                  </a:lnTo>
                  <a:lnTo>
                    <a:pt x="24384000" y="13716000"/>
                  </a:lnTo>
                  <a:lnTo>
                    <a:pt x="0" y="13716000"/>
                  </a:lnTo>
                  <a:close/>
                </a:path>
              </a:pathLst>
            </a:custGeom>
            <a:solidFill>
              <a:srgbClr val="F7F3F0"/>
            </a:solidFill>
          </p:spPr>
        </p:sp>
      </p:grpSp>
      <p:grpSp>
        <p:nvGrpSpPr>
          <p:cNvPr name="Group 4" id="4"/>
          <p:cNvGrpSpPr/>
          <p:nvPr/>
        </p:nvGrpSpPr>
        <p:grpSpPr>
          <a:xfrm rot="0">
            <a:off x="0" y="0"/>
            <a:ext cx="18288000" cy="10287000"/>
            <a:chOff x="0" y="0"/>
            <a:chExt cx="24384000" cy="13716000"/>
          </a:xfrm>
        </p:grpSpPr>
        <p:sp>
          <p:nvSpPr>
            <p:cNvPr name="Freeform 5" id="5"/>
            <p:cNvSpPr/>
            <p:nvPr/>
          </p:nvSpPr>
          <p:spPr>
            <a:xfrm flipH="false" flipV="false" rot="0">
              <a:off x="0" y="0"/>
              <a:ext cx="24384000" cy="13716000"/>
            </a:xfrm>
            <a:custGeom>
              <a:avLst/>
              <a:gdLst/>
              <a:ahLst/>
              <a:cxnLst/>
              <a:rect r="r" b="b" t="t" l="l"/>
              <a:pathLst>
                <a:path h="13716000" w="24384000">
                  <a:moveTo>
                    <a:pt x="0" y="0"/>
                  </a:moveTo>
                  <a:lnTo>
                    <a:pt x="24384000" y="0"/>
                  </a:lnTo>
                  <a:lnTo>
                    <a:pt x="24384000" y="13716000"/>
                  </a:lnTo>
                  <a:lnTo>
                    <a:pt x="0" y="13716000"/>
                  </a:lnTo>
                  <a:close/>
                </a:path>
              </a:pathLst>
            </a:custGeom>
            <a:solidFill>
              <a:srgbClr val="FFFFFF"/>
            </a:solidFill>
          </p:spPr>
        </p:sp>
      </p:grpSp>
      <p:sp>
        <p:nvSpPr>
          <p:cNvPr name="TextBox 6" id="6"/>
          <p:cNvSpPr txBox="true"/>
          <p:nvPr/>
        </p:nvSpPr>
        <p:spPr>
          <a:xfrm rot="0">
            <a:off x="992238" y="2339876"/>
            <a:ext cx="16303526" cy="1829097"/>
          </a:xfrm>
          <a:prstGeom prst="rect">
            <a:avLst/>
          </a:prstGeom>
        </p:spPr>
        <p:txBody>
          <a:bodyPr anchor="t" rtlCol="false" tIns="0" lIns="0" bIns="0" rIns="0">
            <a:spAutoFit/>
          </a:bodyPr>
          <a:lstStyle/>
          <a:p>
            <a:pPr algn="l">
              <a:lnSpc>
                <a:spcPts val="6937"/>
              </a:lnSpc>
            </a:pPr>
            <a:r>
              <a:rPr lang="en-US" sz="5562">
                <a:solidFill>
                  <a:srgbClr val="201B18"/>
                </a:solidFill>
                <a:latin typeface="Arimo"/>
                <a:ea typeface="Arimo"/>
                <a:cs typeface="Arimo"/>
                <a:sym typeface="Arimo"/>
              </a:rPr>
              <a:t>Enron Cleaning Company: Comprehensive Environmental Services</a:t>
            </a:r>
          </a:p>
        </p:txBody>
      </p:sp>
      <p:sp>
        <p:nvSpPr>
          <p:cNvPr name="TextBox 7" id="7"/>
          <p:cNvSpPr txBox="true"/>
          <p:nvPr/>
        </p:nvSpPr>
        <p:spPr>
          <a:xfrm rot="0">
            <a:off x="992238" y="4981426"/>
            <a:ext cx="5198269" cy="923925"/>
          </a:xfrm>
          <a:prstGeom prst="rect">
            <a:avLst/>
          </a:prstGeom>
        </p:spPr>
        <p:txBody>
          <a:bodyPr anchor="t" rtlCol="false" tIns="0" lIns="0" bIns="0" rIns="0">
            <a:spAutoFit/>
          </a:bodyPr>
          <a:lstStyle/>
          <a:p>
            <a:pPr algn="l">
              <a:lnSpc>
                <a:spcPts val="3437"/>
              </a:lnSpc>
            </a:pPr>
            <a:r>
              <a:rPr lang="en-US" sz="2750">
                <a:solidFill>
                  <a:srgbClr val="504C49"/>
                </a:solidFill>
                <a:latin typeface="Arimo"/>
                <a:ea typeface="Arimo"/>
                <a:cs typeface="Arimo"/>
                <a:sym typeface="Arimo"/>
              </a:rPr>
              <a:t>Specialized Industrial Cleaning</a:t>
            </a:r>
          </a:p>
        </p:txBody>
      </p:sp>
      <p:sp>
        <p:nvSpPr>
          <p:cNvPr name="TextBox 8" id="8"/>
          <p:cNvSpPr txBox="true"/>
          <p:nvPr/>
        </p:nvSpPr>
        <p:spPr>
          <a:xfrm rot="0">
            <a:off x="992238" y="5989736"/>
            <a:ext cx="5198269" cy="1900237"/>
          </a:xfrm>
          <a:prstGeom prst="rect">
            <a:avLst/>
          </a:prstGeom>
        </p:spPr>
        <p:txBody>
          <a:bodyPr anchor="t" rtlCol="false" tIns="0" lIns="0" bIns="0" rIns="0">
            <a:spAutoFit/>
          </a:bodyPr>
          <a:lstStyle/>
          <a:p>
            <a:pPr algn="l">
              <a:lnSpc>
                <a:spcPts val="3562"/>
              </a:lnSpc>
            </a:pPr>
            <a:r>
              <a:rPr lang="en-US" sz="2187">
                <a:solidFill>
                  <a:srgbClr val="504C49"/>
                </a:solidFill>
                <a:latin typeface="Source Serif Pro"/>
                <a:ea typeface="Source Serif Pro"/>
                <a:cs typeface="Source Serif Pro"/>
                <a:sym typeface="Source Serif Pro"/>
              </a:rPr>
              <a:t>Expert services in grease trap, sewage systems, water tank cleaning, and hazardous waste management with cutting-edge technology.</a:t>
            </a:r>
          </a:p>
        </p:txBody>
      </p:sp>
      <p:sp>
        <p:nvSpPr>
          <p:cNvPr name="TextBox 9" id="9"/>
          <p:cNvSpPr txBox="true"/>
          <p:nvPr/>
        </p:nvSpPr>
        <p:spPr>
          <a:xfrm rot="0">
            <a:off x="6544866" y="4981426"/>
            <a:ext cx="3544044" cy="481012"/>
          </a:xfrm>
          <a:prstGeom prst="rect">
            <a:avLst/>
          </a:prstGeom>
        </p:spPr>
        <p:txBody>
          <a:bodyPr anchor="t" rtlCol="false" tIns="0" lIns="0" bIns="0" rIns="0">
            <a:spAutoFit/>
          </a:bodyPr>
          <a:lstStyle/>
          <a:p>
            <a:pPr algn="l">
              <a:lnSpc>
                <a:spcPts val="3437"/>
              </a:lnSpc>
            </a:pPr>
            <a:r>
              <a:rPr lang="en-US" sz="2750">
                <a:solidFill>
                  <a:srgbClr val="504C49"/>
                </a:solidFill>
                <a:latin typeface="Arimo"/>
                <a:ea typeface="Arimo"/>
                <a:cs typeface="Arimo"/>
                <a:sym typeface="Arimo"/>
              </a:rPr>
              <a:t>Licensed &amp; Certified</a:t>
            </a:r>
          </a:p>
        </p:txBody>
      </p:sp>
      <p:sp>
        <p:nvSpPr>
          <p:cNvPr name="TextBox 10" id="10"/>
          <p:cNvSpPr txBox="true"/>
          <p:nvPr/>
        </p:nvSpPr>
        <p:spPr>
          <a:xfrm rot="0">
            <a:off x="6544866" y="5546824"/>
            <a:ext cx="5198269" cy="1900237"/>
          </a:xfrm>
          <a:prstGeom prst="rect">
            <a:avLst/>
          </a:prstGeom>
        </p:spPr>
        <p:txBody>
          <a:bodyPr anchor="t" rtlCol="false" tIns="0" lIns="0" bIns="0" rIns="0">
            <a:spAutoFit/>
          </a:bodyPr>
          <a:lstStyle/>
          <a:p>
            <a:pPr algn="l">
              <a:lnSpc>
                <a:spcPts val="3562"/>
              </a:lnSpc>
            </a:pPr>
            <a:r>
              <a:rPr lang="en-US" sz="2187">
                <a:solidFill>
                  <a:srgbClr val="504C49"/>
                </a:solidFill>
                <a:latin typeface="Source Serif Pro"/>
                <a:ea typeface="Source Serif Pro"/>
                <a:cs typeface="Source Serif Pro"/>
                <a:sym typeface="Source Serif Pro"/>
              </a:rPr>
              <a:t>Municipality licensed with unwavering commitment to safety, eco-responsibility, and regulatory compliance across all operations.</a:t>
            </a:r>
          </a:p>
        </p:txBody>
      </p:sp>
      <p:sp>
        <p:nvSpPr>
          <p:cNvPr name="TextBox 11" id="11"/>
          <p:cNvSpPr txBox="true"/>
          <p:nvPr/>
        </p:nvSpPr>
        <p:spPr>
          <a:xfrm rot="0">
            <a:off x="12097494" y="4981426"/>
            <a:ext cx="4150370" cy="481012"/>
          </a:xfrm>
          <a:prstGeom prst="rect">
            <a:avLst/>
          </a:prstGeom>
        </p:spPr>
        <p:txBody>
          <a:bodyPr anchor="t" rtlCol="false" tIns="0" lIns="0" bIns="0" rIns="0">
            <a:spAutoFit/>
          </a:bodyPr>
          <a:lstStyle/>
          <a:p>
            <a:pPr algn="l">
              <a:lnSpc>
                <a:spcPts val="3437"/>
              </a:lnSpc>
            </a:pPr>
            <a:r>
              <a:rPr lang="en-US" sz="2750">
                <a:solidFill>
                  <a:srgbClr val="504C49"/>
                </a:solidFill>
                <a:latin typeface="Arimo"/>
                <a:ea typeface="Arimo"/>
                <a:cs typeface="Arimo"/>
                <a:sym typeface="Arimo"/>
              </a:rPr>
              <a:t>Budget-Friendly Quality</a:t>
            </a:r>
          </a:p>
        </p:txBody>
      </p:sp>
      <p:sp>
        <p:nvSpPr>
          <p:cNvPr name="TextBox 12" id="12"/>
          <p:cNvSpPr txBox="true"/>
          <p:nvPr/>
        </p:nvSpPr>
        <p:spPr>
          <a:xfrm rot="0">
            <a:off x="12097494" y="5546824"/>
            <a:ext cx="5198269" cy="1900237"/>
          </a:xfrm>
          <a:prstGeom prst="rect">
            <a:avLst/>
          </a:prstGeom>
        </p:spPr>
        <p:txBody>
          <a:bodyPr anchor="t" rtlCol="false" tIns="0" lIns="0" bIns="0" rIns="0">
            <a:spAutoFit/>
          </a:bodyPr>
          <a:lstStyle/>
          <a:p>
            <a:pPr algn="l">
              <a:lnSpc>
                <a:spcPts val="3562"/>
              </a:lnSpc>
            </a:pPr>
            <a:r>
              <a:rPr lang="en-US" sz="2187">
                <a:solidFill>
                  <a:srgbClr val="504C49"/>
                </a:solidFill>
                <a:latin typeface="Source Serif Pro"/>
                <a:ea typeface="Source Serif Pro"/>
                <a:cs typeface="Source Serif Pro"/>
                <a:sym typeface="Source Serif Pro"/>
              </a:rPr>
              <a:t>Offers pest control, duct cleaning, and industrial solutions known for exceptional quality at competitive rates throughout Dubai.</a:t>
            </a: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0"/>
            <a:ext cx="18288000" cy="10287000"/>
            <a:chOff x="0" y="0"/>
            <a:chExt cx="24384000" cy="13716000"/>
          </a:xfrm>
        </p:grpSpPr>
        <p:sp>
          <p:nvSpPr>
            <p:cNvPr name="Freeform 3" id="3"/>
            <p:cNvSpPr/>
            <p:nvPr/>
          </p:nvSpPr>
          <p:spPr>
            <a:xfrm flipH="false" flipV="false" rot="0">
              <a:off x="0" y="0"/>
              <a:ext cx="24384000" cy="13716000"/>
            </a:xfrm>
            <a:custGeom>
              <a:avLst/>
              <a:gdLst/>
              <a:ahLst/>
              <a:cxnLst/>
              <a:rect r="r" b="b" t="t" l="l"/>
              <a:pathLst>
                <a:path h="13716000" w="24384000">
                  <a:moveTo>
                    <a:pt x="0" y="0"/>
                  </a:moveTo>
                  <a:lnTo>
                    <a:pt x="24384000" y="0"/>
                  </a:lnTo>
                  <a:lnTo>
                    <a:pt x="24384000" y="13716000"/>
                  </a:lnTo>
                  <a:lnTo>
                    <a:pt x="0" y="13716000"/>
                  </a:lnTo>
                  <a:close/>
                </a:path>
              </a:pathLst>
            </a:custGeom>
            <a:solidFill>
              <a:srgbClr val="F7F3F0"/>
            </a:solidFill>
          </p:spPr>
        </p:sp>
      </p:grpSp>
      <p:grpSp>
        <p:nvGrpSpPr>
          <p:cNvPr name="Group 4" id="4"/>
          <p:cNvGrpSpPr/>
          <p:nvPr/>
        </p:nvGrpSpPr>
        <p:grpSpPr>
          <a:xfrm rot="0">
            <a:off x="0" y="0"/>
            <a:ext cx="18288000" cy="10287000"/>
            <a:chOff x="0" y="0"/>
            <a:chExt cx="24384000" cy="13716000"/>
          </a:xfrm>
        </p:grpSpPr>
        <p:sp>
          <p:nvSpPr>
            <p:cNvPr name="Freeform 5" id="5"/>
            <p:cNvSpPr/>
            <p:nvPr/>
          </p:nvSpPr>
          <p:spPr>
            <a:xfrm flipH="false" flipV="false" rot="0">
              <a:off x="0" y="0"/>
              <a:ext cx="24384000" cy="13716000"/>
            </a:xfrm>
            <a:custGeom>
              <a:avLst/>
              <a:gdLst/>
              <a:ahLst/>
              <a:cxnLst/>
              <a:rect r="r" b="b" t="t" l="l"/>
              <a:pathLst>
                <a:path h="13716000" w="24384000">
                  <a:moveTo>
                    <a:pt x="0" y="0"/>
                  </a:moveTo>
                  <a:lnTo>
                    <a:pt x="24384000" y="0"/>
                  </a:lnTo>
                  <a:lnTo>
                    <a:pt x="24384000" y="13716000"/>
                  </a:lnTo>
                  <a:lnTo>
                    <a:pt x="0" y="13716000"/>
                  </a:lnTo>
                  <a:close/>
                </a:path>
              </a:pathLst>
            </a:custGeom>
            <a:solidFill>
              <a:srgbClr val="FFFFFF"/>
            </a:solidFill>
          </p:spPr>
        </p:sp>
      </p:grpSp>
      <p:sp>
        <p:nvSpPr>
          <p:cNvPr name="TextBox 6" id="6"/>
          <p:cNvSpPr txBox="true"/>
          <p:nvPr/>
        </p:nvSpPr>
        <p:spPr>
          <a:xfrm rot="0">
            <a:off x="769441" y="575965"/>
            <a:ext cx="16749117" cy="1402556"/>
          </a:xfrm>
          <a:prstGeom prst="rect">
            <a:avLst/>
          </a:prstGeom>
        </p:spPr>
        <p:txBody>
          <a:bodyPr anchor="t" rtlCol="false" tIns="0" lIns="0" bIns="0" rIns="0">
            <a:spAutoFit/>
          </a:bodyPr>
          <a:lstStyle/>
          <a:p>
            <a:pPr algn="l">
              <a:lnSpc>
                <a:spcPts val="5374"/>
              </a:lnSpc>
            </a:pPr>
            <a:r>
              <a:rPr lang="en-US" sz="4312">
                <a:solidFill>
                  <a:srgbClr val="201B18"/>
                </a:solidFill>
                <a:latin typeface="Arimo"/>
                <a:ea typeface="Arimo"/>
                <a:cs typeface="Arimo"/>
                <a:sym typeface="Arimo"/>
              </a:rPr>
              <a:t>BusyBees Dubai: Customized &amp; Tech-Enabled Cleaning Solutions</a:t>
            </a:r>
          </a:p>
        </p:txBody>
      </p:sp>
      <p:grpSp>
        <p:nvGrpSpPr>
          <p:cNvPr name="Group 7" id="7"/>
          <p:cNvGrpSpPr>
            <a:grpSpLocks noChangeAspect="true"/>
          </p:cNvGrpSpPr>
          <p:nvPr/>
        </p:nvGrpSpPr>
        <p:grpSpPr>
          <a:xfrm rot="0">
            <a:off x="769441" y="2555676"/>
            <a:ext cx="8106370" cy="8106370"/>
            <a:chOff x="0" y="0"/>
            <a:chExt cx="10808493" cy="10808493"/>
          </a:xfrm>
        </p:grpSpPr>
        <p:sp>
          <p:nvSpPr>
            <p:cNvPr name="Freeform 8" id="8" descr="preencoded.png"/>
            <p:cNvSpPr/>
            <p:nvPr/>
          </p:nvSpPr>
          <p:spPr>
            <a:xfrm flipH="false" flipV="false" rot="0">
              <a:off x="0" y="0"/>
              <a:ext cx="10808462" cy="10808462"/>
            </a:xfrm>
            <a:custGeom>
              <a:avLst/>
              <a:gdLst/>
              <a:ahLst/>
              <a:cxnLst/>
              <a:rect r="r" b="b" t="t" l="l"/>
              <a:pathLst>
                <a:path h="10808462" w="10808462">
                  <a:moveTo>
                    <a:pt x="0" y="0"/>
                  </a:moveTo>
                  <a:lnTo>
                    <a:pt x="10808462" y="0"/>
                  </a:lnTo>
                  <a:lnTo>
                    <a:pt x="10808462" y="10808462"/>
                  </a:lnTo>
                  <a:lnTo>
                    <a:pt x="0" y="10808462"/>
                  </a:lnTo>
                  <a:lnTo>
                    <a:pt x="0" y="0"/>
                  </a:lnTo>
                  <a:close/>
                </a:path>
              </a:pathLst>
            </a:custGeom>
            <a:blipFill>
              <a:blip r:embed="rId3"/>
              <a:stretch>
                <a:fillRect l="0" t="0" r="0" b="0"/>
              </a:stretch>
            </a:blipFill>
          </p:spPr>
        </p:sp>
      </p:grpSp>
      <p:sp>
        <p:nvSpPr>
          <p:cNvPr name="TextBox 9" id="9"/>
          <p:cNvSpPr txBox="true"/>
          <p:nvPr/>
        </p:nvSpPr>
        <p:spPr>
          <a:xfrm rot="0">
            <a:off x="9421714" y="2509094"/>
            <a:ext cx="5561260" cy="431304"/>
          </a:xfrm>
          <a:prstGeom prst="rect">
            <a:avLst/>
          </a:prstGeom>
        </p:spPr>
        <p:txBody>
          <a:bodyPr anchor="t" rtlCol="false" tIns="0" lIns="0" bIns="0" rIns="0">
            <a:spAutoFit/>
          </a:bodyPr>
          <a:lstStyle/>
          <a:p>
            <a:pPr algn="l">
              <a:lnSpc>
                <a:spcPts val="3187"/>
              </a:lnSpc>
            </a:pPr>
            <a:r>
              <a:rPr lang="en-US" sz="2562">
                <a:solidFill>
                  <a:srgbClr val="201B18"/>
                </a:solidFill>
                <a:latin typeface="Arimo"/>
                <a:ea typeface="Arimo"/>
                <a:cs typeface="Arimo"/>
                <a:sym typeface="Arimo"/>
              </a:rPr>
              <a:t>Established Excellence Since 2008</a:t>
            </a:r>
          </a:p>
        </p:txBody>
      </p:sp>
      <p:sp>
        <p:nvSpPr>
          <p:cNvPr name="TextBox 10" id="10"/>
          <p:cNvSpPr txBox="true"/>
          <p:nvPr/>
        </p:nvSpPr>
        <p:spPr>
          <a:xfrm rot="0">
            <a:off x="9421714" y="3093541"/>
            <a:ext cx="8106370" cy="1121718"/>
          </a:xfrm>
          <a:prstGeom prst="rect">
            <a:avLst/>
          </a:prstGeom>
        </p:spPr>
        <p:txBody>
          <a:bodyPr anchor="t" rtlCol="false" tIns="0" lIns="0" bIns="0" rIns="0">
            <a:spAutoFit/>
          </a:bodyPr>
          <a:lstStyle/>
          <a:p>
            <a:pPr algn="l">
              <a:lnSpc>
                <a:spcPts val="2749"/>
              </a:lnSpc>
            </a:pPr>
            <a:r>
              <a:rPr lang="en-US" sz="1687">
                <a:solidFill>
                  <a:srgbClr val="504C49"/>
                </a:solidFill>
                <a:latin typeface="Source Serif Pro"/>
                <a:ea typeface="Source Serif Pro"/>
                <a:cs typeface="Source Serif Pro"/>
                <a:sym typeface="Source Serif Pro"/>
              </a:rPr>
              <a:t>Operating with proven expertise in both residential and commercial cleaning, BusyBees has built a reputation for reliability and quality service delivery.</a:t>
            </a:r>
          </a:p>
        </p:txBody>
      </p:sp>
      <p:sp>
        <p:nvSpPr>
          <p:cNvPr name="TextBox 11" id="11"/>
          <p:cNvSpPr txBox="true"/>
          <p:nvPr/>
        </p:nvSpPr>
        <p:spPr>
          <a:xfrm rot="0">
            <a:off x="9421714" y="4416029"/>
            <a:ext cx="5165675" cy="431304"/>
          </a:xfrm>
          <a:prstGeom prst="rect">
            <a:avLst/>
          </a:prstGeom>
        </p:spPr>
        <p:txBody>
          <a:bodyPr anchor="t" rtlCol="false" tIns="0" lIns="0" bIns="0" rIns="0">
            <a:spAutoFit/>
          </a:bodyPr>
          <a:lstStyle/>
          <a:p>
            <a:pPr algn="l">
              <a:lnSpc>
                <a:spcPts val="3187"/>
              </a:lnSpc>
            </a:pPr>
            <a:r>
              <a:rPr lang="en-US" sz="2562">
                <a:solidFill>
                  <a:srgbClr val="201B18"/>
                </a:solidFill>
                <a:latin typeface="Arimo"/>
                <a:ea typeface="Arimo"/>
                <a:cs typeface="Arimo"/>
                <a:sym typeface="Arimo"/>
              </a:rPr>
              <a:t>Technology-Driven Convenience</a:t>
            </a:r>
          </a:p>
        </p:txBody>
      </p:sp>
      <p:sp>
        <p:nvSpPr>
          <p:cNvPr name="TextBox 12" id="12"/>
          <p:cNvSpPr txBox="true"/>
          <p:nvPr/>
        </p:nvSpPr>
        <p:spPr>
          <a:xfrm rot="0">
            <a:off x="9421714" y="5000476"/>
            <a:ext cx="8106370" cy="770036"/>
          </a:xfrm>
          <a:prstGeom prst="rect">
            <a:avLst/>
          </a:prstGeom>
        </p:spPr>
        <p:txBody>
          <a:bodyPr anchor="t" rtlCol="false" tIns="0" lIns="0" bIns="0" rIns="0">
            <a:spAutoFit/>
          </a:bodyPr>
          <a:lstStyle/>
          <a:p>
            <a:pPr algn="l">
              <a:lnSpc>
                <a:spcPts val="2749"/>
              </a:lnSpc>
            </a:pPr>
            <a:r>
              <a:rPr lang="en-US" sz="1687">
                <a:solidFill>
                  <a:srgbClr val="504C49"/>
                </a:solidFill>
                <a:latin typeface="Source Serif Pro"/>
                <a:ea typeface="Source Serif Pro"/>
                <a:cs typeface="Source Serif Pro"/>
                <a:sym typeface="Source Serif Pro"/>
              </a:rPr>
              <a:t>Mobile and web applications enable easy booking and fully tailored cleaning plans that adapt to your unique requirements and schedule.</a:t>
            </a:r>
          </a:p>
        </p:txBody>
      </p:sp>
      <p:sp>
        <p:nvSpPr>
          <p:cNvPr name="TextBox 13" id="13"/>
          <p:cNvSpPr txBox="true"/>
          <p:nvPr/>
        </p:nvSpPr>
        <p:spPr>
          <a:xfrm rot="0">
            <a:off x="9421714" y="5971282"/>
            <a:ext cx="5898505" cy="431304"/>
          </a:xfrm>
          <a:prstGeom prst="rect">
            <a:avLst/>
          </a:prstGeom>
        </p:spPr>
        <p:txBody>
          <a:bodyPr anchor="t" rtlCol="false" tIns="0" lIns="0" bIns="0" rIns="0">
            <a:spAutoFit/>
          </a:bodyPr>
          <a:lstStyle/>
          <a:p>
            <a:pPr algn="l">
              <a:lnSpc>
                <a:spcPts val="3187"/>
              </a:lnSpc>
            </a:pPr>
            <a:r>
              <a:rPr lang="en-US" sz="2562">
                <a:solidFill>
                  <a:srgbClr val="201B18"/>
                </a:solidFill>
                <a:latin typeface="Arimo"/>
                <a:ea typeface="Arimo"/>
                <a:cs typeface="Arimo"/>
                <a:sym typeface="Arimo"/>
              </a:rPr>
              <a:t>Competitive Pricing &amp; Special Offers</a:t>
            </a:r>
          </a:p>
        </p:txBody>
      </p:sp>
      <p:sp>
        <p:nvSpPr>
          <p:cNvPr name="TextBox 14" id="14"/>
          <p:cNvSpPr txBox="true"/>
          <p:nvPr/>
        </p:nvSpPr>
        <p:spPr>
          <a:xfrm rot="0">
            <a:off x="9421714" y="6555730"/>
            <a:ext cx="8106370" cy="770036"/>
          </a:xfrm>
          <a:prstGeom prst="rect">
            <a:avLst/>
          </a:prstGeom>
        </p:spPr>
        <p:txBody>
          <a:bodyPr anchor="t" rtlCol="false" tIns="0" lIns="0" bIns="0" rIns="0">
            <a:spAutoFit/>
          </a:bodyPr>
          <a:lstStyle/>
          <a:p>
            <a:pPr algn="l">
              <a:lnSpc>
                <a:spcPts val="2749"/>
              </a:lnSpc>
            </a:pPr>
            <a:r>
              <a:rPr lang="en-US" sz="1687">
                <a:solidFill>
                  <a:srgbClr val="504C49"/>
                </a:solidFill>
                <a:latin typeface="Source Serif Pro"/>
                <a:ea typeface="Source Serif Pro"/>
                <a:cs typeface="Source Serif Pro"/>
                <a:sym typeface="Source Serif Pro"/>
              </a:rPr>
              <a:t>Starting at just 45 AED/hour for regular cleaning, with deep cleaning, move-in/out services, disinfection packages, and exclusive free sanitization deals.</a:t>
            </a: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0"/>
            <a:ext cx="18288000" cy="10287000"/>
            <a:chOff x="0" y="0"/>
            <a:chExt cx="24384000" cy="13716000"/>
          </a:xfrm>
        </p:grpSpPr>
        <p:sp>
          <p:nvSpPr>
            <p:cNvPr name="Freeform 3" id="3"/>
            <p:cNvSpPr/>
            <p:nvPr/>
          </p:nvSpPr>
          <p:spPr>
            <a:xfrm flipH="false" flipV="false" rot="0">
              <a:off x="0" y="0"/>
              <a:ext cx="24384000" cy="13716000"/>
            </a:xfrm>
            <a:custGeom>
              <a:avLst/>
              <a:gdLst/>
              <a:ahLst/>
              <a:cxnLst/>
              <a:rect r="r" b="b" t="t" l="l"/>
              <a:pathLst>
                <a:path h="13716000" w="24384000">
                  <a:moveTo>
                    <a:pt x="0" y="0"/>
                  </a:moveTo>
                  <a:lnTo>
                    <a:pt x="24384000" y="0"/>
                  </a:lnTo>
                  <a:lnTo>
                    <a:pt x="24384000" y="13716000"/>
                  </a:lnTo>
                  <a:lnTo>
                    <a:pt x="0" y="13716000"/>
                  </a:lnTo>
                  <a:close/>
                </a:path>
              </a:pathLst>
            </a:custGeom>
            <a:solidFill>
              <a:srgbClr val="F7F3F0"/>
            </a:solidFill>
          </p:spPr>
        </p:sp>
      </p:grpSp>
      <p:grpSp>
        <p:nvGrpSpPr>
          <p:cNvPr name="Group 4" id="4"/>
          <p:cNvGrpSpPr/>
          <p:nvPr/>
        </p:nvGrpSpPr>
        <p:grpSpPr>
          <a:xfrm rot="0">
            <a:off x="0" y="0"/>
            <a:ext cx="18288000" cy="10287000"/>
            <a:chOff x="0" y="0"/>
            <a:chExt cx="24384000" cy="13716000"/>
          </a:xfrm>
        </p:grpSpPr>
        <p:sp>
          <p:nvSpPr>
            <p:cNvPr name="Freeform 5" id="5"/>
            <p:cNvSpPr/>
            <p:nvPr/>
          </p:nvSpPr>
          <p:spPr>
            <a:xfrm flipH="false" flipV="false" rot="0">
              <a:off x="0" y="0"/>
              <a:ext cx="24384000" cy="13716000"/>
            </a:xfrm>
            <a:custGeom>
              <a:avLst/>
              <a:gdLst/>
              <a:ahLst/>
              <a:cxnLst/>
              <a:rect r="r" b="b" t="t" l="l"/>
              <a:pathLst>
                <a:path h="13716000" w="24384000">
                  <a:moveTo>
                    <a:pt x="0" y="0"/>
                  </a:moveTo>
                  <a:lnTo>
                    <a:pt x="24384000" y="0"/>
                  </a:lnTo>
                  <a:lnTo>
                    <a:pt x="24384000" y="13716000"/>
                  </a:lnTo>
                  <a:lnTo>
                    <a:pt x="0" y="13716000"/>
                  </a:lnTo>
                  <a:close/>
                </a:path>
              </a:pathLst>
            </a:custGeom>
            <a:solidFill>
              <a:srgbClr val="FFFFFF"/>
            </a:solidFill>
          </p:spPr>
        </p:sp>
      </p:grpSp>
      <p:grpSp>
        <p:nvGrpSpPr>
          <p:cNvPr name="Group 6" id="6"/>
          <p:cNvGrpSpPr>
            <a:grpSpLocks noChangeAspect="true"/>
          </p:cNvGrpSpPr>
          <p:nvPr/>
        </p:nvGrpSpPr>
        <p:grpSpPr>
          <a:xfrm rot="0">
            <a:off x="0" y="0"/>
            <a:ext cx="6858000" cy="10287000"/>
            <a:chOff x="0" y="0"/>
            <a:chExt cx="9144000" cy="13716000"/>
          </a:xfrm>
        </p:grpSpPr>
        <p:sp>
          <p:nvSpPr>
            <p:cNvPr name="Freeform 7" id="7" descr="preencoded.png"/>
            <p:cNvSpPr/>
            <p:nvPr/>
          </p:nvSpPr>
          <p:spPr>
            <a:xfrm flipH="false" flipV="false" rot="0">
              <a:off x="0" y="0"/>
              <a:ext cx="9144000" cy="13716000"/>
            </a:xfrm>
            <a:custGeom>
              <a:avLst/>
              <a:gdLst/>
              <a:ahLst/>
              <a:cxnLst/>
              <a:rect r="r" b="b" t="t" l="l"/>
              <a:pathLst>
                <a:path h="13716000" w="9144000">
                  <a:moveTo>
                    <a:pt x="0" y="0"/>
                  </a:moveTo>
                  <a:lnTo>
                    <a:pt x="9144000" y="0"/>
                  </a:lnTo>
                  <a:lnTo>
                    <a:pt x="9144000" y="13716000"/>
                  </a:lnTo>
                  <a:lnTo>
                    <a:pt x="0" y="13716000"/>
                  </a:lnTo>
                  <a:lnTo>
                    <a:pt x="0" y="0"/>
                  </a:lnTo>
                  <a:close/>
                </a:path>
              </a:pathLst>
            </a:custGeom>
            <a:blipFill>
              <a:blip r:embed="rId3"/>
              <a:stretch>
                <a:fillRect l="0" t="0" r="0" b="0"/>
              </a:stretch>
            </a:blipFill>
          </p:spPr>
        </p:sp>
      </p:grpSp>
      <p:sp>
        <p:nvSpPr>
          <p:cNvPr name="TextBox 8" id="8"/>
          <p:cNvSpPr txBox="true"/>
          <p:nvPr/>
        </p:nvSpPr>
        <p:spPr>
          <a:xfrm rot="0">
            <a:off x="7817495" y="708124"/>
            <a:ext cx="9511010" cy="2617589"/>
          </a:xfrm>
          <a:prstGeom prst="rect">
            <a:avLst/>
          </a:prstGeom>
        </p:spPr>
        <p:txBody>
          <a:bodyPr anchor="t" rtlCol="false" tIns="0" lIns="0" bIns="0" rIns="0">
            <a:spAutoFit/>
          </a:bodyPr>
          <a:lstStyle/>
          <a:p>
            <a:pPr algn="l">
              <a:lnSpc>
                <a:spcPts val="6687"/>
              </a:lnSpc>
            </a:pPr>
            <a:r>
              <a:rPr lang="en-US" sz="5374">
                <a:solidFill>
                  <a:srgbClr val="201B18"/>
                </a:solidFill>
                <a:latin typeface="Arimo"/>
                <a:ea typeface="Arimo"/>
                <a:cs typeface="Arimo"/>
                <a:sym typeface="Arimo"/>
              </a:rPr>
              <a:t>McKleenz: ISO-Certified Maintenance &amp; Cleaning Leader</a:t>
            </a:r>
          </a:p>
        </p:txBody>
      </p:sp>
      <p:sp>
        <p:nvSpPr>
          <p:cNvPr name="TextBox 9" id="9"/>
          <p:cNvSpPr txBox="true"/>
          <p:nvPr/>
        </p:nvSpPr>
        <p:spPr>
          <a:xfrm rot="0">
            <a:off x="7817495" y="3969246"/>
            <a:ext cx="2941885" cy="809328"/>
          </a:xfrm>
          <a:prstGeom prst="rect">
            <a:avLst/>
          </a:prstGeom>
        </p:spPr>
        <p:txBody>
          <a:bodyPr anchor="t" rtlCol="false" tIns="0" lIns="0" bIns="0" rIns="0">
            <a:spAutoFit/>
          </a:bodyPr>
          <a:lstStyle/>
          <a:p>
            <a:pPr algn="ctr">
              <a:lnSpc>
                <a:spcPts val="7062"/>
              </a:lnSpc>
            </a:pPr>
            <a:r>
              <a:rPr lang="en-US" sz="7062">
                <a:solidFill>
                  <a:srgbClr val="504C49"/>
                </a:solidFill>
                <a:latin typeface="Arimo"/>
                <a:ea typeface="Arimo"/>
                <a:cs typeface="Arimo"/>
                <a:sym typeface="Arimo"/>
              </a:rPr>
              <a:t>4.7+</a:t>
            </a:r>
          </a:p>
        </p:txBody>
      </p:sp>
      <p:sp>
        <p:nvSpPr>
          <p:cNvPr name="TextBox 10" id="10"/>
          <p:cNvSpPr txBox="true"/>
          <p:nvPr/>
        </p:nvSpPr>
        <p:spPr>
          <a:xfrm rot="0">
            <a:off x="7817495" y="5092601"/>
            <a:ext cx="2941885" cy="456903"/>
          </a:xfrm>
          <a:prstGeom prst="rect">
            <a:avLst/>
          </a:prstGeom>
        </p:spPr>
        <p:txBody>
          <a:bodyPr anchor="t" rtlCol="false" tIns="0" lIns="0" bIns="0" rIns="0">
            <a:spAutoFit/>
          </a:bodyPr>
          <a:lstStyle/>
          <a:p>
            <a:pPr algn="ctr">
              <a:lnSpc>
                <a:spcPts val="3312"/>
              </a:lnSpc>
            </a:pPr>
            <a:r>
              <a:rPr lang="en-US" sz="2687">
                <a:solidFill>
                  <a:srgbClr val="504C49"/>
                </a:solidFill>
                <a:latin typeface="Arimo"/>
                <a:ea typeface="Arimo"/>
                <a:cs typeface="Arimo"/>
                <a:sym typeface="Arimo"/>
              </a:rPr>
              <a:t>Star Rating</a:t>
            </a:r>
          </a:p>
        </p:txBody>
      </p:sp>
      <p:sp>
        <p:nvSpPr>
          <p:cNvPr name="TextBox 11" id="11"/>
          <p:cNvSpPr txBox="true"/>
          <p:nvPr/>
        </p:nvSpPr>
        <p:spPr>
          <a:xfrm rot="0">
            <a:off x="7817495" y="5628234"/>
            <a:ext cx="2941885" cy="1401515"/>
          </a:xfrm>
          <a:prstGeom prst="rect">
            <a:avLst/>
          </a:prstGeom>
        </p:spPr>
        <p:txBody>
          <a:bodyPr anchor="t" rtlCol="false" tIns="0" lIns="0" bIns="0" rIns="0">
            <a:spAutoFit/>
          </a:bodyPr>
          <a:lstStyle/>
          <a:p>
            <a:pPr algn="ctr">
              <a:lnSpc>
                <a:spcPts val="3437"/>
              </a:lnSpc>
            </a:pPr>
            <a:r>
              <a:rPr lang="en-US" sz="2125">
                <a:solidFill>
                  <a:srgbClr val="504C49"/>
                </a:solidFill>
                <a:latin typeface="Source Serif Pro"/>
                <a:ea typeface="Source Serif Pro"/>
                <a:cs typeface="Source Serif Pro"/>
                <a:sym typeface="Source Serif Pro"/>
              </a:rPr>
              <a:t>Consistently high customer satisfaction scores</a:t>
            </a:r>
          </a:p>
        </p:txBody>
      </p:sp>
      <p:sp>
        <p:nvSpPr>
          <p:cNvPr name="TextBox 12" id="12"/>
          <p:cNvSpPr txBox="true"/>
          <p:nvPr/>
        </p:nvSpPr>
        <p:spPr>
          <a:xfrm rot="0">
            <a:off x="11101982" y="3969246"/>
            <a:ext cx="2941885" cy="809328"/>
          </a:xfrm>
          <a:prstGeom prst="rect">
            <a:avLst/>
          </a:prstGeom>
        </p:spPr>
        <p:txBody>
          <a:bodyPr anchor="t" rtlCol="false" tIns="0" lIns="0" bIns="0" rIns="0">
            <a:spAutoFit/>
          </a:bodyPr>
          <a:lstStyle/>
          <a:p>
            <a:pPr algn="ctr">
              <a:lnSpc>
                <a:spcPts val="7062"/>
              </a:lnSpc>
            </a:pPr>
            <a:r>
              <a:rPr lang="en-US" sz="7062">
                <a:solidFill>
                  <a:srgbClr val="504C49"/>
                </a:solidFill>
                <a:latin typeface="Arimo"/>
                <a:ea typeface="Arimo"/>
                <a:cs typeface="Arimo"/>
                <a:sym typeface="Arimo"/>
              </a:rPr>
              <a:t>40K+</a:t>
            </a:r>
          </a:p>
        </p:txBody>
      </p:sp>
      <p:sp>
        <p:nvSpPr>
          <p:cNvPr name="TextBox 13" id="13"/>
          <p:cNvSpPr txBox="true"/>
          <p:nvPr/>
        </p:nvSpPr>
        <p:spPr>
          <a:xfrm rot="0">
            <a:off x="11101982" y="5092601"/>
            <a:ext cx="2941885" cy="456903"/>
          </a:xfrm>
          <a:prstGeom prst="rect">
            <a:avLst/>
          </a:prstGeom>
        </p:spPr>
        <p:txBody>
          <a:bodyPr anchor="t" rtlCol="false" tIns="0" lIns="0" bIns="0" rIns="0">
            <a:spAutoFit/>
          </a:bodyPr>
          <a:lstStyle/>
          <a:p>
            <a:pPr algn="ctr">
              <a:lnSpc>
                <a:spcPts val="3312"/>
              </a:lnSpc>
            </a:pPr>
            <a:r>
              <a:rPr lang="en-US" sz="2687">
                <a:solidFill>
                  <a:srgbClr val="504C49"/>
                </a:solidFill>
                <a:latin typeface="Arimo"/>
                <a:ea typeface="Arimo"/>
                <a:cs typeface="Arimo"/>
                <a:sym typeface="Arimo"/>
              </a:rPr>
              <a:t>Annual Bookings</a:t>
            </a:r>
          </a:p>
        </p:txBody>
      </p:sp>
      <p:sp>
        <p:nvSpPr>
          <p:cNvPr name="TextBox 14" id="14"/>
          <p:cNvSpPr txBox="true"/>
          <p:nvPr/>
        </p:nvSpPr>
        <p:spPr>
          <a:xfrm rot="0">
            <a:off x="11101982" y="5628234"/>
            <a:ext cx="2941885" cy="962917"/>
          </a:xfrm>
          <a:prstGeom prst="rect">
            <a:avLst/>
          </a:prstGeom>
        </p:spPr>
        <p:txBody>
          <a:bodyPr anchor="t" rtlCol="false" tIns="0" lIns="0" bIns="0" rIns="0">
            <a:spAutoFit/>
          </a:bodyPr>
          <a:lstStyle/>
          <a:p>
            <a:pPr algn="ctr">
              <a:lnSpc>
                <a:spcPts val="3437"/>
              </a:lnSpc>
            </a:pPr>
            <a:r>
              <a:rPr lang="en-US" sz="2125">
                <a:solidFill>
                  <a:srgbClr val="504C49"/>
                </a:solidFill>
                <a:latin typeface="Source Serif Pro"/>
                <a:ea typeface="Source Serif Pro"/>
                <a:cs typeface="Source Serif Pro"/>
                <a:sym typeface="Source Serif Pro"/>
              </a:rPr>
              <a:t>Trusted by thousands across Dubai</a:t>
            </a:r>
          </a:p>
        </p:txBody>
      </p:sp>
      <p:sp>
        <p:nvSpPr>
          <p:cNvPr name="TextBox 15" id="15"/>
          <p:cNvSpPr txBox="true"/>
          <p:nvPr/>
        </p:nvSpPr>
        <p:spPr>
          <a:xfrm rot="0">
            <a:off x="14386471" y="3969246"/>
            <a:ext cx="2941885" cy="809328"/>
          </a:xfrm>
          <a:prstGeom prst="rect">
            <a:avLst/>
          </a:prstGeom>
        </p:spPr>
        <p:txBody>
          <a:bodyPr anchor="t" rtlCol="false" tIns="0" lIns="0" bIns="0" rIns="0">
            <a:spAutoFit/>
          </a:bodyPr>
          <a:lstStyle/>
          <a:p>
            <a:pPr algn="ctr">
              <a:lnSpc>
                <a:spcPts val="7062"/>
              </a:lnSpc>
            </a:pPr>
            <a:r>
              <a:rPr lang="en-US" sz="7062">
                <a:solidFill>
                  <a:srgbClr val="504C49"/>
                </a:solidFill>
                <a:latin typeface="Arimo"/>
                <a:ea typeface="Arimo"/>
                <a:cs typeface="Arimo"/>
                <a:sym typeface="Arimo"/>
              </a:rPr>
              <a:t>100%</a:t>
            </a:r>
          </a:p>
        </p:txBody>
      </p:sp>
      <p:sp>
        <p:nvSpPr>
          <p:cNvPr name="TextBox 16" id="16"/>
          <p:cNvSpPr txBox="true"/>
          <p:nvPr/>
        </p:nvSpPr>
        <p:spPr>
          <a:xfrm rot="0">
            <a:off x="14386471" y="5092601"/>
            <a:ext cx="2941885" cy="456903"/>
          </a:xfrm>
          <a:prstGeom prst="rect">
            <a:avLst/>
          </a:prstGeom>
        </p:spPr>
        <p:txBody>
          <a:bodyPr anchor="t" rtlCol="false" tIns="0" lIns="0" bIns="0" rIns="0">
            <a:spAutoFit/>
          </a:bodyPr>
          <a:lstStyle/>
          <a:p>
            <a:pPr algn="ctr">
              <a:lnSpc>
                <a:spcPts val="3312"/>
              </a:lnSpc>
            </a:pPr>
            <a:r>
              <a:rPr lang="en-US" sz="2687">
                <a:solidFill>
                  <a:srgbClr val="504C49"/>
                </a:solidFill>
                <a:latin typeface="Arimo"/>
                <a:ea typeface="Arimo"/>
                <a:cs typeface="Arimo"/>
                <a:sym typeface="Arimo"/>
              </a:rPr>
              <a:t>In-House Staff</a:t>
            </a:r>
          </a:p>
        </p:txBody>
      </p:sp>
      <p:sp>
        <p:nvSpPr>
          <p:cNvPr name="TextBox 17" id="17"/>
          <p:cNvSpPr txBox="true"/>
          <p:nvPr/>
        </p:nvSpPr>
        <p:spPr>
          <a:xfrm rot="0">
            <a:off x="14386471" y="5628234"/>
            <a:ext cx="2941885" cy="962917"/>
          </a:xfrm>
          <a:prstGeom prst="rect">
            <a:avLst/>
          </a:prstGeom>
        </p:spPr>
        <p:txBody>
          <a:bodyPr anchor="t" rtlCol="false" tIns="0" lIns="0" bIns="0" rIns="0">
            <a:spAutoFit/>
          </a:bodyPr>
          <a:lstStyle/>
          <a:p>
            <a:pPr algn="ctr">
              <a:lnSpc>
                <a:spcPts val="3437"/>
              </a:lnSpc>
            </a:pPr>
            <a:r>
              <a:rPr lang="en-US" sz="2125">
                <a:solidFill>
                  <a:srgbClr val="504C49"/>
                </a:solidFill>
                <a:latin typeface="Source Serif Pro"/>
                <a:ea typeface="Source Serif Pro"/>
                <a:cs typeface="Source Serif Pro"/>
                <a:sym typeface="Source Serif Pro"/>
              </a:rPr>
              <a:t>No third parties, full quality control</a:t>
            </a:r>
          </a:p>
        </p:txBody>
      </p:sp>
      <p:sp>
        <p:nvSpPr>
          <p:cNvPr name="TextBox 18" id="18"/>
          <p:cNvSpPr txBox="true"/>
          <p:nvPr/>
        </p:nvSpPr>
        <p:spPr>
          <a:xfrm rot="0">
            <a:off x="7817495" y="7252395"/>
            <a:ext cx="9511010" cy="2278707"/>
          </a:xfrm>
          <a:prstGeom prst="rect">
            <a:avLst/>
          </a:prstGeom>
        </p:spPr>
        <p:txBody>
          <a:bodyPr anchor="t" rtlCol="false" tIns="0" lIns="0" bIns="0" rIns="0">
            <a:spAutoFit/>
          </a:bodyPr>
          <a:lstStyle/>
          <a:p>
            <a:pPr algn="l">
              <a:lnSpc>
                <a:spcPts val="3437"/>
              </a:lnSpc>
            </a:pPr>
            <a:r>
              <a:rPr lang="en-US" sz="2125">
                <a:solidFill>
                  <a:srgbClr val="504C49"/>
                </a:solidFill>
                <a:latin typeface="Source Serif Pro"/>
                <a:ea typeface="Source Serif Pro"/>
                <a:cs typeface="Source Serif Pro"/>
                <a:sym typeface="Source Serif Pro"/>
              </a:rPr>
              <a:t>Canadian-managed with ISO certification, McKleenz offers comprehensive building cleaning, pest control, AC maintenance, and handyman services. Their advanced CRM system ensures seamless booking experiences and exceptional customer care throughout every interaction.</a:t>
            </a:r>
          </a:p>
        </p:txBody>
      </p:sp>
    </p:spTree>
  </p:cSld>
  <p:clrMapOvr>
    <a:masterClrMapping/>
  </p:clrMapOvr>
</p:sld>
</file>

<file path=ppt/slides/slide8.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0" y="0"/>
            <a:ext cx="18288000" cy="10287000"/>
            <a:chOff x="0" y="0"/>
            <a:chExt cx="24384000" cy="13716000"/>
          </a:xfrm>
        </p:grpSpPr>
        <p:sp>
          <p:nvSpPr>
            <p:cNvPr name="Freeform 3" id="3"/>
            <p:cNvSpPr/>
            <p:nvPr/>
          </p:nvSpPr>
          <p:spPr>
            <a:xfrm flipH="false" flipV="false" rot="0">
              <a:off x="0" y="0"/>
              <a:ext cx="24384000" cy="13716000"/>
            </a:xfrm>
            <a:custGeom>
              <a:avLst/>
              <a:gdLst/>
              <a:ahLst/>
              <a:cxnLst/>
              <a:rect r="r" b="b" t="t" l="l"/>
              <a:pathLst>
                <a:path h="13716000" w="24384000">
                  <a:moveTo>
                    <a:pt x="0" y="0"/>
                  </a:moveTo>
                  <a:lnTo>
                    <a:pt x="24384000" y="0"/>
                  </a:lnTo>
                  <a:lnTo>
                    <a:pt x="24384000" y="13716000"/>
                  </a:lnTo>
                  <a:lnTo>
                    <a:pt x="0" y="13716000"/>
                  </a:lnTo>
                  <a:close/>
                </a:path>
              </a:pathLst>
            </a:custGeom>
            <a:solidFill>
              <a:srgbClr val="F7F3F0"/>
            </a:solidFill>
          </p:spPr>
        </p:sp>
      </p:grpSp>
      <p:grpSp>
        <p:nvGrpSpPr>
          <p:cNvPr name="Group 4" id="4"/>
          <p:cNvGrpSpPr/>
          <p:nvPr/>
        </p:nvGrpSpPr>
        <p:grpSpPr>
          <a:xfrm rot="0">
            <a:off x="0" y="0"/>
            <a:ext cx="18288000" cy="10287000"/>
            <a:chOff x="0" y="0"/>
            <a:chExt cx="24384000" cy="13716000"/>
          </a:xfrm>
        </p:grpSpPr>
        <p:sp>
          <p:nvSpPr>
            <p:cNvPr name="Freeform 5" id="5"/>
            <p:cNvSpPr/>
            <p:nvPr/>
          </p:nvSpPr>
          <p:spPr>
            <a:xfrm flipH="false" flipV="false" rot="0">
              <a:off x="0" y="0"/>
              <a:ext cx="24384000" cy="13716000"/>
            </a:xfrm>
            <a:custGeom>
              <a:avLst/>
              <a:gdLst/>
              <a:ahLst/>
              <a:cxnLst/>
              <a:rect r="r" b="b" t="t" l="l"/>
              <a:pathLst>
                <a:path h="13716000" w="24384000">
                  <a:moveTo>
                    <a:pt x="0" y="0"/>
                  </a:moveTo>
                  <a:lnTo>
                    <a:pt x="24384000" y="0"/>
                  </a:lnTo>
                  <a:lnTo>
                    <a:pt x="24384000" y="13716000"/>
                  </a:lnTo>
                  <a:lnTo>
                    <a:pt x="0" y="13716000"/>
                  </a:lnTo>
                  <a:close/>
                </a:path>
              </a:pathLst>
            </a:custGeom>
            <a:solidFill>
              <a:srgbClr val="FFFFFF"/>
            </a:solidFill>
          </p:spPr>
        </p:sp>
      </p:grpSp>
      <p:sp>
        <p:nvSpPr>
          <p:cNvPr name="TextBox 6" id="6"/>
          <p:cNvSpPr txBox="true"/>
          <p:nvPr/>
        </p:nvSpPr>
        <p:spPr>
          <a:xfrm rot="0">
            <a:off x="992238" y="1733699"/>
            <a:ext cx="11773346" cy="943124"/>
          </a:xfrm>
          <a:prstGeom prst="rect">
            <a:avLst/>
          </a:prstGeom>
        </p:spPr>
        <p:txBody>
          <a:bodyPr anchor="t" rtlCol="false" tIns="0" lIns="0" bIns="0" rIns="0">
            <a:spAutoFit/>
          </a:bodyPr>
          <a:lstStyle/>
          <a:p>
            <a:pPr algn="l">
              <a:lnSpc>
                <a:spcPts val="6937"/>
              </a:lnSpc>
            </a:pPr>
            <a:r>
              <a:rPr lang="en-US" sz="5562">
                <a:solidFill>
                  <a:srgbClr val="201B18"/>
                </a:solidFill>
                <a:latin typeface="Arimo"/>
                <a:ea typeface="Arimo"/>
                <a:cs typeface="Arimo"/>
                <a:sym typeface="Arimo"/>
              </a:rPr>
              <a:t>What Sets These Agencies Apart?</a:t>
            </a:r>
          </a:p>
        </p:txBody>
      </p:sp>
      <p:grpSp>
        <p:nvGrpSpPr>
          <p:cNvPr name="Group 7" id="7"/>
          <p:cNvGrpSpPr/>
          <p:nvPr/>
        </p:nvGrpSpPr>
        <p:grpSpPr>
          <a:xfrm rot="0">
            <a:off x="992238" y="3243857"/>
            <a:ext cx="637878" cy="637878"/>
            <a:chOff x="0" y="0"/>
            <a:chExt cx="850503" cy="850503"/>
          </a:xfrm>
        </p:grpSpPr>
        <p:sp>
          <p:nvSpPr>
            <p:cNvPr name="Freeform 8" id="8"/>
            <p:cNvSpPr/>
            <p:nvPr/>
          </p:nvSpPr>
          <p:spPr>
            <a:xfrm flipH="false" flipV="false" rot="0">
              <a:off x="0" y="0"/>
              <a:ext cx="850392" cy="850519"/>
            </a:xfrm>
            <a:custGeom>
              <a:avLst/>
              <a:gdLst/>
              <a:ahLst/>
              <a:cxnLst/>
              <a:rect r="r" b="b" t="t" l="l"/>
              <a:pathLst>
                <a:path h="850519" w="850392">
                  <a:moveTo>
                    <a:pt x="0" y="56642"/>
                  </a:moveTo>
                  <a:cubicBezTo>
                    <a:pt x="0" y="25400"/>
                    <a:pt x="25400" y="0"/>
                    <a:pt x="56642" y="0"/>
                  </a:cubicBezTo>
                  <a:lnTo>
                    <a:pt x="793750" y="0"/>
                  </a:lnTo>
                  <a:cubicBezTo>
                    <a:pt x="825119" y="0"/>
                    <a:pt x="850392" y="25400"/>
                    <a:pt x="850392" y="56642"/>
                  </a:cubicBezTo>
                  <a:lnTo>
                    <a:pt x="850392" y="793750"/>
                  </a:lnTo>
                  <a:cubicBezTo>
                    <a:pt x="850392" y="825119"/>
                    <a:pt x="824992" y="850392"/>
                    <a:pt x="793750" y="850392"/>
                  </a:cubicBezTo>
                  <a:lnTo>
                    <a:pt x="56642" y="850392"/>
                  </a:lnTo>
                  <a:cubicBezTo>
                    <a:pt x="25400" y="850519"/>
                    <a:pt x="0" y="825119"/>
                    <a:pt x="0" y="793750"/>
                  </a:cubicBezTo>
                  <a:close/>
                </a:path>
              </a:pathLst>
            </a:custGeom>
            <a:solidFill>
              <a:srgbClr val="F9F7F7"/>
            </a:solidFill>
          </p:spPr>
        </p:sp>
      </p:grpSp>
      <p:sp>
        <p:nvSpPr>
          <p:cNvPr name="TextBox 9" id="9"/>
          <p:cNvSpPr txBox="true"/>
          <p:nvPr/>
        </p:nvSpPr>
        <p:spPr>
          <a:xfrm rot="0">
            <a:off x="1913632" y="3258890"/>
            <a:ext cx="4731692" cy="569714"/>
          </a:xfrm>
          <a:prstGeom prst="rect">
            <a:avLst/>
          </a:prstGeom>
        </p:spPr>
        <p:txBody>
          <a:bodyPr anchor="t" rtlCol="false" tIns="0" lIns="0" bIns="0" rIns="0">
            <a:spAutoFit/>
          </a:bodyPr>
          <a:lstStyle/>
          <a:p>
            <a:pPr algn="l">
              <a:lnSpc>
                <a:spcPts val="4125"/>
              </a:lnSpc>
            </a:pPr>
            <a:r>
              <a:rPr lang="en-US" sz="3312">
                <a:solidFill>
                  <a:srgbClr val="504C49"/>
                </a:solidFill>
                <a:latin typeface="Arimo"/>
                <a:ea typeface="Arimo"/>
                <a:cs typeface="Arimo"/>
                <a:sym typeface="Arimo"/>
              </a:rPr>
              <a:t>Certified Professionals</a:t>
            </a:r>
          </a:p>
        </p:txBody>
      </p:sp>
      <p:sp>
        <p:nvSpPr>
          <p:cNvPr name="TextBox 10" id="10"/>
          <p:cNvSpPr txBox="true"/>
          <p:nvPr/>
        </p:nvSpPr>
        <p:spPr>
          <a:xfrm rot="0">
            <a:off x="1913632" y="3912989"/>
            <a:ext cx="7053114" cy="1900237"/>
          </a:xfrm>
          <a:prstGeom prst="rect">
            <a:avLst/>
          </a:prstGeom>
        </p:spPr>
        <p:txBody>
          <a:bodyPr anchor="t" rtlCol="false" tIns="0" lIns="0" bIns="0" rIns="0">
            <a:spAutoFit/>
          </a:bodyPr>
          <a:lstStyle/>
          <a:p>
            <a:pPr algn="l">
              <a:lnSpc>
                <a:spcPts val="3562"/>
              </a:lnSpc>
            </a:pPr>
            <a:r>
              <a:rPr lang="en-US" sz="2187">
                <a:solidFill>
                  <a:srgbClr val="504C49"/>
                </a:solidFill>
                <a:latin typeface="Source Serif Pro"/>
                <a:ea typeface="Source Serif Pro"/>
                <a:cs typeface="Source Serif Pro"/>
                <a:sym typeface="Source Serif Pro"/>
              </a:rPr>
              <a:t>All agencies employ trained, certified professionals using eco-friendly products that protect your health and the environment while delivering spotless results.</a:t>
            </a:r>
          </a:p>
        </p:txBody>
      </p:sp>
      <p:grpSp>
        <p:nvGrpSpPr>
          <p:cNvPr name="Group 11" id="11"/>
          <p:cNvGrpSpPr/>
          <p:nvPr/>
        </p:nvGrpSpPr>
        <p:grpSpPr>
          <a:xfrm rot="0">
            <a:off x="9321105" y="3243857"/>
            <a:ext cx="637877" cy="637878"/>
            <a:chOff x="0" y="0"/>
            <a:chExt cx="850503" cy="850503"/>
          </a:xfrm>
        </p:grpSpPr>
        <p:sp>
          <p:nvSpPr>
            <p:cNvPr name="Freeform 12" id="12"/>
            <p:cNvSpPr/>
            <p:nvPr/>
          </p:nvSpPr>
          <p:spPr>
            <a:xfrm flipH="false" flipV="false" rot="0">
              <a:off x="0" y="0"/>
              <a:ext cx="850392" cy="850519"/>
            </a:xfrm>
            <a:custGeom>
              <a:avLst/>
              <a:gdLst/>
              <a:ahLst/>
              <a:cxnLst/>
              <a:rect r="r" b="b" t="t" l="l"/>
              <a:pathLst>
                <a:path h="850519" w="850392">
                  <a:moveTo>
                    <a:pt x="0" y="56642"/>
                  </a:moveTo>
                  <a:cubicBezTo>
                    <a:pt x="0" y="25400"/>
                    <a:pt x="25400" y="0"/>
                    <a:pt x="56642" y="0"/>
                  </a:cubicBezTo>
                  <a:lnTo>
                    <a:pt x="793750" y="0"/>
                  </a:lnTo>
                  <a:cubicBezTo>
                    <a:pt x="825119" y="0"/>
                    <a:pt x="850392" y="25400"/>
                    <a:pt x="850392" y="56642"/>
                  </a:cubicBezTo>
                  <a:lnTo>
                    <a:pt x="850392" y="793750"/>
                  </a:lnTo>
                  <a:cubicBezTo>
                    <a:pt x="850392" y="825119"/>
                    <a:pt x="824992" y="850392"/>
                    <a:pt x="793750" y="850392"/>
                  </a:cubicBezTo>
                  <a:lnTo>
                    <a:pt x="56642" y="850392"/>
                  </a:lnTo>
                  <a:cubicBezTo>
                    <a:pt x="25400" y="850519"/>
                    <a:pt x="0" y="825119"/>
                    <a:pt x="0" y="793750"/>
                  </a:cubicBezTo>
                  <a:close/>
                </a:path>
              </a:pathLst>
            </a:custGeom>
            <a:solidFill>
              <a:srgbClr val="F9F7F7"/>
            </a:solidFill>
          </p:spPr>
        </p:sp>
      </p:grpSp>
      <p:sp>
        <p:nvSpPr>
          <p:cNvPr name="TextBox 13" id="13"/>
          <p:cNvSpPr txBox="true"/>
          <p:nvPr/>
        </p:nvSpPr>
        <p:spPr>
          <a:xfrm rot="0">
            <a:off x="10242500" y="3258890"/>
            <a:ext cx="5035749" cy="569714"/>
          </a:xfrm>
          <a:prstGeom prst="rect">
            <a:avLst/>
          </a:prstGeom>
        </p:spPr>
        <p:txBody>
          <a:bodyPr anchor="t" rtlCol="false" tIns="0" lIns="0" bIns="0" rIns="0">
            <a:spAutoFit/>
          </a:bodyPr>
          <a:lstStyle/>
          <a:p>
            <a:pPr algn="l">
              <a:lnSpc>
                <a:spcPts val="4125"/>
              </a:lnSpc>
            </a:pPr>
            <a:r>
              <a:rPr lang="en-US" sz="3312">
                <a:solidFill>
                  <a:srgbClr val="504C49"/>
                </a:solidFill>
                <a:latin typeface="Arimo"/>
                <a:ea typeface="Arimo"/>
                <a:cs typeface="Arimo"/>
                <a:sym typeface="Arimo"/>
              </a:rPr>
              <a:t>Transparent Operations</a:t>
            </a:r>
          </a:p>
        </p:txBody>
      </p:sp>
      <p:sp>
        <p:nvSpPr>
          <p:cNvPr name="TextBox 14" id="14"/>
          <p:cNvSpPr txBox="true"/>
          <p:nvPr/>
        </p:nvSpPr>
        <p:spPr>
          <a:xfrm rot="0">
            <a:off x="10242500" y="3912989"/>
            <a:ext cx="7053262" cy="1446610"/>
          </a:xfrm>
          <a:prstGeom prst="rect">
            <a:avLst/>
          </a:prstGeom>
        </p:spPr>
        <p:txBody>
          <a:bodyPr anchor="t" rtlCol="false" tIns="0" lIns="0" bIns="0" rIns="0">
            <a:spAutoFit/>
          </a:bodyPr>
          <a:lstStyle/>
          <a:p>
            <a:pPr algn="l">
              <a:lnSpc>
                <a:spcPts val="3562"/>
              </a:lnSpc>
            </a:pPr>
            <a:r>
              <a:rPr lang="en-US" sz="2187">
                <a:solidFill>
                  <a:srgbClr val="504C49"/>
                </a:solidFill>
                <a:latin typeface="Source Serif Pro"/>
                <a:ea typeface="Source Serif Pro"/>
                <a:cs typeface="Source Serif Pro"/>
                <a:sym typeface="Source Serif Pro"/>
              </a:rPr>
              <a:t>Clear, upfront pricing with no hidden fees, combined with flexible scheduling that adapts to your lifestyle and business requirements.</a:t>
            </a:r>
          </a:p>
        </p:txBody>
      </p:sp>
      <p:grpSp>
        <p:nvGrpSpPr>
          <p:cNvPr name="Group 15" id="15"/>
          <p:cNvGrpSpPr/>
          <p:nvPr/>
        </p:nvGrpSpPr>
        <p:grpSpPr>
          <a:xfrm rot="0">
            <a:off x="992238" y="6380261"/>
            <a:ext cx="637878" cy="637877"/>
            <a:chOff x="0" y="0"/>
            <a:chExt cx="850503" cy="850503"/>
          </a:xfrm>
        </p:grpSpPr>
        <p:sp>
          <p:nvSpPr>
            <p:cNvPr name="Freeform 16" id="16"/>
            <p:cNvSpPr/>
            <p:nvPr/>
          </p:nvSpPr>
          <p:spPr>
            <a:xfrm flipH="false" flipV="false" rot="0">
              <a:off x="0" y="0"/>
              <a:ext cx="850392" cy="850519"/>
            </a:xfrm>
            <a:custGeom>
              <a:avLst/>
              <a:gdLst/>
              <a:ahLst/>
              <a:cxnLst/>
              <a:rect r="r" b="b" t="t" l="l"/>
              <a:pathLst>
                <a:path h="850519" w="850392">
                  <a:moveTo>
                    <a:pt x="0" y="56642"/>
                  </a:moveTo>
                  <a:cubicBezTo>
                    <a:pt x="0" y="25400"/>
                    <a:pt x="25400" y="0"/>
                    <a:pt x="56642" y="0"/>
                  </a:cubicBezTo>
                  <a:lnTo>
                    <a:pt x="793750" y="0"/>
                  </a:lnTo>
                  <a:cubicBezTo>
                    <a:pt x="825119" y="0"/>
                    <a:pt x="850392" y="25400"/>
                    <a:pt x="850392" y="56642"/>
                  </a:cubicBezTo>
                  <a:lnTo>
                    <a:pt x="850392" y="793750"/>
                  </a:lnTo>
                  <a:cubicBezTo>
                    <a:pt x="850392" y="825119"/>
                    <a:pt x="824992" y="850392"/>
                    <a:pt x="793750" y="850392"/>
                  </a:cubicBezTo>
                  <a:lnTo>
                    <a:pt x="56642" y="850392"/>
                  </a:lnTo>
                  <a:cubicBezTo>
                    <a:pt x="25400" y="850519"/>
                    <a:pt x="0" y="825119"/>
                    <a:pt x="0" y="793750"/>
                  </a:cubicBezTo>
                  <a:close/>
                </a:path>
              </a:pathLst>
            </a:custGeom>
            <a:solidFill>
              <a:srgbClr val="F9F7F7"/>
            </a:solidFill>
          </p:spPr>
        </p:sp>
      </p:grpSp>
      <p:sp>
        <p:nvSpPr>
          <p:cNvPr name="TextBox 17" id="17"/>
          <p:cNvSpPr txBox="true"/>
          <p:nvPr/>
        </p:nvSpPr>
        <p:spPr>
          <a:xfrm rot="0">
            <a:off x="1913632" y="6395294"/>
            <a:ext cx="5060751" cy="569714"/>
          </a:xfrm>
          <a:prstGeom prst="rect">
            <a:avLst/>
          </a:prstGeom>
        </p:spPr>
        <p:txBody>
          <a:bodyPr anchor="t" rtlCol="false" tIns="0" lIns="0" bIns="0" rIns="0">
            <a:spAutoFit/>
          </a:bodyPr>
          <a:lstStyle/>
          <a:p>
            <a:pPr algn="l">
              <a:lnSpc>
                <a:spcPts val="4125"/>
              </a:lnSpc>
            </a:pPr>
            <a:r>
              <a:rPr lang="en-US" sz="3312">
                <a:solidFill>
                  <a:srgbClr val="504C49"/>
                </a:solidFill>
                <a:latin typeface="Arimo"/>
                <a:ea typeface="Arimo"/>
                <a:cs typeface="Arimo"/>
                <a:sym typeface="Arimo"/>
              </a:rPr>
              <a:t>Comprehensive Services</a:t>
            </a:r>
          </a:p>
        </p:txBody>
      </p:sp>
      <p:sp>
        <p:nvSpPr>
          <p:cNvPr name="TextBox 18" id="18"/>
          <p:cNvSpPr txBox="true"/>
          <p:nvPr/>
        </p:nvSpPr>
        <p:spPr>
          <a:xfrm rot="0">
            <a:off x="1913632" y="7049392"/>
            <a:ext cx="7053114" cy="1446610"/>
          </a:xfrm>
          <a:prstGeom prst="rect">
            <a:avLst/>
          </a:prstGeom>
        </p:spPr>
        <p:txBody>
          <a:bodyPr anchor="t" rtlCol="false" tIns="0" lIns="0" bIns="0" rIns="0">
            <a:spAutoFit/>
          </a:bodyPr>
          <a:lstStyle/>
          <a:p>
            <a:pPr algn="l">
              <a:lnSpc>
                <a:spcPts val="3562"/>
              </a:lnSpc>
            </a:pPr>
            <a:r>
              <a:rPr lang="en-US" sz="2187">
                <a:solidFill>
                  <a:srgbClr val="504C49"/>
                </a:solidFill>
                <a:latin typeface="Source Serif Pro"/>
                <a:ea typeface="Source Serif Pro"/>
                <a:cs typeface="Source Serif Pro"/>
                <a:sym typeface="Source Serif Pro"/>
              </a:rPr>
              <a:t>Wide-ranging expertise from routine residential cleaning to specialized industrial tasks, ensuring all your cleaning needs are met under one roof.</a:t>
            </a:r>
          </a:p>
        </p:txBody>
      </p:sp>
      <p:grpSp>
        <p:nvGrpSpPr>
          <p:cNvPr name="Group 19" id="19"/>
          <p:cNvGrpSpPr/>
          <p:nvPr/>
        </p:nvGrpSpPr>
        <p:grpSpPr>
          <a:xfrm rot="0">
            <a:off x="9321105" y="6380261"/>
            <a:ext cx="637877" cy="637877"/>
            <a:chOff x="0" y="0"/>
            <a:chExt cx="850503" cy="850503"/>
          </a:xfrm>
        </p:grpSpPr>
        <p:sp>
          <p:nvSpPr>
            <p:cNvPr name="Freeform 20" id="20"/>
            <p:cNvSpPr/>
            <p:nvPr/>
          </p:nvSpPr>
          <p:spPr>
            <a:xfrm flipH="false" flipV="false" rot="0">
              <a:off x="0" y="0"/>
              <a:ext cx="850392" cy="850519"/>
            </a:xfrm>
            <a:custGeom>
              <a:avLst/>
              <a:gdLst/>
              <a:ahLst/>
              <a:cxnLst/>
              <a:rect r="r" b="b" t="t" l="l"/>
              <a:pathLst>
                <a:path h="850519" w="850392">
                  <a:moveTo>
                    <a:pt x="0" y="56642"/>
                  </a:moveTo>
                  <a:cubicBezTo>
                    <a:pt x="0" y="25400"/>
                    <a:pt x="25400" y="0"/>
                    <a:pt x="56642" y="0"/>
                  </a:cubicBezTo>
                  <a:lnTo>
                    <a:pt x="793750" y="0"/>
                  </a:lnTo>
                  <a:cubicBezTo>
                    <a:pt x="825119" y="0"/>
                    <a:pt x="850392" y="25400"/>
                    <a:pt x="850392" y="56642"/>
                  </a:cubicBezTo>
                  <a:lnTo>
                    <a:pt x="850392" y="793750"/>
                  </a:lnTo>
                  <a:cubicBezTo>
                    <a:pt x="850392" y="825119"/>
                    <a:pt x="824992" y="850392"/>
                    <a:pt x="793750" y="850392"/>
                  </a:cubicBezTo>
                  <a:lnTo>
                    <a:pt x="56642" y="850392"/>
                  </a:lnTo>
                  <a:cubicBezTo>
                    <a:pt x="25400" y="850519"/>
                    <a:pt x="0" y="825119"/>
                    <a:pt x="0" y="793750"/>
                  </a:cubicBezTo>
                  <a:close/>
                </a:path>
              </a:pathLst>
            </a:custGeom>
            <a:solidFill>
              <a:srgbClr val="F9F7F7"/>
            </a:solidFill>
          </p:spPr>
        </p:sp>
      </p:grpSp>
      <p:sp>
        <p:nvSpPr>
          <p:cNvPr name="TextBox 21" id="21"/>
          <p:cNvSpPr txBox="true"/>
          <p:nvPr/>
        </p:nvSpPr>
        <p:spPr>
          <a:xfrm rot="0">
            <a:off x="10242500" y="6395294"/>
            <a:ext cx="4272409" cy="569714"/>
          </a:xfrm>
          <a:prstGeom prst="rect">
            <a:avLst/>
          </a:prstGeom>
        </p:spPr>
        <p:txBody>
          <a:bodyPr anchor="t" rtlCol="false" tIns="0" lIns="0" bIns="0" rIns="0">
            <a:spAutoFit/>
          </a:bodyPr>
          <a:lstStyle/>
          <a:p>
            <a:pPr algn="l">
              <a:lnSpc>
                <a:spcPts val="4125"/>
              </a:lnSpc>
            </a:pPr>
            <a:r>
              <a:rPr lang="en-US" sz="3312">
                <a:solidFill>
                  <a:srgbClr val="504C49"/>
                </a:solidFill>
                <a:latin typeface="Arimo"/>
                <a:ea typeface="Arimo"/>
                <a:cs typeface="Arimo"/>
                <a:sym typeface="Arimo"/>
              </a:rPr>
              <a:t>Proven Track Record</a:t>
            </a:r>
          </a:p>
        </p:txBody>
      </p:sp>
      <p:sp>
        <p:nvSpPr>
          <p:cNvPr name="TextBox 22" id="22"/>
          <p:cNvSpPr txBox="true"/>
          <p:nvPr/>
        </p:nvSpPr>
        <p:spPr>
          <a:xfrm rot="0">
            <a:off x="10242500" y="7049392"/>
            <a:ext cx="7053262" cy="1446610"/>
          </a:xfrm>
          <a:prstGeom prst="rect">
            <a:avLst/>
          </a:prstGeom>
        </p:spPr>
        <p:txBody>
          <a:bodyPr anchor="t" rtlCol="false" tIns="0" lIns="0" bIns="0" rIns="0">
            <a:spAutoFit/>
          </a:bodyPr>
          <a:lstStyle/>
          <a:p>
            <a:pPr algn="l">
              <a:lnSpc>
                <a:spcPts val="3562"/>
              </a:lnSpc>
            </a:pPr>
            <a:r>
              <a:rPr lang="en-US" sz="2187">
                <a:solidFill>
                  <a:srgbClr val="504C49"/>
                </a:solidFill>
                <a:latin typeface="Source Serif Pro"/>
                <a:ea typeface="Source Serif Pro"/>
                <a:cs typeface="Source Serif Pro"/>
                <a:sym typeface="Source Serif Pro"/>
              </a:rPr>
              <a:t>Strong customer reviews, municipality approvals, and quality certifications demonstrate consistent excellence and reliability in service delivery.</a:t>
            </a:r>
          </a:p>
        </p:txBody>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0"/>
            <a:ext cx="18288000" cy="10287000"/>
            <a:chOff x="0" y="0"/>
            <a:chExt cx="24384000" cy="13716000"/>
          </a:xfrm>
        </p:grpSpPr>
        <p:sp>
          <p:nvSpPr>
            <p:cNvPr name="Freeform 3" id="3"/>
            <p:cNvSpPr/>
            <p:nvPr/>
          </p:nvSpPr>
          <p:spPr>
            <a:xfrm flipH="false" flipV="false" rot="0">
              <a:off x="0" y="0"/>
              <a:ext cx="24384000" cy="13716000"/>
            </a:xfrm>
            <a:custGeom>
              <a:avLst/>
              <a:gdLst/>
              <a:ahLst/>
              <a:cxnLst/>
              <a:rect r="r" b="b" t="t" l="l"/>
              <a:pathLst>
                <a:path h="13716000" w="24384000">
                  <a:moveTo>
                    <a:pt x="0" y="0"/>
                  </a:moveTo>
                  <a:lnTo>
                    <a:pt x="24384000" y="0"/>
                  </a:lnTo>
                  <a:lnTo>
                    <a:pt x="24384000" y="13716000"/>
                  </a:lnTo>
                  <a:lnTo>
                    <a:pt x="0" y="13716000"/>
                  </a:lnTo>
                  <a:close/>
                </a:path>
              </a:pathLst>
            </a:custGeom>
            <a:solidFill>
              <a:srgbClr val="F7F3F0"/>
            </a:solidFill>
          </p:spPr>
        </p:sp>
      </p:grpSp>
      <p:grpSp>
        <p:nvGrpSpPr>
          <p:cNvPr name="Group 4" id="4"/>
          <p:cNvGrpSpPr/>
          <p:nvPr/>
        </p:nvGrpSpPr>
        <p:grpSpPr>
          <a:xfrm rot="0">
            <a:off x="0" y="0"/>
            <a:ext cx="18288000" cy="10287000"/>
            <a:chOff x="0" y="0"/>
            <a:chExt cx="24384000" cy="13716000"/>
          </a:xfrm>
        </p:grpSpPr>
        <p:sp>
          <p:nvSpPr>
            <p:cNvPr name="Freeform 5" id="5"/>
            <p:cNvSpPr/>
            <p:nvPr/>
          </p:nvSpPr>
          <p:spPr>
            <a:xfrm flipH="false" flipV="false" rot="0">
              <a:off x="0" y="0"/>
              <a:ext cx="24384000" cy="13716000"/>
            </a:xfrm>
            <a:custGeom>
              <a:avLst/>
              <a:gdLst/>
              <a:ahLst/>
              <a:cxnLst/>
              <a:rect r="r" b="b" t="t" l="l"/>
              <a:pathLst>
                <a:path h="13716000" w="24384000">
                  <a:moveTo>
                    <a:pt x="0" y="0"/>
                  </a:moveTo>
                  <a:lnTo>
                    <a:pt x="24384000" y="0"/>
                  </a:lnTo>
                  <a:lnTo>
                    <a:pt x="24384000" y="13716000"/>
                  </a:lnTo>
                  <a:lnTo>
                    <a:pt x="0" y="13716000"/>
                  </a:lnTo>
                  <a:close/>
                </a:path>
              </a:pathLst>
            </a:custGeom>
            <a:solidFill>
              <a:srgbClr val="FFFFFF"/>
            </a:solidFill>
          </p:spPr>
        </p:sp>
      </p:grpSp>
      <p:grpSp>
        <p:nvGrpSpPr>
          <p:cNvPr name="Group 6" id="6"/>
          <p:cNvGrpSpPr>
            <a:grpSpLocks noChangeAspect="true"/>
          </p:cNvGrpSpPr>
          <p:nvPr/>
        </p:nvGrpSpPr>
        <p:grpSpPr>
          <a:xfrm rot="0">
            <a:off x="0" y="0"/>
            <a:ext cx="6858000" cy="10287149"/>
            <a:chOff x="0" y="0"/>
            <a:chExt cx="9144000" cy="13716198"/>
          </a:xfrm>
        </p:grpSpPr>
        <p:sp>
          <p:nvSpPr>
            <p:cNvPr name="Freeform 7" id="7" descr="preencoded.png"/>
            <p:cNvSpPr/>
            <p:nvPr/>
          </p:nvSpPr>
          <p:spPr>
            <a:xfrm flipH="false" flipV="false" rot="0">
              <a:off x="0" y="0"/>
              <a:ext cx="9144000" cy="13716254"/>
            </a:xfrm>
            <a:custGeom>
              <a:avLst/>
              <a:gdLst/>
              <a:ahLst/>
              <a:cxnLst/>
              <a:rect r="r" b="b" t="t" l="l"/>
              <a:pathLst>
                <a:path h="13716254" w="9144000">
                  <a:moveTo>
                    <a:pt x="0" y="0"/>
                  </a:moveTo>
                  <a:lnTo>
                    <a:pt x="9144000" y="0"/>
                  </a:lnTo>
                  <a:lnTo>
                    <a:pt x="9144000" y="13716254"/>
                  </a:lnTo>
                  <a:lnTo>
                    <a:pt x="0" y="13716254"/>
                  </a:lnTo>
                  <a:lnTo>
                    <a:pt x="0" y="0"/>
                  </a:lnTo>
                  <a:close/>
                </a:path>
              </a:pathLst>
            </a:custGeom>
            <a:blipFill>
              <a:blip r:embed="rId3"/>
              <a:stretch>
                <a:fillRect l="0" t="0" r="0" b="0"/>
              </a:stretch>
            </a:blipFill>
          </p:spPr>
        </p:sp>
      </p:grpSp>
      <p:sp>
        <p:nvSpPr>
          <p:cNvPr name="TextBox 8" id="8"/>
          <p:cNvSpPr txBox="true"/>
          <p:nvPr/>
        </p:nvSpPr>
        <p:spPr>
          <a:xfrm rot="0">
            <a:off x="7606605" y="540544"/>
            <a:ext cx="9932789" cy="1384399"/>
          </a:xfrm>
          <a:prstGeom prst="rect">
            <a:avLst/>
          </a:prstGeom>
        </p:spPr>
        <p:txBody>
          <a:bodyPr anchor="t" rtlCol="false" tIns="0" lIns="0" bIns="0" rIns="0">
            <a:spAutoFit/>
          </a:bodyPr>
          <a:lstStyle/>
          <a:p>
            <a:pPr algn="l">
              <a:lnSpc>
                <a:spcPts val="5250"/>
              </a:lnSpc>
            </a:pPr>
            <a:r>
              <a:rPr lang="en-US" sz="4187">
                <a:solidFill>
                  <a:srgbClr val="201B18"/>
                </a:solidFill>
                <a:latin typeface="Arimo"/>
                <a:ea typeface="Arimo"/>
                <a:cs typeface="Arimo"/>
                <a:sym typeface="Arimo"/>
              </a:rPr>
              <a:t>Pricing Snapshot: Competitive &amp; Transparent Rates</a:t>
            </a:r>
          </a:p>
        </p:txBody>
      </p:sp>
      <p:grpSp>
        <p:nvGrpSpPr>
          <p:cNvPr name="Group 9" id="9"/>
          <p:cNvGrpSpPr/>
          <p:nvPr/>
        </p:nvGrpSpPr>
        <p:grpSpPr>
          <a:xfrm rot="0">
            <a:off x="7606605" y="2245816"/>
            <a:ext cx="9932789" cy="1702891"/>
            <a:chOff x="0" y="0"/>
            <a:chExt cx="13243718" cy="2270522"/>
          </a:xfrm>
        </p:grpSpPr>
        <p:sp>
          <p:nvSpPr>
            <p:cNvPr name="Freeform 10" id="10"/>
            <p:cNvSpPr/>
            <p:nvPr/>
          </p:nvSpPr>
          <p:spPr>
            <a:xfrm flipH="false" flipV="false" rot="0">
              <a:off x="0" y="0"/>
              <a:ext cx="13243686" cy="2270506"/>
            </a:xfrm>
            <a:custGeom>
              <a:avLst/>
              <a:gdLst/>
              <a:ahLst/>
              <a:cxnLst/>
              <a:rect r="r" b="b" t="t" l="l"/>
              <a:pathLst>
                <a:path h="2270506" w="13243686">
                  <a:moveTo>
                    <a:pt x="0" y="42799"/>
                  </a:moveTo>
                  <a:cubicBezTo>
                    <a:pt x="0" y="19177"/>
                    <a:pt x="19177" y="0"/>
                    <a:pt x="42799" y="0"/>
                  </a:cubicBezTo>
                  <a:lnTo>
                    <a:pt x="13200887" y="0"/>
                  </a:lnTo>
                  <a:cubicBezTo>
                    <a:pt x="13224509" y="0"/>
                    <a:pt x="13243686" y="19177"/>
                    <a:pt x="13243686" y="42799"/>
                  </a:cubicBezTo>
                  <a:lnTo>
                    <a:pt x="13243686" y="2227707"/>
                  </a:lnTo>
                  <a:cubicBezTo>
                    <a:pt x="13243686" y="2251329"/>
                    <a:pt x="13224509" y="2270506"/>
                    <a:pt x="13200887" y="2270506"/>
                  </a:cubicBezTo>
                  <a:lnTo>
                    <a:pt x="42799" y="2270506"/>
                  </a:lnTo>
                  <a:cubicBezTo>
                    <a:pt x="19177" y="2270506"/>
                    <a:pt x="0" y="2251329"/>
                    <a:pt x="0" y="2227707"/>
                  </a:cubicBezTo>
                  <a:close/>
                </a:path>
              </a:pathLst>
            </a:custGeom>
            <a:solidFill>
              <a:srgbClr val="3E2513">
                <a:alpha val="24706"/>
              </a:srgbClr>
            </a:solidFill>
          </p:spPr>
        </p:sp>
      </p:grpSp>
      <p:sp>
        <p:nvSpPr>
          <p:cNvPr name="TextBox 11" id="11"/>
          <p:cNvSpPr txBox="true"/>
          <p:nvPr/>
        </p:nvSpPr>
        <p:spPr>
          <a:xfrm rot="0">
            <a:off x="7820471" y="2431107"/>
            <a:ext cx="2673846" cy="362843"/>
          </a:xfrm>
          <a:prstGeom prst="rect">
            <a:avLst/>
          </a:prstGeom>
        </p:spPr>
        <p:txBody>
          <a:bodyPr anchor="t" rtlCol="false" tIns="0" lIns="0" bIns="0" rIns="0">
            <a:spAutoFit/>
          </a:bodyPr>
          <a:lstStyle/>
          <a:p>
            <a:pPr algn="l">
              <a:lnSpc>
                <a:spcPts val="2625"/>
              </a:lnSpc>
            </a:pPr>
            <a:r>
              <a:rPr lang="en-US" sz="2062">
                <a:solidFill>
                  <a:srgbClr val="FFFFFF"/>
                </a:solidFill>
                <a:latin typeface="Arimo"/>
                <a:ea typeface="Arimo"/>
                <a:cs typeface="Arimo"/>
                <a:sym typeface="Arimo"/>
              </a:rPr>
              <a:t>Regular Cleaning</a:t>
            </a:r>
          </a:p>
        </p:txBody>
      </p:sp>
      <p:sp>
        <p:nvSpPr>
          <p:cNvPr name="TextBox 12" id="12"/>
          <p:cNvSpPr txBox="true"/>
          <p:nvPr/>
        </p:nvSpPr>
        <p:spPr>
          <a:xfrm rot="0">
            <a:off x="7820471" y="2855565"/>
            <a:ext cx="9505058" cy="408831"/>
          </a:xfrm>
          <a:prstGeom prst="rect">
            <a:avLst/>
          </a:prstGeom>
        </p:spPr>
        <p:txBody>
          <a:bodyPr anchor="t" rtlCol="false" tIns="0" lIns="0" bIns="0" rIns="0">
            <a:spAutoFit/>
          </a:bodyPr>
          <a:lstStyle/>
          <a:p>
            <a:pPr algn="l">
              <a:lnSpc>
                <a:spcPts val="2687"/>
              </a:lnSpc>
            </a:pPr>
            <a:r>
              <a:rPr lang="en-US" sz="1625" b="true">
                <a:solidFill>
                  <a:srgbClr val="FFFFFF"/>
                </a:solidFill>
                <a:latin typeface="Source Serif Pro Bold"/>
                <a:ea typeface="Source Serif Pro Bold"/>
                <a:cs typeface="Source Serif Pro Bold"/>
                <a:sym typeface="Source Serif Pro Bold"/>
              </a:rPr>
              <a:t>45-50 AED/hour</a:t>
            </a:r>
          </a:p>
        </p:txBody>
      </p:sp>
      <p:sp>
        <p:nvSpPr>
          <p:cNvPr name="TextBox 13" id="13"/>
          <p:cNvSpPr txBox="true"/>
          <p:nvPr/>
        </p:nvSpPr>
        <p:spPr>
          <a:xfrm rot="0">
            <a:off x="7820471" y="3326011"/>
            <a:ext cx="9505058" cy="408831"/>
          </a:xfrm>
          <a:prstGeom prst="rect">
            <a:avLst/>
          </a:prstGeom>
        </p:spPr>
        <p:txBody>
          <a:bodyPr anchor="t" rtlCol="false" tIns="0" lIns="0" bIns="0" rIns="0">
            <a:spAutoFit/>
          </a:bodyPr>
          <a:lstStyle/>
          <a:p>
            <a:pPr algn="l">
              <a:lnSpc>
                <a:spcPts val="2687"/>
              </a:lnSpc>
            </a:pPr>
            <a:r>
              <a:rPr lang="en-US" sz="1625">
                <a:solidFill>
                  <a:srgbClr val="FFFFFF"/>
                </a:solidFill>
                <a:latin typeface="Source Serif Pro"/>
                <a:ea typeface="Source Serif Pro"/>
                <a:cs typeface="Source Serif Pro"/>
                <a:sym typeface="Source Serif Pro"/>
              </a:rPr>
              <a:t>Perfect for routine maintenance and weekly cleaning schedules</a:t>
            </a:r>
          </a:p>
        </p:txBody>
      </p:sp>
      <p:grpSp>
        <p:nvGrpSpPr>
          <p:cNvPr name="Group 14" id="14"/>
          <p:cNvGrpSpPr/>
          <p:nvPr/>
        </p:nvGrpSpPr>
        <p:grpSpPr>
          <a:xfrm rot="0">
            <a:off x="7606605" y="4162574"/>
            <a:ext cx="9932789" cy="1702891"/>
            <a:chOff x="0" y="0"/>
            <a:chExt cx="13243718" cy="2270522"/>
          </a:xfrm>
        </p:grpSpPr>
        <p:sp>
          <p:nvSpPr>
            <p:cNvPr name="Freeform 15" id="15"/>
            <p:cNvSpPr/>
            <p:nvPr/>
          </p:nvSpPr>
          <p:spPr>
            <a:xfrm flipH="false" flipV="false" rot="0">
              <a:off x="0" y="0"/>
              <a:ext cx="13243686" cy="2270506"/>
            </a:xfrm>
            <a:custGeom>
              <a:avLst/>
              <a:gdLst/>
              <a:ahLst/>
              <a:cxnLst/>
              <a:rect r="r" b="b" t="t" l="l"/>
              <a:pathLst>
                <a:path h="2270506" w="13243686">
                  <a:moveTo>
                    <a:pt x="0" y="42799"/>
                  </a:moveTo>
                  <a:cubicBezTo>
                    <a:pt x="0" y="19177"/>
                    <a:pt x="19177" y="0"/>
                    <a:pt x="42799" y="0"/>
                  </a:cubicBezTo>
                  <a:lnTo>
                    <a:pt x="13200887" y="0"/>
                  </a:lnTo>
                  <a:cubicBezTo>
                    <a:pt x="13224509" y="0"/>
                    <a:pt x="13243686" y="19177"/>
                    <a:pt x="13243686" y="42799"/>
                  </a:cubicBezTo>
                  <a:lnTo>
                    <a:pt x="13243686" y="2227707"/>
                  </a:lnTo>
                  <a:cubicBezTo>
                    <a:pt x="13243686" y="2251329"/>
                    <a:pt x="13224509" y="2270506"/>
                    <a:pt x="13200887" y="2270506"/>
                  </a:cubicBezTo>
                  <a:lnTo>
                    <a:pt x="42799" y="2270506"/>
                  </a:lnTo>
                  <a:cubicBezTo>
                    <a:pt x="19177" y="2270506"/>
                    <a:pt x="0" y="2251329"/>
                    <a:pt x="0" y="2227707"/>
                  </a:cubicBezTo>
                  <a:close/>
                </a:path>
              </a:pathLst>
            </a:custGeom>
            <a:solidFill>
              <a:srgbClr val="3E2513">
                <a:alpha val="24706"/>
              </a:srgbClr>
            </a:solidFill>
          </p:spPr>
        </p:sp>
      </p:grpSp>
      <p:sp>
        <p:nvSpPr>
          <p:cNvPr name="TextBox 16" id="16"/>
          <p:cNvSpPr txBox="true"/>
          <p:nvPr/>
        </p:nvSpPr>
        <p:spPr>
          <a:xfrm rot="0">
            <a:off x="7820471" y="4347865"/>
            <a:ext cx="2673846" cy="362843"/>
          </a:xfrm>
          <a:prstGeom prst="rect">
            <a:avLst/>
          </a:prstGeom>
        </p:spPr>
        <p:txBody>
          <a:bodyPr anchor="t" rtlCol="false" tIns="0" lIns="0" bIns="0" rIns="0">
            <a:spAutoFit/>
          </a:bodyPr>
          <a:lstStyle/>
          <a:p>
            <a:pPr algn="l">
              <a:lnSpc>
                <a:spcPts val="2625"/>
              </a:lnSpc>
            </a:pPr>
            <a:r>
              <a:rPr lang="en-US" sz="2062">
                <a:solidFill>
                  <a:srgbClr val="FFFFFF"/>
                </a:solidFill>
                <a:latin typeface="Arimo"/>
                <a:ea typeface="Arimo"/>
                <a:cs typeface="Arimo"/>
                <a:sym typeface="Arimo"/>
              </a:rPr>
              <a:t>Deep Cleaning</a:t>
            </a:r>
          </a:p>
        </p:txBody>
      </p:sp>
      <p:sp>
        <p:nvSpPr>
          <p:cNvPr name="TextBox 17" id="17"/>
          <p:cNvSpPr txBox="true"/>
          <p:nvPr/>
        </p:nvSpPr>
        <p:spPr>
          <a:xfrm rot="0">
            <a:off x="7820471" y="4772322"/>
            <a:ext cx="9505058" cy="408831"/>
          </a:xfrm>
          <a:prstGeom prst="rect">
            <a:avLst/>
          </a:prstGeom>
        </p:spPr>
        <p:txBody>
          <a:bodyPr anchor="t" rtlCol="false" tIns="0" lIns="0" bIns="0" rIns="0">
            <a:spAutoFit/>
          </a:bodyPr>
          <a:lstStyle/>
          <a:p>
            <a:pPr algn="l">
              <a:lnSpc>
                <a:spcPts val="2687"/>
              </a:lnSpc>
            </a:pPr>
            <a:r>
              <a:rPr lang="en-US" sz="1625" b="true">
                <a:solidFill>
                  <a:srgbClr val="FFFFFF"/>
                </a:solidFill>
                <a:latin typeface="Source Serif Pro Bold"/>
                <a:ea typeface="Source Serif Pro Bold"/>
                <a:cs typeface="Source Serif Pro Bold"/>
                <a:sym typeface="Source Serif Pro Bold"/>
              </a:rPr>
              <a:t>From 65 AED/hour</a:t>
            </a:r>
          </a:p>
        </p:txBody>
      </p:sp>
      <p:sp>
        <p:nvSpPr>
          <p:cNvPr name="TextBox 18" id="18"/>
          <p:cNvSpPr txBox="true"/>
          <p:nvPr/>
        </p:nvSpPr>
        <p:spPr>
          <a:xfrm rot="0">
            <a:off x="7820471" y="5242769"/>
            <a:ext cx="9505058" cy="408831"/>
          </a:xfrm>
          <a:prstGeom prst="rect">
            <a:avLst/>
          </a:prstGeom>
        </p:spPr>
        <p:txBody>
          <a:bodyPr anchor="t" rtlCol="false" tIns="0" lIns="0" bIns="0" rIns="0">
            <a:spAutoFit/>
          </a:bodyPr>
          <a:lstStyle/>
          <a:p>
            <a:pPr algn="l">
              <a:lnSpc>
                <a:spcPts val="2687"/>
              </a:lnSpc>
            </a:pPr>
            <a:r>
              <a:rPr lang="en-US" sz="1625">
                <a:solidFill>
                  <a:srgbClr val="FFFFFF"/>
                </a:solidFill>
                <a:latin typeface="Source Serif Pro"/>
                <a:ea typeface="Source Serif Pro"/>
                <a:cs typeface="Source Serif Pro"/>
                <a:sym typeface="Source Serif Pro"/>
              </a:rPr>
              <a:t>Includes free disinfection offers and comprehensive sanitization</a:t>
            </a:r>
          </a:p>
        </p:txBody>
      </p:sp>
      <p:grpSp>
        <p:nvGrpSpPr>
          <p:cNvPr name="Group 19" id="19"/>
          <p:cNvGrpSpPr/>
          <p:nvPr/>
        </p:nvGrpSpPr>
        <p:grpSpPr>
          <a:xfrm rot="0">
            <a:off x="7606605" y="6079331"/>
            <a:ext cx="9932789" cy="1702891"/>
            <a:chOff x="0" y="0"/>
            <a:chExt cx="13243718" cy="2270522"/>
          </a:xfrm>
        </p:grpSpPr>
        <p:sp>
          <p:nvSpPr>
            <p:cNvPr name="Freeform 20" id="20"/>
            <p:cNvSpPr/>
            <p:nvPr/>
          </p:nvSpPr>
          <p:spPr>
            <a:xfrm flipH="false" flipV="false" rot="0">
              <a:off x="0" y="0"/>
              <a:ext cx="13243686" cy="2270506"/>
            </a:xfrm>
            <a:custGeom>
              <a:avLst/>
              <a:gdLst/>
              <a:ahLst/>
              <a:cxnLst/>
              <a:rect r="r" b="b" t="t" l="l"/>
              <a:pathLst>
                <a:path h="2270506" w="13243686">
                  <a:moveTo>
                    <a:pt x="0" y="42799"/>
                  </a:moveTo>
                  <a:cubicBezTo>
                    <a:pt x="0" y="19177"/>
                    <a:pt x="19177" y="0"/>
                    <a:pt x="42799" y="0"/>
                  </a:cubicBezTo>
                  <a:lnTo>
                    <a:pt x="13200887" y="0"/>
                  </a:lnTo>
                  <a:cubicBezTo>
                    <a:pt x="13224509" y="0"/>
                    <a:pt x="13243686" y="19177"/>
                    <a:pt x="13243686" y="42799"/>
                  </a:cubicBezTo>
                  <a:lnTo>
                    <a:pt x="13243686" y="2227707"/>
                  </a:lnTo>
                  <a:cubicBezTo>
                    <a:pt x="13243686" y="2251329"/>
                    <a:pt x="13224509" y="2270506"/>
                    <a:pt x="13200887" y="2270506"/>
                  </a:cubicBezTo>
                  <a:lnTo>
                    <a:pt x="42799" y="2270506"/>
                  </a:lnTo>
                  <a:cubicBezTo>
                    <a:pt x="19177" y="2270506"/>
                    <a:pt x="0" y="2251329"/>
                    <a:pt x="0" y="2227707"/>
                  </a:cubicBezTo>
                  <a:close/>
                </a:path>
              </a:pathLst>
            </a:custGeom>
            <a:solidFill>
              <a:srgbClr val="3E2513">
                <a:alpha val="24706"/>
              </a:srgbClr>
            </a:solidFill>
          </p:spPr>
        </p:sp>
      </p:grpSp>
      <p:sp>
        <p:nvSpPr>
          <p:cNvPr name="TextBox 21" id="21"/>
          <p:cNvSpPr txBox="true"/>
          <p:nvPr/>
        </p:nvSpPr>
        <p:spPr>
          <a:xfrm rot="0">
            <a:off x="7820471" y="6264622"/>
            <a:ext cx="2673846" cy="362842"/>
          </a:xfrm>
          <a:prstGeom prst="rect">
            <a:avLst/>
          </a:prstGeom>
        </p:spPr>
        <p:txBody>
          <a:bodyPr anchor="t" rtlCol="false" tIns="0" lIns="0" bIns="0" rIns="0">
            <a:spAutoFit/>
          </a:bodyPr>
          <a:lstStyle/>
          <a:p>
            <a:pPr algn="l">
              <a:lnSpc>
                <a:spcPts val="2625"/>
              </a:lnSpc>
            </a:pPr>
            <a:r>
              <a:rPr lang="en-US" sz="2062">
                <a:solidFill>
                  <a:srgbClr val="FFFFFF"/>
                </a:solidFill>
                <a:latin typeface="Arimo"/>
                <a:ea typeface="Arimo"/>
                <a:cs typeface="Arimo"/>
                <a:sym typeface="Arimo"/>
              </a:rPr>
              <a:t>Move-In/Out</a:t>
            </a:r>
          </a:p>
        </p:txBody>
      </p:sp>
      <p:sp>
        <p:nvSpPr>
          <p:cNvPr name="TextBox 22" id="22"/>
          <p:cNvSpPr txBox="true"/>
          <p:nvPr/>
        </p:nvSpPr>
        <p:spPr>
          <a:xfrm rot="0">
            <a:off x="7820471" y="6689080"/>
            <a:ext cx="9505058" cy="408831"/>
          </a:xfrm>
          <a:prstGeom prst="rect">
            <a:avLst/>
          </a:prstGeom>
        </p:spPr>
        <p:txBody>
          <a:bodyPr anchor="t" rtlCol="false" tIns="0" lIns="0" bIns="0" rIns="0">
            <a:spAutoFit/>
          </a:bodyPr>
          <a:lstStyle/>
          <a:p>
            <a:pPr algn="l">
              <a:lnSpc>
                <a:spcPts val="2687"/>
              </a:lnSpc>
            </a:pPr>
            <a:r>
              <a:rPr lang="en-US" sz="1625" b="true">
                <a:solidFill>
                  <a:srgbClr val="FFFFFF"/>
                </a:solidFill>
                <a:latin typeface="Source Serif Pro Bold"/>
                <a:ea typeface="Source Serif Pro Bold"/>
                <a:cs typeface="Source Serif Pro Bold"/>
                <a:sym typeface="Source Serif Pro Bold"/>
              </a:rPr>
              <a:t>550-3,500+ AED</a:t>
            </a:r>
          </a:p>
        </p:txBody>
      </p:sp>
      <p:sp>
        <p:nvSpPr>
          <p:cNvPr name="TextBox 23" id="23"/>
          <p:cNvSpPr txBox="true"/>
          <p:nvPr/>
        </p:nvSpPr>
        <p:spPr>
          <a:xfrm rot="0">
            <a:off x="7820471" y="7159526"/>
            <a:ext cx="9505058" cy="408831"/>
          </a:xfrm>
          <a:prstGeom prst="rect">
            <a:avLst/>
          </a:prstGeom>
        </p:spPr>
        <p:txBody>
          <a:bodyPr anchor="t" rtlCol="false" tIns="0" lIns="0" bIns="0" rIns="0">
            <a:spAutoFit/>
          </a:bodyPr>
          <a:lstStyle/>
          <a:p>
            <a:pPr algn="l">
              <a:lnSpc>
                <a:spcPts val="2687"/>
              </a:lnSpc>
            </a:pPr>
            <a:r>
              <a:rPr lang="en-US" sz="1625">
                <a:solidFill>
                  <a:srgbClr val="FFFFFF"/>
                </a:solidFill>
                <a:latin typeface="Source Serif Pro"/>
                <a:ea typeface="Source Serif Pro"/>
                <a:cs typeface="Source Serif Pro"/>
                <a:sym typeface="Source Serif Pro"/>
              </a:rPr>
              <a:t>Packages from studios to luxury villas, fully customizable</a:t>
            </a:r>
          </a:p>
        </p:txBody>
      </p:sp>
      <p:grpSp>
        <p:nvGrpSpPr>
          <p:cNvPr name="Group 24" id="24"/>
          <p:cNvGrpSpPr/>
          <p:nvPr/>
        </p:nvGrpSpPr>
        <p:grpSpPr>
          <a:xfrm rot="0">
            <a:off x="7606605" y="7996089"/>
            <a:ext cx="9932789" cy="1702891"/>
            <a:chOff x="0" y="0"/>
            <a:chExt cx="13243718" cy="2270522"/>
          </a:xfrm>
        </p:grpSpPr>
        <p:sp>
          <p:nvSpPr>
            <p:cNvPr name="Freeform 25" id="25"/>
            <p:cNvSpPr/>
            <p:nvPr/>
          </p:nvSpPr>
          <p:spPr>
            <a:xfrm flipH="false" flipV="false" rot="0">
              <a:off x="0" y="0"/>
              <a:ext cx="13243686" cy="2270506"/>
            </a:xfrm>
            <a:custGeom>
              <a:avLst/>
              <a:gdLst/>
              <a:ahLst/>
              <a:cxnLst/>
              <a:rect r="r" b="b" t="t" l="l"/>
              <a:pathLst>
                <a:path h="2270506" w="13243686">
                  <a:moveTo>
                    <a:pt x="0" y="42799"/>
                  </a:moveTo>
                  <a:cubicBezTo>
                    <a:pt x="0" y="19177"/>
                    <a:pt x="19177" y="0"/>
                    <a:pt x="42799" y="0"/>
                  </a:cubicBezTo>
                  <a:lnTo>
                    <a:pt x="13200887" y="0"/>
                  </a:lnTo>
                  <a:cubicBezTo>
                    <a:pt x="13224509" y="0"/>
                    <a:pt x="13243686" y="19177"/>
                    <a:pt x="13243686" y="42799"/>
                  </a:cubicBezTo>
                  <a:lnTo>
                    <a:pt x="13243686" y="2227707"/>
                  </a:lnTo>
                  <a:cubicBezTo>
                    <a:pt x="13243686" y="2251329"/>
                    <a:pt x="13224509" y="2270506"/>
                    <a:pt x="13200887" y="2270506"/>
                  </a:cubicBezTo>
                  <a:lnTo>
                    <a:pt x="42799" y="2270506"/>
                  </a:lnTo>
                  <a:cubicBezTo>
                    <a:pt x="19177" y="2270506"/>
                    <a:pt x="0" y="2251329"/>
                    <a:pt x="0" y="2227707"/>
                  </a:cubicBezTo>
                  <a:close/>
                </a:path>
              </a:pathLst>
            </a:custGeom>
            <a:solidFill>
              <a:srgbClr val="3E2513">
                <a:alpha val="24706"/>
              </a:srgbClr>
            </a:solidFill>
          </p:spPr>
        </p:sp>
      </p:grpSp>
      <p:sp>
        <p:nvSpPr>
          <p:cNvPr name="TextBox 26" id="26"/>
          <p:cNvSpPr txBox="true"/>
          <p:nvPr/>
        </p:nvSpPr>
        <p:spPr>
          <a:xfrm rot="0">
            <a:off x="7820471" y="8181380"/>
            <a:ext cx="2673846" cy="362842"/>
          </a:xfrm>
          <a:prstGeom prst="rect">
            <a:avLst/>
          </a:prstGeom>
        </p:spPr>
        <p:txBody>
          <a:bodyPr anchor="t" rtlCol="false" tIns="0" lIns="0" bIns="0" rIns="0">
            <a:spAutoFit/>
          </a:bodyPr>
          <a:lstStyle/>
          <a:p>
            <a:pPr algn="l">
              <a:lnSpc>
                <a:spcPts val="2625"/>
              </a:lnSpc>
            </a:pPr>
            <a:r>
              <a:rPr lang="en-US" sz="2062">
                <a:solidFill>
                  <a:srgbClr val="FFFFFF"/>
                </a:solidFill>
                <a:latin typeface="Arimo"/>
                <a:ea typeface="Arimo"/>
                <a:cs typeface="Arimo"/>
                <a:sym typeface="Arimo"/>
              </a:rPr>
              <a:t>Custom Quotes</a:t>
            </a:r>
          </a:p>
        </p:txBody>
      </p:sp>
      <p:sp>
        <p:nvSpPr>
          <p:cNvPr name="TextBox 27" id="27"/>
          <p:cNvSpPr txBox="true"/>
          <p:nvPr/>
        </p:nvSpPr>
        <p:spPr>
          <a:xfrm rot="0">
            <a:off x="7820471" y="8605837"/>
            <a:ext cx="9505058" cy="408831"/>
          </a:xfrm>
          <a:prstGeom prst="rect">
            <a:avLst/>
          </a:prstGeom>
        </p:spPr>
        <p:txBody>
          <a:bodyPr anchor="t" rtlCol="false" tIns="0" lIns="0" bIns="0" rIns="0">
            <a:spAutoFit/>
          </a:bodyPr>
          <a:lstStyle/>
          <a:p>
            <a:pPr algn="l">
              <a:lnSpc>
                <a:spcPts val="2687"/>
              </a:lnSpc>
            </a:pPr>
            <a:r>
              <a:rPr lang="en-US" sz="1625" b="true">
                <a:solidFill>
                  <a:srgbClr val="FFFFFF"/>
                </a:solidFill>
                <a:latin typeface="Source Serif Pro Bold"/>
                <a:ea typeface="Source Serif Pro Bold"/>
                <a:cs typeface="Source Serif Pro Bold"/>
                <a:sym typeface="Source Serif Pro Bold"/>
              </a:rPr>
              <a:t>Based on needs</a:t>
            </a:r>
          </a:p>
        </p:txBody>
      </p:sp>
      <p:sp>
        <p:nvSpPr>
          <p:cNvPr name="TextBox 28" id="28"/>
          <p:cNvSpPr txBox="true"/>
          <p:nvPr/>
        </p:nvSpPr>
        <p:spPr>
          <a:xfrm rot="0">
            <a:off x="7820471" y="9076284"/>
            <a:ext cx="9505058" cy="408831"/>
          </a:xfrm>
          <a:prstGeom prst="rect">
            <a:avLst/>
          </a:prstGeom>
        </p:spPr>
        <p:txBody>
          <a:bodyPr anchor="t" rtlCol="false" tIns="0" lIns="0" bIns="0" rIns="0">
            <a:spAutoFit/>
          </a:bodyPr>
          <a:lstStyle/>
          <a:p>
            <a:pPr algn="l">
              <a:lnSpc>
                <a:spcPts val="2687"/>
              </a:lnSpc>
            </a:pPr>
            <a:r>
              <a:rPr lang="en-US" sz="1625">
                <a:solidFill>
                  <a:srgbClr val="FFFFFF"/>
                </a:solidFill>
                <a:latin typeface="Source Serif Pro"/>
                <a:ea typeface="Source Serif Pro"/>
                <a:cs typeface="Source Serif Pro"/>
                <a:sym typeface="Source Serif Pro"/>
              </a:rPr>
              <a:t>Tailored pricing for property size and service complexity</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DAG4SUuVyA4</dc:identifier>
  <dcterms:modified xsi:type="dcterms:W3CDTF">2011-08-01T06:04:30Z</dcterms:modified>
  <cp:revision>1</cp:revision>
  <dc:title>Top Cleaning agency in dubai</dc:title>
</cp:coreProperties>
</file>