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DM Sans Bold" charset="1" panose="00000000000000000000"/>
      <p:regular r:id="rId16"/>
    </p:embeddedFont>
    <p:embeddedFont>
      <p:font typeface="Archivo Black" charset="1" panose="020B0A03020202020B04"/>
      <p:regular r:id="rId17"/>
    </p:embeddedFont>
    <p:embeddedFont>
      <p:font typeface="DM Sans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https://www.airflypolicy.com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https://www.airflypolicy.com/blog/american-airlines-student-discount" TargetMode="External" Type="http://schemas.openxmlformats.org/officeDocument/2006/relationships/hyperlink"/><Relationship Id="rId4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https://6a4b5731e0c98.site123.me/blog/how-to-get-american-airlines-student-discount" TargetMode="External" Type="http://schemas.openxmlformats.org/officeDocument/2006/relationships/hyperlink"/><Relationship Id="rId4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53250" y="0"/>
            <a:ext cx="11334750" cy="10287000"/>
          </a:xfrm>
          <a:custGeom>
            <a:avLst/>
            <a:gdLst/>
            <a:ahLst/>
            <a:cxnLst/>
            <a:rect r="r" b="b" t="t" l="l"/>
            <a:pathLst>
              <a:path h="10287000" w="11334750">
                <a:moveTo>
                  <a:pt x="0" y="0"/>
                </a:moveTo>
                <a:lnTo>
                  <a:pt x="11334750" y="0"/>
                </a:lnTo>
                <a:lnTo>
                  <a:pt x="113347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610" t="0" r="-2961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6191250" y="0"/>
            <a:ext cx="12096750" cy="10287000"/>
            <a:chOff x="0" y="0"/>
            <a:chExt cx="16129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129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6129000">
                  <a:moveTo>
                    <a:pt x="0" y="0"/>
                  </a:moveTo>
                  <a:lnTo>
                    <a:pt x="16129000" y="0"/>
                  </a:lnTo>
                  <a:lnTo>
                    <a:pt x="16129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B33">
                <a:alpha val="27843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6129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171450" cy="10287000"/>
            <a:chOff x="0" y="0"/>
            <a:chExt cx="228600" cy="1371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86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28600">
                  <a:moveTo>
                    <a:pt x="0" y="0"/>
                  </a:moveTo>
                  <a:lnTo>
                    <a:pt x="228600" y="0"/>
                  </a:lnTo>
                  <a:lnTo>
                    <a:pt x="2286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1263D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286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52500" y="1028700"/>
            <a:ext cx="53340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STUDENT TRAVEL • 2026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52500" y="1800225"/>
            <a:ext cx="7810500" cy="3009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1"/>
              </a:lnSpc>
            </a:pPr>
            <a:r>
              <a:rPr lang="en-US" sz="57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Do college students get discounts on American Airlines?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52500" y="5715000"/>
            <a:ext cx="1238250" cy="66675"/>
            <a:chOff x="0" y="0"/>
            <a:chExt cx="1651000" cy="889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651000" cy="88900"/>
            </a:xfrm>
            <a:custGeom>
              <a:avLst/>
              <a:gdLst/>
              <a:ahLst/>
              <a:cxnLst/>
              <a:rect r="r" b="b" t="t" l="l"/>
              <a:pathLst>
                <a:path h="88900" w="1651000">
                  <a:moveTo>
                    <a:pt x="0" y="0"/>
                  </a:moveTo>
                  <a:lnTo>
                    <a:pt x="1651000" y="0"/>
                  </a:lnTo>
                  <a:lnTo>
                    <a:pt x="16510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E1263D"/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651000" cy="127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952500" y="6067425"/>
            <a:ext cx="6191250" cy="353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7"/>
              </a:lnSpc>
            </a:pPr>
            <a:r>
              <a:rPr lang="en-US" sz="217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Travel smart, save big with your student status!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52500" y="7381875"/>
            <a:ext cx="4857750" cy="701675"/>
            <a:chOff x="0" y="0"/>
            <a:chExt cx="6477000" cy="935567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6477000" cy="935567"/>
              <a:chOff x="0" y="0"/>
              <a:chExt cx="6477000" cy="935567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6477000" cy="935567"/>
              </a:xfrm>
              <a:custGeom>
                <a:avLst/>
                <a:gdLst/>
                <a:ahLst/>
                <a:cxnLst/>
                <a:rect r="r" b="b" t="t" l="l"/>
                <a:pathLst>
                  <a:path h="935567" w="6477000">
                    <a:moveTo>
                      <a:pt x="0" y="0"/>
                    </a:moveTo>
                    <a:lnTo>
                      <a:pt x="6477000" y="0"/>
                    </a:lnTo>
                    <a:lnTo>
                      <a:pt x="6477000" y="935567"/>
                    </a:lnTo>
                    <a:lnTo>
                      <a:pt x="0" y="935567"/>
                    </a:lnTo>
                    <a:close/>
                  </a:path>
                </a:pathLst>
              </a:custGeom>
              <a:solidFill>
                <a:srgbClr val="E1263D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47625"/>
                <a:ext cx="6477000" cy="98319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2379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0" y="142875"/>
              <a:ext cx="6477000" cy="5259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24"/>
                </a:lnSpc>
              </a:pPr>
              <a:r>
                <a:rPr lang="en-US" sz="2374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CALL  +1-888-212-0809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01 / 10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89334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572750" y="0"/>
            <a:ext cx="7715250" cy="10287000"/>
          </a:xfrm>
          <a:custGeom>
            <a:avLst/>
            <a:gdLst/>
            <a:ahLst/>
            <a:cxnLst/>
            <a:rect r="r" b="b" t="t" l="l"/>
            <a:pathLst>
              <a:path h="10287000" w="7715250">
                <a:moveTo>
                  <a:pt x="0" y="0"/>
                </a:moveTo>
                <a:lnTo>
                  <a:pt x="7715250" y="0"/>
                </a:lnTo>
                <a:lnTo>
                  <a:pt x="77152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959" t="0" r="-66959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333375" cy="10287000"/>
            <a:chOff x="0" y="0"/>
            <a:chExt cx="4445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45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444500">
                  <a:moveTo>
                    <a:pt x="0" y="0"/>
                  </a:moveTo>
                  <a:lnTo>
                    <a:pt x="444500" y="0"/>
                  </a:lnTo>
                  <a:lnTo>
                    <a:pt x="4445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1263D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45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43000" y="4095750"/>
            <a:ext cx="1238250" cy="66675"/>
            <a:chOff x="0" y="0"/>
            <a:chExt cx="1651000" cy="889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51000" cy="88900"/>
            </a:xfrm>
            <a:custGeom>
              <a:avLst/>
              <a:gdLst/>
              <a:ahLst/>
              <a:cxnLst/>
              <a:rect r="r" b="b" t="t" l="l"/>
              <a:pathLst>
                <a:path h="88900" w="1651000">
                  <a:moveTo>
                    <a:pt x="0" y="0"/>
                  </a:moveTo>
                  <a:lnTo>
                    <a:pt x="1651000" y="0"/>
                  </a:lnTo>
                  <a:lnTo>
                    <a:pt x="16510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1261A6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651000" cy="127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447" t="-200894" r="-36724" b="-209039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143000" y="1123950"/>
            <a:ext cx="47625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READY FOR TAKEOFF?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43000" y="1866900"/>
            <a:ext cx="8191500" cy="1168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12243A"/>
                </a:solidFill>
                <a:latin typeface="Archivo Black"/>
                <a:ea typeface="Archivo Black"/>
                <a:cs typeface="Archivo Black"/>
                <a:sym typeface="Archivo Black"/>
              </a:rPr>
              <a:t>Plan your next student trip.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43000" y="4695825"/>
            <a:ext cx="6667500" cy="786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true">
                <a:solidFill>
                  <a:srgbClr val="12243A"/>
                </a:solidFill>
                <a:latin typeface="DM Sans Bold"/>
                <a:ea typeface="DM Sans Bold"/>
                <a:cs typeface="DM Sans Bold"/>
                <a:sym typeface="DM Sans Bold"/>
              </a:rPr>
              <a:t>WEB</a:t>
            </a:r>
          </a:p>
          <a:p>
            <a:pPr algn="l">
              <a:lnSpc>
                <a:spcPts val="3150"/>
              </a:lnSpc>
            </a:pPr>
            <a:r>
              <a:rPr lang="en-US" b="true" sz="2100" u="sng">
                <a:solidFill>
                  <a:srgbClr val="12243A"/>
                </a:solidFill>
                <a:latin typeface="DM Sans Bold"/>
                <a:ea typeface="DM Sans Bold"/>
                <a:cs typeface="DM Sans Bold"/>
                <a:sym typeface="DM Sans Bold"/>
                <a:hlinkClick r:id="rId4" tooltip="https://www.airflypolicy.com"/>
              </a:rPr>
              <a:t>airflypolicy.com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43000" y="6124575"/>
            <a:ext cx="6667500" cy="786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true">
                <a:solidFill>
                  <a:srgbClr val="12243A"/>
                </a:solidFill>
                <a:latin typeface="DM Sans Bold"/>
                <a:ea typeface="DM Sans Bold"/>
                <a:cs typeface="DM Sans Bold"/>
                <a:sym typeface="DM Sans Bold"/>
              </a:rPr>
              <a:t>EMAIL</a:t>
            </a:r>
          </a:p>
          <a:p>
            <a:pPr algn="l">
              <a:lnSpc>
                <a:spcPts val="3150"/>
              </a:lnSpc>
            </a:pPr>
            <a:r>
              <a:rPr lang="en-US" sz="2100" b="true">
                <a:solidFill>
                  <a:srgbClr val="12243A"/>
                </a:solidFill>
                <a:latin typeface="DM Sans Bold"/>
                <a:ea typeface="DM Sans Bold"/>
                <a:cs typeface="DM Sans Bold"/>
                <a:sym typeface="DM Sans Bold"/>
              </a:rPr>
              <a:t>info@airflypolicy.com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43000" y="7572375"/>
            <a:ext cx="6667500" cy="8120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1"/>
              </a:lnSpc>
            </a:pPr>
            <a:r>
              <a:rPr lang="en-US" sz="2325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CALL</a:t>
            </a:r>
          </a:p>
          <a:p>
            <a:pPr algn="l">
              <a:lnSpc>
                <a:spcPts val="3371"/>
              </a:lnSpc>
            </a:pPr>
            <a:r>
              <a:rPr lang="en-US" sz="2325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+1-888-212-0809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10 / 10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715750" y="0"/>
            <a:ext cx="6572250" cy="10287000"/>
          </a:xfrm>
          <a:custGeom>
            <a:avLst/>
            <a:gdLst/>
            <a:ahLst/>
            <a:cxnLst/>
            <a:rect r="r" b="b" t="t" l="l"/>
            <a:pathLst>
              <a:path h="10287000" w="6572250">
                <a:moveTo>
                  <a:pt x="0" y="0"/>
                </a:moveTo>
                <a:lnTo>
                  <a:pt x="6572250" y="0"/>
                </a:lnTo>
                <a:lnTo>
                  <a:pt x="65722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28" t="0" r="-2728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266700" cy="10287000"/>
            <a:chOff x="0" y="0"/>
            <a:chExt cx="3556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56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355600">
                  <a:moveTo>
                    <a:pt x="0" y="0"/>
                  </a:moveTo>
                  <a:lnTo>
                    <a:pt x="355600" y="0"/>
                  </a:lnTo>
                  <a:lnTo>
                    <a:pt x="3556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261A6"/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556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47750" y="1028700"/>
            <a:ext cx="47625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WHY THIS MATTERS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750" y="1771650"/>
            <a:ext cx="9239250" cy="597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12243A"/>
                </a:solidFill>
                <a:latin typeface="Archivo Black"/>
                <a:ea typeface="Archivo Black"/>
                <a:cs typeface="Archivo Black"/>
                <a:sym typeface="Archivo Black"/>
              </a:rPr>
              <a:t>Student travel can cost less.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47750" y="3429000"/>
            <a:ext cx="1047750" cy="66675"/>
            <a:chOff x="0" y="0"/>
            <a:chExt cx="1397000" cy="889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97000" cy="88900"/>
            </a:xfrm>
            <a:custGeom>
              <a:avLst/>
              <a:gdLst/>
              <a:ahLst/>
              <a:cxnLst/>
              <a:rect r="r" b="b" t="t" l="l"/>
              <a:pathLst>
                <a:path h="88900" w="1397000">
                  <a:moveTo>
                    <a:pt x="0" y="0"/>
                  </a:moveTo>
                  <a:lnTo>
                    <a:pt x="1397000" y="0"/>
                  </a:lnTo>
                  <a:lnTo>
                    <a:pt x="13970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E1263D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397000" cy="127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47750" y="3962400"/>
            <a:ext cx="8953500" cy="165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2"/>
              </a:lnSpc>
            </a:pPr>
            <a:r>
              <a:rPr lang="en-US" sz="1875">
                <a:solidFill>
                  <a:srgbClr val="52667D"/>
                </a:solidFill>
                <a:latin typeface="DM Sans"/>
                <a:ea typeface="DM Sans"/>
                <a:cs typeface="DM Sans"/>
                <a:sym typeface="DM Sans"/>
              </a:rPr>
              <a:t>Traveling as a college student can be expensive, but there are ways to save. Many wonder about</a:t>
            </a:r>
            <a:r>
              <a:rPr lang="en-US" b="true" sz="1875" u="sng">
                <a:solidFill>
                  <a:srgbClr val="52667D"/>
                </a:solidFill>
                <a:latin typeface="DM Sans Bold"/>
                <a:ea typeface="DM Sans Bold"/>
                <a:cs typeface="DM Sans Bold"/>
                <a:sym typeface="DM Sans Bold"/>
                <a:hlinkClick r:id="rId3" tooltip="https://www.airflypolicy.com/blog/american-airlines-student-discount"/>
              </a:rPr>
              <a:t> American Airlines student discounts </a:t>
            </a:r>
            <a:r>
              <a:rPr lang="en-US" sz="1875">
                <a:solidFill>
                  <a:srgbClr val="52667D"/>
                </a:solidFill>
                <a:latin typeface="DM Sans"/>
                <a:ea typeface="DM Sans"/>
                <a:cs typeface="DM Sans"/>
                <a:sym typeface="DM Sans"/>
              </a:rPr>
              <a:t>and whether they unlock special fares or perks. This guide explores current programs, eligibility, discount codes and practical ways to maximize savings—without compromising flexibility on your next journey.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02 / 10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52500" y="762000"/>
            <a:ext cx="47625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CURRENT LANDSCAPE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52500" y="1343025"/>
            <a:ext cx="14287500" cy="597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12243A"/>
                </a:solidFill>
                <a:latin typeface="Archivo Black"/>
                <a:ea typeface="Archivo Black"/>
                <a:cs typeface="Archivo Black"/>
                <a:sym typeface="Archivo Black"/>
              </a:rPr>
              <a:t>American Airlines student discount 2026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2500" y="2533650"/>
            <a:ext cx="13620750" cy="652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2"/>
              </a:lnSpc>
            </a:pPr>
            <a:r>
              <a:rPr lang="en-US" sz="1875">
                <a:solidFill>
                  <a:srgbClr val="52667D"/>
                </a:solidFill>
                <a:latin typeface="DM Sans"/>
                <a:ea typeface="DM Sans"/>
                <a:cs typeface="DM Sans"/>
                <a:sym typeface="DM Sans"/>
              </a:rPr>
              <a:t>Direct programs may vary, but partner platforms and education travel sites can provide exclusive deals. The strongest offers combine verified student status with flexible booking terms.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00125" y="4953000"/>
            <a:ext cx="7239000" cy="266700"/>
            <a:chOff x="0" y="0"/>
            <a:chExt cx="9652000" cy="35560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101600"/>
              <a:ext cx="254000" cy="254000"/>
              <a:chOff x="0" y="0"/>
              <a:chExt cx="254000" cy="2540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54000" cy="254000"/>
              </a:xfrm>
              <a:custGeom>
                <a:avLst/>
                <a:gdLst/>
                <a:ahLst/>
                <a:cxnLst/>
                <a:rect r="r" b="b" t="t" l="l"/>
                <a:pathLst>
                  <a:path h="254000" w="254000">
                    <a:moveTo>
                      <a:pt x="127000" y="0"/>
                    </a:moveTo>
                    <a:cubicBezTo>
                      <a:pt x="197140" y="0"/>
                      <a:pt x="254000" y="56860"/>
                      <a:pt x="254000" y="127000"/>
                    </a:cubicBezTo>
                    <a:cubicBezTo>
                      <a:pt x="254000" y="197140"/>
                      <a:pt x="197140" y="254000"/>
                      <a:pt x="127000" y="254000"/>
                    </a:cubicBezTo>
                    <a:cubicBezTo>
                      <a:pt x="56860" y="254000"/>
                      <a:pt x="0" y="197140"/>
                      <a:pt x="0" y="127000"/>
                    </a:cubicBez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E1263D"/>
              </a:solidFill>
              <a:ln cap="sq">
                <a:noFill/>
                <a:prstDash val="solid"/>
                <a:miter/>
              </a:ln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508000" y="-9525"/>
              <a:ext cx="9144000" cy="348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42"/>
                </a:lnSpc>
              </a:pPr>
              <a:r>
                <a:rPr lang="en-US" sz="1725">
                  <a:solidFill>
                    <a:srgbClr val="12243A"/>
                  </a:solidFill>
                  <a:latin typeface="DM Sans"/>
                  <a:ea typeface="DM Sans"/>
                  <a:cs typeface="DM Sans"/>
                  <a:sym typeface="DM Sans"/>
                </a:rPr>
                <a:t>—  Partner student travel agencies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00125" y="6000750"/>
            <a:ext cx="7239000" cy="266700"/>
            <a:chOff x="0" y="0"/>
            <a:chExt cx="9652000" cy="355600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101600"/>
              <a:ext cx="254000" cy="254000"/>
              <a:chOff x="0" y="0"/>
              <a:chExt cx="254000" cy="254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254000" cy="254000"/>
              </a:xfrm>
              <a:custGeom>
                <a:avLst/>
                <a:gdLst/>
                <a:ahLst/>
                <a:cxnLst/>
                <a:rect r="r" b="b" t="t" l="l"/>
                <a:pathLst>
                  <a:path h="254000" w="254000">
                    <a:moveTo>
                      <a:pt x="127000" y="0"/>
                    </a:moveTo>
                    <a:cubicBezTo>
                      <a:pt x="197140" y="0"/>
                      <a:pt x="254000" y="56860"/>
                      <a:pt x="254000" y="127000"/>
                    </a:cubicBezTo>
                    <a:cubicBezTo>
                      <a:pt x="254000" y="197140"/>
                      <a:pt x="197140" y="254000"/>
                      <a:pt x="127000" y="254000"/>
                    </a:cubicBezTo>
                    <a:cubicBezTo>
                      <a:pt x="56860" y="254000"/>
                      <a:pt x="0" y="197140"/>
                      <a:pt x="0" y="127000"/>
                    </a:cubicBez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1261A6"/>
              </a:solidFill>
              <a:ln cap="sq">
                <a:noFill/>
                <a:prstDash val="solid"/>
                <a:miter/>
              </a:ln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508000" y="-9525"/>
              <a:ext cx="9144000" cy="348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42"/>
                </a:lnSpc>
              </a:pPr>
              <a:r>
                <a:rPr lang="en-US" sz="1725">
                  <a:solidFill>
                    <a:srgbClr val="12243A"/>
                  </a:solidFill>
                  <a:latin typeface="DM Sans"/>
                  <a:ea typeface="DM Sans"/>
                  <a:cs typeface="DM Sans"/>
                  <a:sym typeface="DM Sans"/>
                </a:rPr>
                <a:t>—  Flexible ticket options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00125" y="7048500"/>
            <a:ext cx="7239000" cy="266700"/>
            <a:chOff x="0" y="0"/>
            <a:chExt cx="9652000" cy="355600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101600"/>
              <a:ext cx="254000" cy="254000"/>
              <a:chOff x="0" y="0"/>
              <a:chExt cx="254000" cy="254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254000" cy="254000"/>
              </a:xfrm>
              <a:custGeom>
                <a:avLst/>
                <a:gdLst/>
                <a:ahLst/>
                <a:cxnLst/>
                <a:rect r="r" b="b" t="t" l="l"/>
                <a:pathLst>
                  <a:path h="254000" w="254000">
                    <a:moveTo>
                      <a:pt x="127000" y="0"/>
                    </a:moveTo>
                    <a:cubicBezTo>
                      <a:pt x="197140" y="0"/>
                      <a:pt x="254000" y="56860"/>
                      <a:pt x="254000" y="127000"/>
                    </a:cubicBezTo>
                    <a:cubicBezTo>
                      <a:pt x="254000" y="197140"/>
                      <a:pt x="197140" y="254000"/>
                      <a:pt x="127000" y="254000"/>
                    </a:cubicBezTo>
                    <a:cubicBezTo>
                      <a:pt x="56860" y="254000"/>
                      <a:pt x="0" y="197140"/>
                      <a:pt x="0" y="127000"/>
                    </a:cubicBez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E1263D"/>
              </a:solidFill>
              <a:ln cap="sq">
                <a:noFill/>
                <a:prstDash val="solid"/>
                <a:miter/>
              </a:ln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508000" y="-9525"/>
              <a:ext cx="9144000" cy="348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42"/>
                </a:lnSpc>
              </a:pPr>
              <a:r>
                <a:rPr lang="en-US" sz="1725">
                  <a:solidFill>
                    <a:srgbClr val="12243A"/>
                  </a:solidFill>
                  <a:latin typeface="DM Sans"/>
                  <a:ea typeface="DM Sans"/>
                  <a:cs typeface="DM Sans"/>
                  <a:sym typeface="DM Sans"/>
                </a:rPr>
                <a:t>—  Academic-calendar promotions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905875" y="4953000"/>
            <a:ext cx="7239000" cy="266700"/>
            <a:chOff x="0" y="0"/>
            <a:chExt cx="9652000" cy="355600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101600"/>
              <a:ext cx="254000" cy="254000"/>
              <a:chOff x="0" y="0"/>
              <a:chExt cx="254000" cy="2540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54000" cy="254000"/>
              </a:xfrm>
              <a:custGeom>
                <a:avLst/>
                <a:gdLst/>
                <a:ahLst/>
                <a:cxnLst/>
                <a:rect r="r" b="b" t="t" l="l"/>
                <a:pathLst>
                  <a:path h="254000" w="254000">
                    <a:moveTo>
                      <a:pt x="127000" y="0"/>
                    </a:moveTo>
                    <a:cubicBezTo>
                      <a:pt x="197140" y="0"/>
                      <a:pt x="254000" y="56860"/>
                      <a:pt x="254000" y="127000"/>
                    </a:cubicBezTo>
                    <a:cubicBezTo>
                      <a:pt x="254000" y="197140"/>
                      <a:pt x="197140" y="254000"/>
                      <a:pt x="127000" y="254000"/>
                    </a:cubicBezTo>
                    <a:cubicBezTo>
                      <a:pt x="56860" y="254000"/>
                      <a:pt x="0" y="197140"/>
                      <a:pt x="0" y="127000"/>
                    </a:cubicBez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1261A6"/>
              </a:solidFill>
              <a:ln cap="sq">
                <a:noFill/>
                <a:prstDash val="solid"/>
                <a:miter/>
              </a:ln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508000" y="-9525"/>
              <a:ext cx="9144000" cy="348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42"/>
                </a:lnSpc>
              </a:pPr>
              <a:r>
                <a:rPr lang="en-US" sz="1725">
                  <a:solidFill>
                    <a:srgbClr val="12243A"/>
                  </a:solidFill>
                  <a:latin typeface="DM Sans"/>
                  <a:ea typeface="DM Sans"/>
                  <a:cs typeface="DM Sans"/>
                  <a:sym typeface="DM Sans"/>
                </a:rPr>
                <a:t>—  Student status verification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8905875" y="6000750"/>
            <a:ext cx="7239000" cy="266700"/>
            <a:chOff x="0" y="0"/>
            <a:chExt cx="9652000" cy="355600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101600"/>
              <a:ext cx="254000" cy="254000"/>
              <a:chOff x="0" y="0"/>
              <a:chExt cx="254000" cy="2540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254000" cy="254000"/>
              </a:xfrm>
              <a:custGeom>
                <a:avLst/>
                <a:gdLst/>
                <a:ahLst/>
                <a:cxnLst/>
                <a:rect r="r" b="b" t="t" l="l"/>
                <a:pathLst>
                  <a:path h="254000" w="254000">
                    <a:moveTo>
                      <a:pt x="127000" y="0"/>
                    </a:moveTo>
                    <a:cubicBezTo>
                      <a:pt x="197140" y="0"/>
                      <a:pt x="254000" y="56860"/>
                      <a:pt x="254000" y="127000"/>
                    </a:cubicBezTo>
                    <a:cubicBezTo>
                      <a:pt x="254000" y="197140"/>
                      <a:pt x="197140" y="254000"/>
                      <a:pt x="127000" y="254000"/>
                    </a:cubicBezTo>
                    <a:cubicBezTo>
                      <a:pt x="56860" y="254000"/>
                      <a:pt x="0" y="197140"/>
                      <a:pt x="0" y="127000"/>
                    </a:cubicBez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E1263D"/>
              </a:solidFill>
              <a:ln cap="sq">
                <a:noFill/>
                <a:prstDash val="solid"/>
                <a:miter/>
              </a:ln>
            </p:spPr>
          </p:sp>
        </p:grpSp>
        <p:sp>
          <p:nvSpPr>
            <p:cNvPr name="TextBox 24" id="24"/>
            <p:cNvSpPr txBox="true"/>
            <p:nvPr/>
          </p:nvSpPr>
          <p:spPr>
            <a:xfrm rot="0">
              <a:off x="508000" y="-9525"/>
              <a:ext cx="9144000" cy="348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42"/>
                </a:lnSpc>
              </a:pPr>
              <a:r>
                <a:rPr lang="en-US" sz="1725">
                  <a:solidFill>
                    <a:srgbClr val="12243A"/>
                  </a:solidFill>
                  <a:latin typeface="DM Sans"/>
                  <a:ea typeface="DM Sans"/>
                  <a:cs typeface="DM Sans"/>
                  <a:sym typeface="DM Sans"/>
                </a:rPr>
                <a:t>—  Domestic + international routes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8905875" y="7048500"/>
            <a:ext cx="7239000" cy="266700"/>
            <a:chOff x="0" y="0"/>
            <a:chExt cx="9652000" cy="355600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101600"/>
              <a:ext cx="254000" cy="254000"/>
              <a:chOff x="0" y="0"/>
              <a:chExt cx="254000" cy="254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254000" cy="254000"/>
              </a:xfrm>
              <a:custGeom>
                <a:avLst/>
                <a:gdLst/>
                <a:ahLst/>
                <a:cxnLst/>
                <a:rect r="r" b="b" t="t" l="l"/>
                <a:pathLst>
                  <a:path h="254000" w="254000">
                    <a:moveTo>
                      <a:pt x="127000" y="0"/>
                    </a:moveTo>
                    <a:cubicBezTo>
                      <a:pt x="197140" y="0"/>
                      <a:pt x="254000" y="56860"/>
                      <a:pt x="254000" y="127000"/>
                    </a:cubicBezTo>
                    <a:cubicBezTo>
                      <a:pt x="254000" y="197140"/>
                      <a:pt x="197140" y="254000"/>
                      <a:pt x="127000" y="254000"/>
                    </a:cubicBezTo>
                    <a:cubicBezTo>
                      <a:pt x="56860" y="254000"/>
                      <a:pt x="0" y="197140"/>
                      <a:pt x="0" y="127000"/>
                    </a:cubicBezTo>
                    <a:cubicBezTo>
                      <a:pt x="0" y="56860"/>
                      <a:pt x="56860" y="0"/>
                      <a:pt x="127000" y="0"/>
                    </a:cubicBezTo>
                    <a:close/>
                  </a:path>
                </a:pathLst>
              </a:custGeom>
              <a:solidFill>
                <a:srgbClr val="1261A6"/>
              </a:solidFill>
              <a:ln cap="sq">
                <a:noFill/>
                <a:prstDash val="solid"/>
                <a:miter/>
              </a:ln>
            </p:spPr>
          </p:sp>
        </p:grpSp>
        <p:sp>
          <p:nvSpPr>
            <p:cNvPr name="TextBox 28" id="28"/>
            <p:cNvSpPr txBox="true"/>
            <p:nvPr/>
          </p:nvSpPr>
          <p:spPr>
            <a:xfrm rot="0">
              <a:off x="508000" y="-9525"/>
              <a:ext cx="9144000" cy="348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42"/>
                </a:lnSpc>
              </a:pPr>
              <a:r>
                <a:rPr lang="en-US" sz="1725">
                  <a:solidFill>
                    <a:srgbClr val="12243A"/>
                  </a:solidFill>
                  <a:latin typeface="DM Sans"/>
                  <a:ea typeface="DM Sans"/>
                  <a:cs typeface="DM Sans"/>
                  <a:sym typeface="DM Sans"/>
                </a:rPr>
                <a:t>—  Student-focused support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03 / 10</a:t>
              </a: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66" r="0" b="-666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B33">
                <a:alpha val="61961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4384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952500" y="714375"/>
            <a:ext cx="6477000" cy="2457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950"/>
              </a:lnSpc>
            </a:pPr>
            <a:r>
              <a:rPr lang="en-US" sz="1425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20%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750" y="3200400"/>
            <a:ext cx="8096250" cy="597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discount opportunities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47750" y="6429375"/>
            <a:ext cx="1143000" cy="66675"/>
            <a:chOff x="0" y="0"/>
            <a:chExt cx="1524000" cy="889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24000" cy="88900"/>
            </a:xfrm>
            <a:custGeom>
              <a:avLst/>
              <a:gdLst/>
              <a:ahLst/>
              <a:cxnLst/>
              <a:rect r="r" b="b" t="t" l="l"/>
              <a:pathLst>
                <a:path h="88900" w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E1263D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524000" cy="127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47750" y="4486275"/>
            <a:ext cx="7239000" cy="985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2"/>
              </a:lnSpc>
            </a:pPr>
            <a:r>
              <a:rPr lang="en-US" sz="187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Up to 20% offers are usually limited-time promotions or partner-platform deals—not a guaranteed universal fare. Read the conditions before booking.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7750" y="6819900"/>
            <a:ext cx="10001250" cy="289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75"/>
              </a:lnSpc>
            </a:pPr>
            <a:r>
              <a:rPr lang="en-US" sz="1650" b="true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SELECT ROUTES  •  STUDENT VERIFICATION  •  ADVANCE BOOKING  •  FARE EXCLUSIONS MAY APPLY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04 / 10</a:t>
              </a: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620250" y="0"/>
            <a:ext cx="8667750" cy="10287000"/>
          </a:xfrm>
          <a:custGeom>
            <a:avLst/>
            <a:gdLst/>
            <a:ahLst/>
            <a:cxnLst/>
            <a:rect r="r" b="b" t="t" l="l"/>
            <a:pathLst>
              <a:path h="10287000" w="8667750">
                <a:moveTo>
                  <a:pt x="0" y="0"/>
                </a:moveTo>
                <a:lnTo>
                  <a:pt x="8667750" y="0"/>
                </a:lnTo>
                <a:lnTo>
                  <a:pt x="86677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106" t="0" r="-54106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952500" y="838200"/>
            <a:ext cx="49530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FLEXIBILITY + VALUE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2500" y="1485900"/>
            <a:ext cx="7620000" cy="1168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12243A"/>
                </a:solidFill>
                <a:latin typeface="Archivo Black"/>
                <a:ea typeface="Archivo Black"/>
                <a:cs typeface="Archivo Black"/>
                <a:sym typeface="Archivo Black"/>
              </a:rPr>
              <a:t>American Airlines student fares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52500" y="3295650"/>
            <a:ext cx="7239000" cy="985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2"/>
              </a:lnSpc>
            </a:pPr>
            <a:r>
              <a:rPr lang="en-US" sz="1875">
                <a:solidFill>
                  <a:srgbClr val="52667D"/>
                </a:solidFill>
                <a:latin typeface="DM Sans"/>
                <a:ea typeface="DM Sans"/>
                <a:cs typeface="DM Sans"/>
                <a:sym typeface="DM Sans"/>
              </a:rPr>
              <a:t>Student-oriented fare structures can make travel more affordable and flexible. Look for reduced prices, change-friendly terms and booking windows timed around semester breaks.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47750" y="5419725"/>
            <a:ext cx="7239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Reduced fares on eligible routes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750" y="6000750"/>
            <a:ext cx="7239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Flexible changes or cancellations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750" y="6581775"/>
            <a:ext cx="7239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Possible baggage savings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7750" y="7162800"/>
            <a:ext cx="7239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Semester-break booking windows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7750" y="7743825"/>
            <a:ext cx="7239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Availability varies by date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7750" y="8324850"/>
            <a:ext cx="7239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Online partner booking portals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05 / 10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52500" y="838200"/>
            <a:ext cx="38100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BOOKING TOOL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52500" y="1438275"/>
            <a:ext cx="9525000" cy="597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12243A"/>
                </a:solidFill>
                <a:latin typeface="Archivo Black"/>
                <a:ea typeface="Archivo Black"/>
                <a:cs typeface="Archivo Black"/>
                <a:sym typeface="Archivo Black"/>
              </a:rPr>
              <a:t>AA student discount code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2500" y="2581275"/>
            <a:ext cx="10001250" cy="985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2"/>
              </a:lnSpc>
            </a:pPr>
            <a:r>
              <a:rPr lang="en-US" sz="1875">
                <a:solidFill>
                  <a:srgbClr val="52667D"/>
                </a:solidFill>
                <a:latin typeface="DM Sans"/>
                <a:ea typeface="DM Sans"/>
                <a:cs typeface="DM Sans"/>
                <a:sym typeface="DM Sans"/>
              </a:rPr>
              <a:t>Codes may be distributed through student agencies, university programs or airline promotions. Apply them at checkout and confirm eligibility, route limits and expiration dates first.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1334750" y="1619250"/>
            <a:ext cx="5143500" cy="1428750"/>
            <a:chOff x="0" y="0"/>
            <a:chExt cx="6858000" cy="190500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6858000" cy="1905000"/>
              <a:chOff x="0" y="0"/>
              <a:chExt cx="6858000" cy="19050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858000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6858000">
                    <a:moveTo>
                      <a:pt x="0" y="0"/>
                    </a:moveTo>
                    <a:lnTo>
                      <a:pt x="6858000" y="0"/>
                    </a:lnTo>
                    <a:lnTo>
                      <a:pt x="6858000" y="1905000"/>
                    </a:lnTo>
                    <a:lnTo>
                      <a:pt x="0" y="190500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D7E1EC"/>
                </a:solidFill>
                <a:prstDash val="lgDash"/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6858000" cy="1943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381000" y="349250"/>
              <a:ext cx="6096000" cy="943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71B33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STUDENT20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381125" y="5181600"/>
            <a:ext cx="66675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Use official partner portals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86875" y="5181600"/>
            <a:ext cx="66675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Enter code during checkout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81125" y="6181725"/>
            <a:ext cx="66675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Check route and date limits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286875" y="6181725"/>
            <a:ext cx="66675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Verify with ID or student email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81125" y="7181850"/>
            <a:ext cx="66675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Review the expiration date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286875" y="7181850"/>
            <a:ext cx="66675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12243A"/>
                </a:solidFill>
                <a:latin typeface="DM Sans"/>
                <a:ea typeface="DM Sans"/>
                <a:cs typeface="DM Sans"/>
                <a:sym typeface="DM Sans"/>
              </a:rPr>
              <a:t>—  Ask support if a code fails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06 / 10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953500" y="0"/>
            <a:ext cx="9334500" cy="10287000"/>
          </a:xfrm>
          <a:custGeom>
            <a:avLst/>
            <a:gdLst/>
            <a:ahLst/>
            <a:cxnLst/>
            <a:rect r="r" b="b" t="t" l="l"/>
            <a:pathLst>
              <a:path h="10287000" w="9334500">
                <a:moveTo>
                  <a:pt x="0" y="0"/>
                </a:moveTo>
                <a:lnTo>
                  <a:pt x="9334500" y="0"/>
                </a:lnTo>
                <a:lnTo>
                  <a:pt x="9334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670" t="0" r="-4667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8572500" y="0"/>
            <a:ext cx="9715500" cy="10287000"/>
            <a:chOff x="0" y="0"/>
            <a:chExt cx="12954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5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954000">
                  <a:moveTo>
                    <a:pt x="0" y="0"/>
                  </a:moveTo>
                  <a:lnTo>
                    <a:pt x="12954000" y="0"/>
                  </a:lnTo>
                  <a:lnTo>
                    <a:pt x="1295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B33">
                <a:alpha val="3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54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952500" y="838200"/>
            <a:ext cx="38100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ELIGIBILITY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2500" y="1533525"/>
            <a:ext cx="6667500" cy="597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How to qualify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2500" y="2771775"/>
            <a:ext cx="6477000" cy="652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2"/>
              </a:lnSpc>
            </a:pPr>
            <a:r>
              <a:rPr lang="en-US" sz="187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Access starts with valid student status. Requirements vary by offer, so verify before payment.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7750" y="4467225"/>
            <a:ext cx="6858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—  Enrolled at an accredited institution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7750" y="5048250"/>
            <a:ext cx="6858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—  Student ID or transcript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7750" y="5629275"/>
            <a:ext cx="6858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—  Typical age range: 18–26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7750" y="6210300"/>
            <a:ext cx="6858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—  Full-time status may be required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7750" y="6791325"/>
            <a:ext cx="6858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—  Student email may be accepted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47750" y="7372350"/>
            <a:ext cx="6858000" cy="263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2"/>
              </a:lnSpc>
            </a:pPr>
            <a:r>
              <a:rPr lang="en-US" sz="172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—  Partner-site registration may apply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07 / 10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52500" y="790575"/>
            <a:ext cx="476250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SMARTER BOOKING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52500" y="1438275"/>
            <a:ext cx="11430000" cy="597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12243A"/>
                </a:solidFill>
                <a:latin typeface="Archivo Black"/>
                <a:ea typeface="Archivo Black"/>
                <a:cs typeface="Archivo Black"/>
                <a:sym typeface="Archivo Black"/>
              </a:rPr>
              <a:t>6 ways to maximize savings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2500" y="2533650"/>
            <a:ext cx="11906250" cy="652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2"/>
              </a:lnSpc>
            </a:pPr>
            <a:r>
              <a:rPr lang="en-US" sz="1875">
                <a:solidFill>
                  <a:srgbClr val="52667D"/>
                </a:solidFill>
                <a:latin typeface="DM Sans"/>
                <a:ea typeface="DM Sans"/>
                <a:cs typeface="DM Sans"/>
                <a:sym typeface="DM Sans"/>
              </a:rPr>
              <a:t>A proactive booking strategy can stretch a student budget further. Start early, compare official partner offers and keep your eligibility documents ready.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52500" y="4429125"/>
            <a:ext cx="4953000" cy="1285875"/>
            <a:chOff x="0" y="0"/>
            <a:chExt cx="6604000" cy="171450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6604000" cy="1714500"/>
              <a:chOff x="0" y="0"/>
              <a:chExt cx="6604000" cy="17145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604000" cy="1714500"/>
              </a:xfrm>
              <a:custGeom>
                <a:avLst/>
                <a:gdLst/>
                <a:ahLst/>
                <a:cxnLst/>
                <a:rect r="r" b="b" t="t" l="l"/>
                <a:pathLst>
                  <a:path h="1714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1714500"/>
                    </a:lnTo>
                    <a:lnTo>
                      <a:pt x="0" y="171450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D7E1EC"/>
                </a:solidFill>
                <a:prstDash val="solid"/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6604000" cy="175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0" y="177800"/>
              <a:ext cx="1079500" cy="7061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09"/>
                </a:lnSpc>
              </a:pPr>
              <a:r>
                <a:rPr lang="en-US" sz="3150">
                  <a:solidFill>
                    <a:srgbClr val="E1263D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01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333500" y="304800"/>
              <a:ext cx="4953000" cy="439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025" b="true">
                  <a:solidFill>
                    <a:srgbClr val="12243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Book early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477000" y="4429125"/>
            <a:ext cx="4953000" cy="1285875"/>
            <a:chOff x="0" y="0"/>
            <a:chExt cx="6604000" cy="1714500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6604000" cy="1714500"/>
              <a:chOff x="0" y="0"/>
              <a:chExt cx="6604000" cy="17145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604000" cy="1714500"/>
              </a:xfrm>
              <a:custGeom>
                <a:avLst/>
                <a:gdLst/>
                <a:ahLst/>
                <a:cxnLst/>
                <a:rect r="r" b="b" t="t" l="l"/>
                <a:pathLst>
                  <a:path h="1714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1714500"/>
                    </a:lnTo>
                    <a:lnTo>
                      <a:pt x="0" y="171450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D7E1EC"/>
                </a:solidFill>
                <a:prstDash val="solid"/>
                <a:miter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6604000" cy="175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177800"/>
              <a:ext cx="1079500" cy="7061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09"/>
                </a:lnSpc>
              </a:pPr>
              <a:r>
                <a:rPr lang="en-US" sz="3150">
                  <a:solidFill>
                    <a:srgbClr val="E1263D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02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333500" y="304800"/>
              <a:ext cx="4953000" cy="439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025" b="true">
                  <a:solidFill>
                    <a:srgbClr val="12243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Use authorized agencies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001500" y="4429125"/>
            <a:ext cx="4953000" cy="1285875"/>
            <a:chOff x="0" y="0"/>
            <a:chExt cx="6604000" cy="1714500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6604000" cy="1714500"/>
              <a:chOff x="0" y="0"/>
              <a:chExt cx="6604000" cy="17145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604000" cy="1714500"/>
              </a:xfrm>
              <a:custGeom>
                <a:avLst/>
                <a:gdLst/>
                <a:ahLst/>
                <a:cxnLst/>
                <a:rect r="r" b="b" t="t" l="l"/>
                <a:pathLst>
                  <a:path h="1714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1714500"/>
                    </a:lnTo>
                    <a:lnTo>
                      <a:pt x="0" y="171450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D7E1EC"/>
                </a:solidFill>
                <a:prstDash val="solid"/>
                <a:miter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6604000" cy="175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0" y="177800"/>
              <a:ext cx="1079500" cy="7061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09"/>
                </a:lnSpc>
              </a:pPr>
              <a:r>
                <a:rPr lang="en-US" sz="3150">
                  <a:solidFill>
                    <a:srgbClr val="E1263D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03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333500" y="304800"/>
              <a:ext cx="4953000" cy="439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025" b="true">
                  <a:solidFill>
                    <a:srgbClr val="12243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Join fare-alert newsletters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52500" y="6429375"/>
            <a:ext cx="4953000" cy="1285875"/>
            <a:chOff x="0" y="0"/>
            <a:chExt cx="6604000" cy="1714500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6604000" cy="1714500"/>
              <a:chOff x="0" y="0"/>
              <a:chExt cx="6604000" cy="17145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6604000" cy="1714500"/>
              </a:xfrm>
              <a:custGeom>
                <a:avLst/>
                <a:gdLst/>
                <a:ahLst/>
                <a:cxnLst/>
                <a:rect r="r" b="b" t="t" l="l"/>
                <a:pathLst>
                  <a:path h="1714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1714500"/>
                    </a:lnTo>
                    <a:lnTo>
                      <a:pt x="0" y="171450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D7E1EC"/>
                </a:solidFill>
                <a:prstDash val="solid"/>
                <a:miter/>
              </a:ln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8100"/>
                <a:ext cx="6604000" cy="175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7" id="27"/>
            <p:cNvSpPr txBox="true"/>
            <p:nvPr/>
          </p:nvSpPr>
          <p:spPr>
            <a:xfrm rot="0">
              <a:off x="0" y="177800"/>
              <a:ext cx="1079500" cy="7061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09"/>
                </a:lnSpc>
              </a:pPr>
              <a:r>
                <a:rPr lang="en-US" sz="3150">
                  <a:solidFill>
                    <a:srgbClr val="E1263D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04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1333500" y="304800"/>
              <a:ext cx="4953000" cy="439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025" b="true">
                  <a:solidFill>
                    <a:srgbClr val="12243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Add loyalty benefits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6477000" y="6429375"/>
            <a:ext cx="4953000" cy="1285875"/>
            <a:chOff x="0" y="0"/>
            <a:chExt cx="6604000" cy="1714500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6604000" cy="1714500"/>
              <a:chOff x="0" y="0"/>
              <a:chExt cx="6604000" cy="17145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6604000" cy="1714500"/>
              </a:xfrm>
              <a:custGeom>
                <a:avLst/>
                <a:gdLst/>
                <a:ahLst/>
                <a:cxnLst/>
                <a:rect r="r" b="b" t="t" l="l"/>
                <a:pathLst>
                  <a:path h="1714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1714500"/>
                    </a:lnTo>
                    <a:lnTo>
                      <a:pt x="0" y="171450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D7E1EC"/>
                </a:solidFill>
                <a:prstDash val="solid"/>
                <a:miter/>
              </a:ln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6604000" cy="175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33" id="33"/>
            <p:cNvSpPr txBox="true"/>
            <p:nvPr/>
          </p:nvSpPr>
          <p:spPr>
            <a:xfrm rot="0">
              <a:off x="0" y="177800"/>
              <a:ext cx="1079500" cy="7061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09"/>
                </a:lnSpc>
              </a:pPr>
              <a:r>
                <a:rPr lang="en-US" sz="3150">
                  <a:solidFill>
                    <a:srgbClr val="E1263D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05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1333500" y="304800"/>
              <a:ext cx="4953000" cy="439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025" b="true">
                  <a:solidFill>
                    <a:srgbClr val="12243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Travel off-peak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2001500" y="6429375"/>
            <a:ext cx="4953000" cy="1285875"/>
            <a:chOff x="0" y="0"/>
            <a:chExt cx="6604000" cy="1714500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6604000" cy="1714500"/>
              <a:chOff x="0" y="0"/>
              <a:chExt cx="6604000" cy="17145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6604000" cy="1714500"/>
              </a:xfrm>
              <a:custGeom>
                <a:avLst/>
                <a:gdLst/>
                <a:ahLst/>
                <a:cxnLst/>
                <a:rect r="r" b="b" t="t" l="l"/>
                <a:pathLst>
                  <a:path h="1714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1714500"/>
                    </a:lnTo>
                    <a:lnTo>
                      <a:pt x="0" y="171450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D7E1EC"/>
                </a:solidFill>
                <a:prstDash val="solid"/>
                <a:miter/>
              </a:ln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6604000" cy="175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0" y="177800"/>
              <a:ext cx="1079500" cy="7061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09"/>
                </a:lnSpc>
              </a:pPr>
              <a:r>
                <a:rPr lang="en-US" sz="3150">
                  <a:solidFill>
                    <a:srgbClr val="E1263D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06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1333500" y="304800"/>
              <a:ext cx="4953000" cy="439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025" b="true">
                  <a:solidFill>
                    <a:srgbClr val="12243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Verify before booking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52667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08 / 10</a:t>
              </a: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39000" y="0"/>
            <a:ext cx="11049000" cy="10287000"/>
          </a:xfrm>
          <a:custGeom>
            <a:avLst/>
            <a:gdLst/>
            <a:ahLst/>
            <a:cxnLst/>
            <a:rect r="r" b="b" t="t" l="l"/>
            <a:pathLst>
              <a:path h="10287000" w="11049000">
                <a:moveTo>
                  <a:pt x="0" y="0"/>
                </a:moveTo>
                <a:lnTo>
                  <a:pt x="11049000" y="0"/>
                </a:lnTo>
                <a:lnTo>
                  <a:pt x="11049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669" t="0" r="-31669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6477000" y="0"/>
            <a:ext cx="11811000" cy="10287000"/>
            <a:chOff x="0" y="0"/>
            <a:chExt cx="15748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748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5748000">
                  <a:moveTo>
                    <a:pt x="0" y="0"/>
                  </a:moveTo>
                  <a:lnTo>
                    <a:pt x="15748000" y="0"/>
                  </a:lnTo>
                  <a:lnTo>
                    <a:pt x="15748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B33">
                <a:alpha val="3490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5748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952500" y="1028700"/>
            <a:ext cx="4286250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350" spc="162" b="true">
                <a:solidFill>
                  <a:srgbClr val="E1263D"/>
                </a:solidFill>
                <a:latin typeface="DM Sans Bold"/>
                <a:ea typeface="DM Sans Bold"/>
                <a:cs typeface="DM Sans Bold"/>
                <a:sym typeface="DM Sans Bold"/>
              </a:rPr>
              <a:t>THE TAKEAWAY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2500" y="1771650"/>
            <a:ext cx="7620000" cy="1168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435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Verify. Compare. Book smart.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2500" y="4533900"/>
            <a:ext cx="6572250" cy="165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2"/>
              </a:lnSpc>
            </a:pPr>
            <a:r>
              <a:rPr lang="en-US" b="true" sz="1875" u="sng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  <a:hlinkClick r:id="rId3" tooltip="https://6a4b5731e0c98.site123.me/blog/how-to-get-american-airlines-student-discount"/>
              </a:rPr>
              <a:t>American Airlines student savings </a:t>
            </a:r>
            <a:r>
              <a:rPr lang="en-US" sz="187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often require research, verification and the right booking channel. Use official partners, understand fare conditions and plan ahead to access affordable flights and flexible options for student journeys.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52500" y="6667500"/>
            <a:ext cx="1143000" cy="66675"/>
            <a:chOff x="0" y="0"/>
            <a:chExt cx="1524000" cy="88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24000" cy="88900"/>
            </a:xfrm>
            <a:custGeom>
              <a:avLst/>
              <a:gdLst/>
              <a:ahLst/>
              <a:cxnLst/>
              <a:rect r="r" b="b" t="t" l="l"/>
              <a:pathLst>
                <a:path h="88900" w="1524000">
                  <a:moveTo>
                    <a:pt x="0" y="0"/>
                  </a:moveTo>
                  <a:lnTo>
                    <a:pt x="1524000" y="0"/>
                  </a:lnTo>
                  <a:lnTo>
                    <a:pt x="15240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E1263D"/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524000" cy="127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952500" y="7210425"/>
            <a:ext cx="5905500" cy="321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9"/>
              </a:lnSpc>
            </a:pPr>
            <a:r>
              <a:rPr lang="en-US" sz="1950" b="true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Questions?  +1-888-212-0809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14400" y="9696450"/>
            <a:ext cx="16459200" cy="179070"/>
            <a:chOff x="0" y="0"/>
            <a:chExt cx="21945600" cy="23876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28575"/>
              <a:ext cx="78740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 spc="96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AIRFLY POLICY  /  STUDENT TRAVEL GUIDE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20878800" y="-28575"/>
              <a:ext cx="1066800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679"/>
                </a:lnSpc>
              </a:pPr>
              <a:r>
                <a:rPr lang="en-US" sz="12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09 / 10</a:t>
              </a: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333375" y="0"/>
            <a:ext cx="2001416" cy="703223"/>
          </a:xfrm>
          <a:custGeom>
            <a:avLst/>
            <a:gdLst/>
            <a:ahLst/>
            <a:cxnLst/>
            <a:rect r="r" b="b" t="t" l="l"/>
            <a:pathLst>
              <a:path h="703223" w="2001416">
                <a:moveTo>
                  <a:pt x="0" y="0"/>
                </a:moveTo>
                <a:lnTo>
                  <a:pt x="2001416" y="0"/>
                </a:lnTo>
                <a:lnTo>
                  <a:pt x="2001416" y="703223"/>
                </a:lnTo>
                <a:lnTo>
                  <a:pt x="0" y="7032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447" t="-200894" r="-36724" b="-209039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DAHSKBwPVn4</dc:identifier>
  <dcterms:modified xsi:type="dcterms:W3CDTF">2011-08-01T06:04:30Z</dcterms:modified>
  <cp:revision>1</cp:revision>
  <dc:title>Do college students get discounts on American airlines?</dc:title>
</cp:coreProperties>
</file>