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Canva Sans Bold" charset="1" panose="020B0803030501040103"/>
      <p:regular r:id="rId19"/>
    </p:embeddedFont>
    <p:embeddedFont>
      <p:font typeface="Canva Sans" charset="1" panose="020B05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11779" r="0" b="-11779"/>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394212"/>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website is deployed to a live server, linked to your domain, and optimized for SEO. After launch, the team monitors performance to ensure everything runs smoothly.</a:t>
            </a:r>
          </a:p>
          <a:p>
            <a:pPr algn="ctr">
              <a:lnSpc>
                <a:spcPts val="4373"/>
              </a:lnSpc>
              <a:spcBef>
                <a:spcPct val="0"/>
              </a:spcBef>
            </a:pPr>
            <a:r>
              <a:rPr lang="en-US" sz="2733">
                <a:solidFill>
                  <a:srgbClr val="000000"/>
                </a:solidFill>
                <a:latin typeface="Canva Sans"/>
                <a:ea typeface="Canva Sans"/>
                <a:cs typeface="Canva Sans"/>
                <a:sym typeface="Canva Sans"/>
              </a:rPr>
              <a:t>7. Post-Launch Support: Ongoing Maintenance</a:t>
            </a:r>
          </a:p>
          <a:p>
            <a:pPr algn="ctr">
              <a:lnSpc>
                <a:spcPts val="4373"/>
              </a:lnSpc>
              <a:spcBef>
                <a:spcPct val="0"/>
              </a:spcBef>
            </a:pPr>
            <a:r>
              <a:rPr lang="en-US" sz="2733">
                <a:solidFill>
                  <a:srgbClr val="000000"/>
                </a:solidFill>
                <a:latin typeface="Canva Sans"/>
                <a:ea typeface="Canva Sans"/>
                <a:cs typeface="Canva Sans"/>
                <a:sym typeface="Canva Sans"/>
              </a:rPr>
              <a:t>After the site is live, ongoing support ensures updates, security patches, and content additions are handled. Performance is regularly monitored to ensure the site stays fresh and up-to-date.</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565139"/>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From concept to launch, the website design and development process requires collaboration with experts at every step. By following a structured approach, you ensure your website is not only visually appealing but also functional and user-friendly.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122" t="0" r="-4212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75335" y="210476"/>
            <a:ext cx="14853045" cy="3606641"/>
          </a:xfrm>
          <a:custGeom>
            <a:avLst/>
            <a:gdLst/>
            <a:ahLst/>
            <a:cxnLst/>
            <a:rect r="r" b="b" t="t" l="l"/>
            <a:pathLst>
              <a:path h="3606641" w="14853045">
                <a:moveTo>
                  <a:pt x="0" y="0"/>
                </a:moveTo>
                <a:lnTo>
                  <a:pt x="14853045" y="0"/>
                </a:lnTo>
                <a:lnTo>
                  <a:pt x="14853045" y="3606641"/>
                </a:lnTo>
                <a:lnTo>
                  <a:pt x="0" y="3606641"/>
                </a:lnTo>
                <a:lnTo>
                  <a:pt x="0" y="0"/>
                </a:lnTo>
                <a:close/>
              </a:path>
            </a:pathLst>
          </a:custGeom>
          <a:blipFill>
            <a:blip r:embed="rId2"/>
            <a:stretch>
              <a:fillRect l="0" t="-27635" r="0" b="-103501"/>
            </a:stretch>
          </a:blipFill>
        </p:spPr>
      </p:sp>
      <p:sp>
        <p:nvSpPr>
          <p:cNvPr name="TextBox 3" id="3"/>
          <p:cNvSpPr txBox="true"/>
          <p:nvPr/>
        </p:nvSpPr>
        <p:spPr>
          <a:xfrm rot="0">
            <a:off x="0" y="6011189"/>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Everything You Need to Know About the Collaboration Process with a Website Design and Development Company</a:t>
            </a:r>
          </a:p>
          <a:p>
            <a:pPr algn="ctr">
              <a:lnSpc>
                <a:spcPts val="4373"/>
              </a:lnSpc>
              <a:spcBef>
                <a:spcPct val="0"/>
              </a:spcBef>
            </a:pPr>
            <a:r>
              <a:rPr lang="en-US" sz="2733">
                <a:solidFill>
                  <a:srgbClr val="000000"/>
                </a:solidFill>
                <a:latin typeface="Canva Sans"/>
                <a:ea typeface="Canva Sans"/>
                <a:cs typeface="Canva Sans"/>
                <a:sym typeface="Canva Sans"/>
              </a:rPr>
              <a:t>Building a successful website requires a well-organized collaboration with a professional website design and development company. Here’s a breakdown of the key stages involved:</a:t>
            </a:r>
          </a:p>
          <a:p>
            <a:pPr algn="ctr">
              <a:lnSpc>
                <a:spcPts val="4373"/>
              </a:lnSpc>
              <a:spcBef>
                <a:spcPct val="0"/>
              </a:spcBef>
            </a:pPr>
            <a:r>
              <a:rPr lang="en-US" sz="2733">
                <a:solidFill>
                  <a:srgbClr val="000000"/>
                </a:solidFill>
                <a:latin typeface="Canva Sans"/>
                <a:ea typeface="Canva Sans"/>
                <a:cs typeface="Canva Sans"/>
                <a:sym typeface="Canva Sans"/>
              </a:rPr>
              <a:t>1. Initial Consultation: Defining Goals and Needs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694931" y="203654"/>
            <a:ext cx="15082305" cy="3854810"/>
          </a:xfrm>
          <a:custGeom>
            <a:avLst/>
            <a:gdLst/>
            <a:ahLst/>
            <a:cxnLst/>
            <a:rect r="r" b="b" t="t" l="l"/>
            <a:pathLst>
              <a:path h="3854810" w="15082305">
                <a:moveTo>
                  <a:pt x="0" y="0"/>
                </a:moveTo>
                <a:lnTo>
                  <a:pt x="15082305" y="0"/>
                </a:lnTo>
                <a:lnTo>
                  <a:pt x="15082305" y="3854810"/>
                </a:lnTo>
                <a:lnTo>
                  <a:pt x="0" y="3854810"/>
                </a:lnTo>
                <a:lnTo>
                  <a:pt x="0" y="0"/>
                </a:lnTo>
                <a:close/>
              </a:path>
            </a:pathLst>
          </a:custGeom>
          <a:blipFill>
            <a:blip r:embed="rId2"/>
            <a:stretch>
              <a:fillRect l="0" t="-40408" r="0" b="-83407"/>
            </a:stretch>
          </a:blipFill>
        </p:spPr>
      </p:sp>
      <p:sp>
        <p:nvSpPr>
          <p:cNvPr name="TextBox 3" id="3"/>
          <p:cNvSpPr txBox="true"/>
          <p:nvPr/>
        </p:nvSpPr>
        <p:spPr>
          <a:xfrm rot="0">
            <a:off x="0" y="666892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is where you discuss your objectives, target audience, brand identity, and project scope. It’s crucial to set clear expectations regarding budget, timeline, and functionality.</a:t>
            </a:r>
          </a:p>
          <a:p>
            <a:pPr algn="ctr">
              <a:lnSpc>
                <a:spcPts val="4373"/>
              </a:lnSpc>
              <a:spcBef>
                <a:spcPct val="0"/>
              </a:spcBef>
            </a:pPr>
            <a:r>
              <a:rPr lang="en-US" sz="2733">
                <a:solidFill>
                  <a:srgbClr val="000000"/>
                </a:solidFill>
                <a:latin typeface="Canva Sans"/>
                <a:ea typeface="Canva Sans"/>
                <a:cs typeface="Canva Sans"/>
                <a:sym typeface="Canva Sans"/>
              </a:rPr>
              <a:t>2. Discovery &amp; Research: Laying the Foundation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47784" y="259538"/>
            <a:ext cx="14871360" cy="3979827"/>
          </a:xfrm>
          <a:custGeom>
            <a:avLst/>
            <a:gdLst/>
            <a:ahLst/>
            <a:cxnLst/>
            <a:rect r="r" b="b" t="t" l="l"/>
            <a:pathLst>
              <a:path h="3979827" w="14871360">
                <a:moveTo>
                  <a:pt x="0" y="0"/>
                </a:moveTo>
                <a:lnTo>
                  <a:pt x="14871360" y="0"/>
                </a:lnTo>
                <a:lnTo>
                  <a:pt x="14871360" y="3979827"/>
                </a:lnTo>
                <a:lnTo>
                  <a:pt x="0" y="3979827"/>
                </a:lnTo>
                <a:lnTo>
                  <a:pt x="0" y="0"/>
                </a:lnTo>
                <a:close/>
              </a:path>
            </a:pathLst>
          </a:custGeom>
          <a:blipFill>
            <a:blip r:embed="rId2"/>
            <a:stretch>
              <a:fillRect l="0" t="-47330" r="0" b="-101538"/>
            </a:stretch>
          </a:blipFill>
        </p:spPr>
      </p:sp>
      <p:sp>
        <p:nvSpPr>
          <p:cNvPr name="TextBox 3" id="3"/>
          <p:cNvSpPr txBox="true"/>
          <p:nvPr/>
        </p:nvSpPr>
        <p:spPr>
          <a:xfrm rot="0">
            <a:off x="0" y="68267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company researches your industry, competitors, and audience to gather insights that will shape your website’s design and functionality. This ensures the final product meets user needs and stands out in the market.</a:t>
            </a:r>
          </a:p>
          <a:p>
            <a:pPr algn="ctr">
              <a:lnSpc>
                <a:spcPts val="4373"/>
              </a:lnSpc>
              <a:spcBef>
                <a:spcPct val="0"/>
              </a:spcBef>
            </a:pPr>
            <a:r>
              <a:rPr lang="en-US" sz="2733">
                <a:solidFill>
                  <a:srgbClr val="000000"/>
                </a:solidFill>
                <a:latin typeface="Canva Sans"/>
                <a:ea typeface="Canva Sans"/>
                <a:cs typeface="Canva Sans"/>
                <a:sym typeface="Canva Sans"/>
              </a:rPr>
              <a:t>3. Design Phase: Crafting Your Website’s Look</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678013" y="266042"/>
            <a:ext cx="14984593" cy="3993129"/>
          </a:xfrm>
          <a:custGeom>
            <a:avLst/>
            <a:gdLst/>
            <a:ahLst/>
            <a:cxnLst/>
            <a:rect r="r" b="b" t="t" l="l"/>
            <a:pathLst>
              <a:path h="3993129" w="14984593">
                <a:moveTo>
                  <a:pt x="0" y="0"/>
                </a:moveTo>
                <a:lnTo>
                  <a:pt x="14984593" y="0"/>
                </a:lnTo>
                <a:lnTo>
                  <a:pt x="14984593" y="3993129"/>
                </a:lnTo>
                <a:lnTo>
                  <a:pt x="0" y="3993129"/>
                </a:lnTo>
                <a:lnTo>
                  <a:pt x="0" y="0"/>
                </a:lnTo>
                <a:close/>
              </a:path>
            </a:pathLst>
          </a:custGeom>
          <a:blipFill>
            <a:blip r:embed="rId2"/>
            <a:stretch>
              <a:fillRect l="0" t="-23060" r="0" b="-64569"/>
            </a:stretch>
          </a:blipFill>
        </p:spPr>
      </p:sp>
      <p:sp>
        <p:nvSpPr>
          <p:cNvPr name="TextBox 3" id="3"/>
          <p:cNvSpPr txBox="true"/>
          <p:nvPr/>
        </p:nvSpPr>
        <p:spPr>
          <a:xfrm rot="0">
            <a:off x="52619" y="6932023"/>
            <a:ext cx="18235381"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design team creates wireframes and mockups, presenting you with the structure and aesthetic of your website. This is a collaborative phase where you provide feedback on layout, visuals, and branding.</a:t>
            </a:r>
          </a:p>
          <a:p>
            <a:pPr algn="ctr">
              <a:lnSpc>
                <a:spcPts val="4373"/>
              </a:lnSpc>
              <a:spcBef>
                <a:spcPct val="0"/>
              </a:spcBef>
            </a:pPr>
            <a:r>
              <a:rPr lang="en-US" sz="2733">
                <a:solidFill>
                  <a:srgbClr val="000000"/>
                </a:solidFill>
                <a:latin typeface="Canva Sans"/>
                <a:ea typeface="Canva Sans"/>
                <a:cs typeface="Canva Sans"/>
                <a:sym typeface="Canva Sans"/>
              </a:rPr>
              <a:t>4. Development Phase: Turning Design into Functionality</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5518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Once the design is approved, developers build the site, focusing on both the front-end (user interface) and back-end (functionality). This phase includes coding, integration, and ensuring the site is responsive across devices.</a:t>
            </a:r>
          </a:p>
          <a:p>
            <a:pPr algn="ctr">
              <a:lnSpc>
                <a:spcPts val="4373"/>
              </a:lnSpc>
              <a:spcBef>
                <a:spcPct val="0"/>
              </a:spcBef>
            </a:pPr>
            <a:r>
              <a:rPr lang="en-US" sz="2733">
                <a:solidFill>
                  <a:srgbClr val="000000"/>
                </a:solidFill>
                <a:latin typeface="Canva Sans"/>
                <a:ea typeface="Canva Sans"/>
                <a:cs typeface="Canva Sans"/>
                <a:sym typeface="Canva Sans"/>
              </a:rPr>
              <a:t>5. Testing &amp; QA: Ensuring a Flawless Launch</a:t>
            </a:r>
          </a:p>
          <a:p>
            <a:pPr algn="ctr">
              <a:lnSpc>
                <a:spcPts val="4373"/>
              </a:lnSpc>
              <a:spcBef>
                <a:spcPct val="0"/>
              </a:spcBef>
            </a:pPr>
            <a:r>
              <a:rPr lang="en-US" sz="2733">
                <a:solidFill>
                  <a:srgbClr val="000000"/>
                </a:solidFill>
                <a:latin typeface="Canva Sans"/>
                <a:ea typeface="Canva Sans"/>
                <a:cs typeface="Canva Sans"/>
                <a:sym typeface="Canva Sans"/>
              </a:rPr>
              <a:t>Before going live, thorough testing checks for bugs, performance issues, and cross-browser compatibility. Usability testing ensures the site is intuitive and user-friendly.</a:t>
            </a:r>
          </a:p>
          <a:p>
            <a:pPr algn="ctr">
              <a:lnSpc>
                <a:spcPts val="4373"/>
              </a:lnSpc>
              <a:spcBef>
                <a:spcPct val="0"/>
              </a:spcBef>
            </a:pPr>
            <a:r>
              <a:rPr lang="en-US" sz="2733">
                <a:solidFill>
                  <a:srgbClr val="000000"/>
                </a:solidFill>
                <a:latin typeface="Canva Sans"/>
                <a:ea typeface="Canva Sans"/>
                <a:cs typeface="Canva Sans"/>
                <a:sym typeface="Canva Sans"/>
              </a:rPr>
              <a:t>6. Launch: Going Live</a:t>
            </a:r>
          </a:p>
          <a:p>
            <a:pPr algn="ctr">
              <a:lnSpc>
                <a:spcPts val="4373"/>
              </a:lnSpc>
              <a:spcBef>
                <a:spcPct val="0"/>
              </a:spcBef>
            </a:pPr>
            <a:r>
              <a:rPr lang="en-US" sz="2733">
                <a:solidFill>
                  <a:srgbClr val="000000"/>
                </a:solidFill>
                <a:latin typeface="Canva Sans"/>
                <a:ea typeface="Canva Sans"/>
                <a:cs typeface="Canva Sans"/>
                <a:sym typeface="Canva Sans"/>
              </a:rPr>
              <a:t>After final adjustments, your website is launched. It’s hosted, connected to your domain, and optimized for SEO to ensure it ranks well in search engines.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8901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7. Post-Launch Support: Keeping the Site Running Smoothly</a:t>
            </a:r>
          </a:p>
          <a:p>
            <a:pPr algn="ctr">
              <a:lnSpc>
                <a:spcPts val="4373"/>
              </a:lnSpc>
              <a:spcBef>
                <a:spcPct val="0"/>
              </a:spcBef>
            </a:pPr>
            <a:r>
              <a:rPr lang="en-US" sz="2733">
                <a:solidFill>
                  <a:srgbClr val="000000"/>
                </a:solidFill>
                <a:latin typeface="Canva Sans"/>
                <a:ea typeface="Canva Sans"/>
                <a:cs typeface="Canva Sans"/>
                <a:sym typeface="Canva Sans"/>
              </a:rPr>
              <a:t>Once live, ongoing maintenance is crucial for updates, security, and performance monitoring. Your web development team should be available for any needed tweaks or improvements.</a:t>
            </a:r>
          </a:p>
        </p:txBody>
      </p:sp>
      <p:sp>
        <p:nvSpPr>
          <p:cNvPr name="TextBox 3" id="3"/>
          <p:cNvSpPr txBox="true"/>
          <p:nvPr/>
        </p:nvSpPr>
        <p:spPr>
          <a:xfrm rot="0">
            <a:off x="788194" y="7852856"/>
            <a:ext cx="16711612"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Concept to Launch: Understanding the Website Design and Development Process with Experts</a:t>
            </a:r>
          </a:p>
          <a:p>
            <a:pPr algn="ctr">
              <a:lnSpc>
                <a:spcPts val="4373"/>
              </a:lnSpc>
              <a:spcBef>
                <a:spcPct val="0"/>
              </a:spcBef>
            </a:pPr>
            <a:r>
              <a:rPr lang="en-US" sz="2733">
                <a:solidFill>
                  <a:srgbClr val="000000"/>
                </a:solidFill>
                <a:latin typeface="Canva Sans"/>
                <a:ea typeface="Canva Sans"/>
                <a:cs typeface="Canva Sans"/>
                <a:sym typeface="Canva Sans"/>
              </a:rPr>
              <a:t>Creating a successful website involves several key stages, each of which requires expert attention.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5904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quick overview of the process:</a:t>
            </a:r>
          </a:p>
          <a:p>
            <a:pPr algn="ctr">
              <a:lnSpc>
                <a:spcPts val="4373"/>
              </a:lnSpc>
              <a:spcBef>
                <a:spcPct val="0"/>
              </a:spcBef>
            </a:pPr>
            <a:r>
              <a:rPr lang="en-US" sz="2733">
                <a:solidFill>
                  <a:srgbClr val="000000"/>
                </a:solidFill>
                <a:latin typeface="Canva Sans"/>
                <a:ea typeface="Canva Sans"/>
                <a:cs typeface="Canva Sans"/>
                <a:sym typeface="Canva Sans"/>
              </a:rPr>
              <a:t>1. Conceptualization: Defining Your Goals</a:t>
            </a:r>
          </a:p>
          <a:p>
            <a:pPr algn="ctr">
              <a:lnSpc>
                <a:spcPts val="4373"/>
              </a:lnSpc>
              <a:spcBef>
                <a:spcPct val="0"/>
              </a:spcBef>
            </a:pPr>
            <a:r>
              <a:rPr lang="en-US" sz="2733">
                <a:solidFill>
                  <a:srgbClr val="000000"/>
                </a:solidFill>
                <a:latin typeface="Canva Sans"/>
                <a:ea typeface="Canva Sans"/>
                <a:cs typeface="Canva Sans"/>
                <a:sym typeface="Canva Sans"/>
              </a:rPr>
              <a:t>The journey starts by defining the website’s purpose, target audience, and key features. Understanding these core elements guides the design and development process.</a:t>
            </a:r>
          </a:p>
          <a:p>
            <a:pPr algn="ctr">
              <a:lnSpc>
                <a:spcPts val="4373"/>
              </a:lnSpc>
              <a:spcBef>
                <a:spcPct val="0"/>
              </a:spcBef>
            </a:pPr>
            <a:r>
              <a:rPr lang="en-US" sz="2733">
                <a:solidFill>
                  <a:srgbClr val="000000"/>
                </a:solidFill>
                <a:latin typeface="Canva Sans"/>
                <a:ea typeface="Canva Sans"/>
                <a:cs typeface="Canva Sans"/>
                <a:sym typeface="Canva Sans"/>
              </a:rPr>
              <a:t>2. Research &amp; Planning: Laying the Foundation</a:t>
            </a:r>
          </a:p>
          <a:p>
            <a:pPr algn="ctr">
              <a:lnSpc>
                <a:spcPts val="4373"/>
              </a:lnSpc>
              <a:spcBef>
                <a:spcPct val="0"/>
              </a:spcBef>
            </a:pPr>
            <a:r>
              <a:rPr lang="en-US" sz="2733">
                <a:solidFill>
                  <a:srgbClr val="000000"/>
                </a:solidFill>
                <a:latin typeface="Canva Sans"/>
                <a:ea typeface="Canva Sans"/>
                <a:cs typeface="Canva Sans"/>
                <a:sym typeface="Canva Sans"/>
              </a:rPr>
              <a:t>The team conducts market research, analyzes competitors, and creates a site map to plan the website’s structure and functionality. They also choose the most suitable technology stack for your project.</a:t>
            </a:r>
          </a:p>
          <a:p>
            <a:pPr algn="ctr">
              <a:lnSpc>
                <a:spcPts val="4373"/>
              </a:lnSpc>
              <a:spcBef>
                <a:spcPct val="0"/>
              </a:spcBef>
            </a:pPr>
            <a:r>
              <a:rPr lang="en-US" sz="2733">
                <a:solidFill>
                  <a:srgbClr val="000000"/>
                </a:solidFill>
                <a:latin typeface="Canva Sans"/>
                <a:ea typeface="Canva Sans"/>
                <a:cs typeface="Canva Sans"/>
                <a:sym typeface="Canva Sans"/>
              </a:rPr>
              <a:t>3. Design Phase: Turning Ideas into Visuals</a:t>
            </a:r>
          </a:p>
          <a:p>
            <a:pPr algn="ctr">
              <a:lnSpc>
                <a:spcPts val="4373"/>
              </a:lnSpc>
              <a:spcBef>
                <a:spcPct val="0"/>
              </a:spcBef>
            </a:pPr>
            <a:r>
              <a:rPr lang="en-US" sz="2733">
                <a:solidFill>
                  <a:srgbClr val="000000"/>
                </a:solidFill>
                <a:latin typeface="Canva Sans"/>
                <a:ea typeface="Canva Sans"/>
                <a:cs typeface="Canva Sans"/>
                <a:sym typeface="Canva Sans"/>
              </a:rPr>
              <a:t>Designers create wireframes, mockups, and prototypes to visualize your website.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5892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phase focuses on both the look (UI) and user experience (UX), ensuring a seamless, engaging design.</a:t>
            </a:r>
          </a:p>
          <a:p>
            <a:pPr algn="ctr">
              <a:lnSpc>
                <a:spcPts val="4373"/>
              </a:lnSpc>
              <a:spcBef>
                <a:spcPct val="0"/>
              </a:spcBef>
            </a:pPr>
            <a:r>
              <a:rPr lang="en-US" sz="2733">
                <a:solidFill>
                  <a:srgbClr val="000000"/>
                </a:solidFill>
                <a:latin typeface="Canva Sans"/>
                <a:ea typeface="Canva Sans"/>
                <a:cs typeface="Canva Sans"/>
                <a:sym typeface="Canva Sans"/>
              </a:rPr>
              <a:t>4. Development Phase: Building the Website</a:t>
            </a:r>
          </a:p>
          <a:p>
            <a:pPr algn="ctr">
              <a:lnSpc>
                <a:spcPts val="4373"/>
              </a:lnSpc>
              <a:spcBef>
                <a:spcPct val="0"/>
              </a:spcBef>
            </a:pPr>
            <a:r>
              <a:rPr lang="en-US" sz="2733">
                <a:solidFill>
                  <a:srgbClr val="000000"/>
                </a:solidFill>
                <a:latin typeface="Canva Sans"/>
                <a:ea typeface="Canva Sans"/>
                <a:cs typeface="Canva Sans"/>
                <a:sym typeface="Canva Sans"/>
              </a:rPr>
              <a:t>The development team turns the design into a working site. Front-end development handles the visual elements, while back-end development builds the functionality. The site is also made mobile-friendly.</a:t>
            </a:r>
          </a:p>
          <a:p>
            <a:pPr algn="ctr">
              <a:lnSpc>
                <a:spcPts val="4373"/>
              </a:lnSpc>
              <a:spcBef>
                <a:spcPct val="0"/>
              </a:spcBef>
            </a:pPr>
            <a:r>
              <a:rPr lang="en-US" sz="2733">
                <a:solidFill>
                  <a:srgbClr val="000000"/>
                </a:solidFill>
                <a:latin typeface="Canva Sans"/>
                <a:ea typeface="Canva Sans"/>
                <a:cs typeface="Canva Sans"/>
                <a:sym typeface="Canva Sans"/>
              </a:rPr>
              <a:t>5. Testing &amp; Quality Assurance: Ensuring Quality</a:t>
            </a:r>
          </a:p>
          <a:p>
            <a:pPr algn="ctr">
              <a:lnSpc>
                <a:spcPts val="4373"/>
              </a:lnSpc>
              <a:spcBef>
                <a:spcPct val="0"/>
              </a:spcBef>
            </a:pPr>
            <a:r>
              <a:rPr lang="en-US" sz="2733">
                <a:solidFill>
                  <a:srgbClr val="000000"/>
                </a:solidFill>
                <a:latin typeface="Canva Sans"/>
                <a:ea typeface="Canva Sans"/>
                <a:cs typeface="Canva Sans"/>
                <a:sym typeface="Canva Sans"/>
              </a:rPr>
              <a:t>Before launch, the site undergoes testing for functionality, performance, cross-browser compatibility, and security. This ensures a bug-free, user-friendly website.</a:t>
            </a:r>
          </a:p>
          <a:p>
            <a:pPr algn="ctr">
              <a:lnSpc>
                <a:spcPts val="4373"/>
              </a:lnSpc>
              <a:spcBef>
                <a:spcPct val="0"/>
              </a:spcBef>
            </a:pPr>
            <a:r>
              <a:rPr lang="en-US" sz="2733">
                <a:solidFill>
                  <a:srgbClr val="000000"/>
                </a:solidFill>
                <a:latin typeface="Canva Sans"/>
                <a:ea typeface="Canva Sans"/>
                <a:cs typeface="Canva Sans"/>
                <a:sym typeface="Canva Sans"/>
              </a:rPr>
              <a:t>6. Launch: Going Live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DAGmY4xv-40</dc:identifier>
  <dcterms:modified xsi:type="dcterms:W3CDTF">2011-08-01T06:04:30Z</dcterms:modified>
  <cp:revision>1</cp:revision>
  <dc:title>Everything You Need to Know About the Collaboration Process with a Website Design and Development Company</dc:title>
</cp:coreProperties>
</file>