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Lst>
  <p:sldSz cx="18288000" cy="10287000"/>
  <p:notesSz cx="6858000" cy="9144000"/>
  <p:embeddedFontLst>
    <p:embeddedFont>
      <p:font typeface="Canva Sans Bold" charset="1" panose="020B0803030501040103"/>
      <p:regular r:id="rId27"/>
    </p:embeddedFont>
    <p:embeddedFont>
      <p:font typeface="Canva Sans" charset="1" panose="020B0503030501040103"/>
      <p:regular r:id="rId2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slides/slide10.xml" Type="http://schemas.openxmlformats.org/officeDocument/2006/relationships/slide"/><Relationship Id="rId16" Target="slides/slide11.xml" Type="http://schemas.openxmlformats.org/officeDocument/2006/relationships/slide"/><Relationship Id="rId17" Target="slides/slide12.xml" Type="http://schemas.openxmlformats.org/officeDocument/2006/relationships/slide"/><Relationship Id="rId18" Target="slides/slide13.xml" Type="http://schemas.openxmlformats.org/officeDocument/2006/relationships/slide"/><Relationship Id="rId19" Target="slides/slide14.xml" Type="http://schemas.openxmlformats.org/officeDocument/2006/relationships/slide"/><Relationship Id="rId2" Target="presProps.xml" Type="http://schemas.openxmlformats.org/officeDocument/2006/relationships/presProps"/><Relationship Id="rId20" Target="slides/slide15.xml" Type="http://schemas.openxmlformats.org/officeDocument/2006/relationships/slide"/><Relationship Id="rId21" Target="slides/slide16.xml" Type="http://schemas.openxmlformats.org/officeDocument/2006/relationships/slide"/><Relationship Id="rId22" Target="slides/slide17.xml" Type="http://schemas.openxmlformats.org/officeDocument/2006/relationships/slide"/><Relationship Id="rId23" Target="slides/slide18.xml" Type="http://schemas.openxmlformats.org/officeDocument/2006/relationships/slide"/><Relationship Id="rId24" Target="slides/slide19.xml" Type="http://schemas.openxmlformats.org/officeDocument/2006/relationships/slide"/><Relationship Id="rId25" Target="slides/slide20.xml" Type="http://schemas.openxmlformats.org/officeDocument/2006/relationships/slide"/><Relationship Id="rId26" Target="slides/slide21.xml" Type="http://schemas.openxmlformats.org/officeDocument/2006/relationships/slide"/><Relationship Id="rId27" Target="fonts/font27.fntdata" Type="http://schemas.openxmlformats.org/officeDocument/2006/relationships/font"/><Relationship Id="rId28" Target="fonts/font28.fntdata" Type="http://schemas.openxmlformats.org/officeDocument/2006/relationships/font"/><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jpeg" Type="http://schemas.openxmlformats.org/officeDocument/2006/relationships/image"/><Relationship Id="rId3" Target="../media/image2.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jpe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1.xml.rels><?xml version="1.0" encoding="UTF-8" standalone="yes"?><Relationships xmlns="http://schemas.openxmlformats.org/package/2006/relationships"><Relationship Id="rId1" Target="../slideLayouts/slideLayout7.xml" Type="http://schemas.openxmlformats.org/officeDocument/2006/relationships/slideLayout"/><Relationship Id="rId10" Target="https://www.quorawebsolution.com/magento-website-development-company-in-bangalore" TargetMode="External" Type="http://schemas.openxmlformats.org/officeDocument/2006/relationships/hyperlink"/><Relationship Id="rId11" Target="https://www.quorawebsolution.com/website-development-company-in-bangalore" TargetMode="External" Type="http://schemas.openxmlformats.org/officeDocument/2006/relationships/hyperlink"/><Relationship Id="rId12" Target="https://www.quorawebsolution.com/joomla-development-company-in-bangalore" TargetMode="External" Type="http://schemas.openxmlformats.org/officeDocument/2006/relationships/hyperlink"/><Relationship Id="rId13" Target="https://www.quorawebsolution.com/small-business-web-design-and-development-company-in-bangalore" TargetMode="External" Type="http://schemas.openxmlformats.org/officeDocument/2006/relationships/hyperlink"/><Relationship Id="rId14" Target="https://www.quorawebsolution.com/cheap-website-development-company-in-bangalore" TargetMode="External" Type="http://schemas.openxmlformats.org/officeDocument/2006/relationships/hyperlink"/><Relationship Id="rId15" Target="https://www.quorawebsolution.com/static-website-development-company-in-bangalore" TargetMode="External" Type="http://schemas.openxmlformats.org/officeDocument/2006/relationships/hyperlink"/><Relationship Id="rId16" Target="https://www.quorawebsolution.com/dynamic-website-development-company-in-bangalore" TargetMode="External" Type="http://schemas.openxmlformats.org/officeDocument/2006/relationships/hyperlink"/><Relationship Id="rId17" Target="https://www.quorawebsolution.com/website-design-company-in-bangalore" TargetMode="External" Type="http://schemas.openxmlformats.org/officeDocument/2006/relationships/hyperlink"/><Relationship Id="rId18" Target="https://www.quorawebsolution.com/tour-and-travel-website-development-company-in-bangalore" TargetMode="External" Type="http://schemas.openxmlformats.org/officeDocument/2006/relationships/hyperlink"/><Relationship Id="rId2" Target="../media/image7.jpeg" Type="http://schemas.openxmlformats.org/officeDocument/2006/relationships/image"/><Relationship Id="rId3" Target="https://www.quorawebsolution.com/wordpress-website-development-company-in-bangalore" TargetMode="External" Type="http://schemas.openxmlformats.org/officeDocument/2006/relationships/hyperlink"/><Relationship Id="rId4" Target="https://www.quorawebsolution.com/ecommerce-website-development-company-in-bangalore" TargetMode="External" Type="http://schemas.openxmlformats.org/officeDocument/2006/relationships/hyperlink"/><Relationship Id="rId5" Target="https://www.quorawebsolution.com/php-website-development-company-in-bangalore" TargetMode="External" Type="http://schemas.openxmlformats.org/officeDocument/2006/relationships/hyperlink"/><Relationship Id="rId6" Target="https://www.quorawebsolution.com/cms-website-development-company-in-bangalore" TargetMode="External" Type="http://schemas.openxmlformats.org/officeDocument/2006/relationships/hyperlink"/><Relationship Id="rId7" Target="https://www.quorawebsolution.com/drupal-development-company-in-bangalore" TargetMode="External" Type="http://schemas.openxmlformats.org/officeDocument/2006/relationships/hyperlink"/><Relationship Id="rId8" Target="https://www.quorawebsolution.com/website-maintenance-services-in-bangalore" TargetMode="External" Type="http://schemas.openxmlformats.org/officeDocument/2006/relationships/hyperlink"/><Relationship Id="rId9" Target="https://www.quorawebsolution.com/web-portal-development-company-in-bangalore" TargetMode="External" Type="http://schemas.openxmlformats.org/officeDocument/2006/relationships/hyperlink"/></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4.jpe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jpe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0" y="2384415"/>
            <a:ext cx="8912245" cy="7902585"/>
          </a:xfrm>
          <a:custGeom>
            <a:avLst/>
            <a:gdLst/>
            <a:ahLst/>
            <a:cxnLst/>
            <a:rect r="r" b="b" t="t" l="l"/>
            <a:pathLst>
              <a:path h="7902585" w="8912245">
                <a:moveTo>
                  <a:pt x="0" y="0"/>
                </a:moveTo>
                <a:lnTo>
                  <a:pt x="8912245" y="0"/>
                </a:lnTo>
                <a:lnTo>
                  <a:pt x="8912245" y="7902585"/>
                </a:lnTo>
                <a:lnTo>
                  <a:pt x="0" y="7902585"/>
                </a:lnTo>
                <a:lnTo>
                  <a:pt x="0" y="0"/>
                </a:lnTo>
                <a:close/>
              </a:path>
            </a:pathLst>
          </a:custGeom>
          <a:blipFill>
            <a:blip r:embed="rId2"/>
            <a:stretch>
              <a:fillRect l="-51180" t="0" r="-51180" b="0"/>
            </a:stretch>
          </a:blipFill>
        </p:spPr>
      </p:sp>
      <p:grpSp>
        <p:nvGrpSpPr>
          <p:cNvPr name="Group 3" id="3"/>
          <p:cNvGrpSpPr/>
          <p:nvPr/>
        </p:nvGrpSpPr>
        <p:grpSpPr>
          <a:xfrm rot="0">
            <a:off x="784992" y="154163"/>
            <a:ext cx="5645056" cy="1975769"/>
            <a:chOff x="0" y="0"/>
            <a:chExt cx="5902100" cy="2065735"/>
          </a:xfrm>
        </p:grpSpPr>
        <p:sp>
          <p:nvSpPr>
            <p:cNvPr name="Freeform 4" id="4"/>
            <p:cNvSpPr/>
            <p:nvPr/>
          </p:nvSpPr>
          <p:spPr>
            <a:xfrm flipH="false" flipV="false" rot="0">
              <a:off x="0" y="0"/>
              <a:ext cx="5902071" cy="2065782"/>
            </a:xfrm>
            <a:custGeom>
              <a:avLst/>
              <a:gdLst/>
              <a:ahLst/>
              <a:cxnLst/>
              <a:rect r="r" b="b" t="t" l="l"/>
              <a:pathLst>
                <a:path h="2065782" w="5902071">
                  <a:moveTo>
                    <a:pt x="0" y="0"/>
                  </a:moveTo>
                  <a:lnTo>
                    <a:pt x="5902071" y="0"/>
                  </a:lnTo>
                  <a:lnTo>
                    <a:pt x="5902071" y="2065782"/>
                  </a:lnTo>
                  <a:lnTo>
                    <a:pt x="0" y="2065782"/>
                  </a:lnTo>
                  <a:lnTo>
                    <a:pt x="0" y="0"/>
                  </a:lnTo>
                  <a:close/>
                </a:path>
              </a:pathLst>
            </a:custGeom>
            <a:blipFill>
              <a:blip r:embed="rId3"/>
              <a:stretch>
                <a:fillRect l="0" t="0" r="0" b="2"/>
              </a:stretch>
            </a:blipFill>
          </p:spPr>
        </p:sp>
      </p:grpSp>
      <p:sp>
        <p:nvSpPr>
          <p:cNvPr name="TextBox 5" id="5"/>
          <p:cNvSpPr txBox="true"/>
          <p:nvPr/>
        </p:nvSpPr>
        <p:spPr>
          <a:xfrm rot="0">
            <a:off x="6591668" y="-30521"/>
            <a:ext cx="11696332" cy="1554882"/>
          </a:xfrm>
          <a:prstGeom prst="rect">
            <a:avLst/>
          </a:prstGeom>
        </p:spPr>
        <p:txBody>
          <a:bodyPr anchor="t" rtlCol="false" tIns="0" lIns="0" bIns="0" rIns="0">
            <a:spAutoFit/>
          </a:bodyPr>
          <a:lstStyle/>
          <a:p>
            <a:pPr algn="ctr">
              <a:lnSpc>
                <a:spcPts val="13077"/>
              </a:lnSpc>
              <a:spcBef>
                <a:spcPct val="0"/>
              </a:spcBef>
            </a:pPr>
            <a:r>
              <a:rPr lang="en-US" b="true" sz="8173">
                <a:solidFill>
                  <a:srgbClr val="FF5757"/>
                </a:solidFill>
                <a:latin typeface="Canva Sans Bold"/>
                <a:ea typeface="Canva Sans Bold"/>
                <a:cs typeface="Canva Sans Bold"/>
                <a:sym typeface="Canva Sans Bold"/>
              </a:rPr>
              <a:t>Quora Web Solution</a:t>
            </a:r>
          </a:p>
        </p:txBody>
      </p:sp>
      <p:sp>
        <p:nvSpPr>
          <p:cNvPr name="TextBox 6" id="6"/>
          <p:cNvSpPr txBox="true"/>
          <p:nvPr/>
        </p:nvSpPr>
        <p:spPr>
          <a:xfrm rot="0">
            <a:off x="8912245" y="1792013"/>
            <a:ext cx="9375755" cy="2583832"/>
          </a:xfrm>
          <a:prstGeom prst="rect">
            <a:avLst/>
          </a:prstGeom>
        </p:spPr>
        <p:txBody>
          <a:bodyPr anchor="t" rtlCol="false" tIns="0" lIns="0" bIns="0" rIns="0">
            <a:spAutoFit/>
          </a:bodyPr>
          <a:lstStyle/>
          <a:p>
            <a:pPr algn="ctr">
              <a:lnSpc>
                <a:spcPts val="6971"/>
              </a:lnSpc>
            </a:pPr>
            <a:r>
              <a:rPr lang="en-US" sz="4357">
                <a:solidFill>
                  <a:srgbClr val="000000"/>
                </a:solidFill>
                <a:latin typeface="Canva Sans"/>
                <a:ea typeface="Canva Sans"/>
                <a:cs typeface="Canva Sans"/>
                <a:sym typeface="Canva Sans"/>
              </a:rPr>
              <a:t>Website Design and</a:t>
            </a:r>
            <a:r>
              <a:rPr lang="en-US" sz="4357">
                <a:solidFill>
                  <a:srgbClr val="000000"/>
                </a:solidFill>
                <a:latin typeface="Canva Sans"/>
                <a:ea typeface="Canva Sans"/>
                <a:cs typeface="Canva Sans"/>
                <a:sym typeface="Canva Sans"/>
              </a:rPr>
              <a:t> </a:t>
            </a:r>
          </a:p>
          <a:p>
            <a:pPr algn="ctr">
              <a:lnSpc>
                <a:spcPts val="6971"/>
              </a:lnSpc>
            </a:pPr>
            <a:r>
              <a:rPr lang="en-US" sz="4357">
                <a:solidFill>
                  <a:srgbClr val="000000"/>
                </a:solidFill>
                <a:latin typeface="Canva Sans"/>
                <a:ea typeface="Canva Sans"/>
                <a:cs typeface="Canva Sans"/>
                <a:sym typeface="Canva Sans"/>
              </a:rPr>
              <a:t>Development </a:t>
            </a:r>
          </a:p>
          <a:p>
            <a:pPr algn="ctr">
              <a:lnSpc>
                <a:spcPts val="6971"/>
              </a:lnSpc>
              <a:spcBef>
                <a:spcPct val="0"/>
              </a:spcBef>
            </a:pPr>
            <a:r>
              <a:rPr lang="en-US" sz="4357">
                <a:solidFill>
                  <a:srgbClr val="000000"/>
                </a:solidFill>
                <a:latin typeface="Canva Sans"/>
                <a:ea typeface="Canva Sans"/>
                <a:cs typeface="Canva Sans"/>
                <a:sym typeface="Canva Sans"/>
              </a:rPr>
              <a:t>Company</a:t>
            </a:r>
          </a:p>
        </p:txBody>
      </p:sp>
      <p:sp>
        <p:nvSpPr>
          <p:cNvPr name="TextBox 7" id="7"/>
          <p:cNvSpPr txBox="true"/>
          <p:nvPr/>
        </p:nvSpPr>
        <p:spPr>
          <a:xfrm rot="0">
            <a:off x="8912245" y="4709220"/>
            <a:ext cx="9375755" cy="1088127"/>
          </a:xfrm>
          <a:prstGeom prst="rect">
            <a:avLst/>
          </a:prstGeom>
        </p:spPr>
        <p:txBody>
          <a:bodyPr anchor="t" rtlCol="false" tIns="0" lIns="0" bIns="0" rIns="0">
            <a:spAutoFit/>
          </a:bodyPr>
          <a:lstStyle/>
          <a:p>
            <a:pPr algn="ctr">
              <a:lnSpc>
                <a:spcPts val="4428"/>
              </a:lnSpc>
            </a:pPr>
            <a:r>
              <a:rPr lang="en-US" sz="2767">
                <a:solidFill>
                  <a:srgbClr val="000000"/>
                </a:solidFill>
                <a:latin typeface="Canva Sans"/>
                <a:ea typeface="Canva Sans"/>
                <a:cs typeface="Canva Sans"/>
                <a:sym typeface="Canva Sans"/>
              </a:rPr>
              <a:t> </a:t>
            </a:r>
            <a:r>
              <a:rPr lang="en-US" sz="2767">
                <a:solidFill>
                  <a:srgbClr val="000000"/>
                </a:solidFill>
                <a:latin typeface="Canva Sans"/>
                <a:ea typeface="Canva Sans"/>
                <a:cs typeface="Canva Sans"/>
                <a:sym typeface="Canva Sans"/>
              </a:rPr>
              <a:t>Web Design &amp; Web Development </a:t>
            </a:r>
          </a:p>
          <a:p>
            <a:pPr algn="ctr">
              <a:lnSpc>
                <a:spcPts val="4428"/>
              </a:lnSpc>
              <a:spcBef>
                <a:spcPct val="0"/>
              </a:spcBef>
            </a:pPr>
            <a:r>
              <a:rPr lang="en-US" sz="2767">
                <a:solidFill>
                  <a:srgbClr val="000000"/>
                </a:solidFill>
                <a:latin typeface="Canva Sans"/>
                <a:ea typeface="Canva Sans"/>
                <a:cs typeface="Canva Sans"/>
                <a:sym typeface="Canva Sans"/>
              </a:rPr>
              <a:t>Company in Bangalore, India</a:t>
            </a:r>
          </a:p>
        </p:txBody>
      </p:sp>
      <p:sp>
        <p:nvSpPr>
          <p:cNvPr name="TextBox 8" id="8"/>
          <p:cNvSpPr txBox="true"/>
          <p:nvPr/>
        </p:nvSpPr>
        <p:spPr>
          <a:xfrm rot="0">
            <a:off x="8912245" y="5851323"/>
            <a:ext cx="9375755"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www.quorawebsolution.com</a:t>
            </a:r>
          </a:p>
          <a:p>
            <a:pPr algn="ctr">
              <a:lnSpc>
                <a:spcPts val="4373"/>
              </a:lnSpc>
            </a:pPr>
            <a:r>
              <a:rPr lang="en-US" sz="2733">
                <a:solidFill>
                  <a:srgbClr val="000000"/>
                </a:solidFill>
                <a:latin typeface="Canva Sans"/>
                <a:ea typeface="Canva Sans"/>
                <a:cs typeface="Canva Sans"/>
                <a:sym typeface="Canva Sans"/>
              </a:rPr>
              <a:t>+91 9986 056 909</a:t>
            </a:r>
          </a:p>
          <a:p>
            <a:pPr algn="ctr">
              <a:lnSpc>
                <a:spcPts val="4373"/>
              </a:lnSpc>
              <a:spcBef>
                <a:spcPct val="0"/>
              </a:spcBef>
            </a:pPr>
            <a:r>
              <a:rPr lang="en-US" sz="2733">
                <a:solidFill>
                  <a:srgbClr val="000000"/>
                </a:solidFill>
                <a:latin typeface="Canva Sans"/>
                <a:ea typeface="Canva Sans"/>
                <a:cs typeface="Canva Sans"/>
                <a:sym typeface="Canva Sans"/>
              </a:rPr>
              <a:t>info@quorawebsolutions.com</a:t>
            </a:r>
          </a:p>
        </p:txBody>
      </p:sp>
      <p:sp>
        <p:nvSpPr>
          <p:cNvPr name="TextBox 9" id="9"/>
          <p:cNvSpPr txBox="true"/>
          <p:nvPr/>
        </p:nvSpPr>
        <p:spPr>
          <a:xfrm rot="0">
            <a:off x="10713595" y="7860093"/>
            <a:ext cx="5813822" cy="2246524"/>
          </a:xfrm>
          <a:prstGeom prst="rect">
            <a:avLst/>
          </a:prstGeom>
        </p:spPr>
        <p:txBody>
          <a:bodyPr anchor="t" rtlCol="false" tIns="0" lIns="0" bIns="0" rIns="0">
            <a:spAutoFit/>
          </a:bodyPr>
          <a:lstStyle/>
          <a:p>
            <a:pPr algn="ctr">
              <a:lnSpc>
                <a:spcPts val="4543"/>
              </a:lnSpc>
            </a:pPr>
            <a:r>
              <a:rPr lang="en-US" sz="2839">
                <a:solidFill>
                  <a:srgbClr val="000000"/>
                </a:solidFill>
                <a:latin typeface="Canva Sans"/>
                <a:ea typeface="Canva Sans"/>
                <a:cs typeface="Canva Sans"/>
                <a:sym typeface="Canva Sans"/>
              </a:rPr>
              <a:t>24A, 1st Main Rd, Chandra Reddy</a:t>
            </a:r>
            <a:r>
              <a:rPr lang="en-US" sz="2839">
                <a:solidFill>
                  <a:srgbClr val="000000"/>
                </a:solidFill>
                <a:latin typeface="Canva Sans"/>
                <a:ea typeface="Canva Sans"/>
                <a:cs typeface="Canva Sans"/>
                <a:sym typeface="Canva Sans"/>
              </a:rPr>
              <a:t> </a:t>
            </a:r>
          </a:p>
          <a:p>
            <a:pPr algn="ctr">
              <a:lnSpc>
                <a:spcPts val="4543"/>
              </a:lnSpc>
            </a:pPr>
            <a:r>
              <a:rPr lang="en-US" sz="2839">
                <a:solidFill>
                  <a:srgbClr val="000000"/>
                </a:solidFill>
                <a:latin typeface="Canva Sans"/>
                <a:ea typeface="Canva Sans"/>
                <a:cs typeface="Canva Sans"/>
                <a:sym typeface="Canva Sans"/>
              </a:rPr>
              <a:t>Layout, Koramangala 4th Block, </a:t>
            </a:r>
          </a:p>
          <a:p>
            <a:pPr algn="ctr">
              <a:lnSpc>
                <a:spcPts val="4543"/>
              </a:lnSpc>
            </a:pPr>
            <a:r>
              <a:rPr lang="en-US" sz="2839">
                <a:solidFill>
                  <a:srgbClr val="000000"/>
                </a:solidFill>
                <a:latin typeface="Canva Sans"/>
                <a:ea typeface="Canva Sans"/>
                <a:cs typeface="Canva Sans"/>
                <a:sym typeface="Canva Sans"/>
              </a:rPr>
              <a:t>Koramangala, Bengaluru, </a:t>
            </a:r>
          </a:p>
          <a:p>
            <a:pPr algn="ctr">
              <a:lnSpc>
                <a:spcPts val="4543"/>
              </a:lnSpc>
              <a:spcBef>
                <a:spcPct val="0"/>
              </a:spcBef>
            </a:pPr>
            <a:r>
              <a:rPr lang="en-US" sz="2839">
                <a:solidFill>
                  <a:srgbClr val="000000"/>
                </a:solidFill>
                <a:latin typeface="Canva Sans"/>
                <a:ea typeface="Canva Sans"/>
                <a:cs typeface="Canva Sans"/>
                <a:sym typeface="Canva Sans"/>
              </a:rPr>
              <a:t>Karnataka 560034</a:t>
            </a:r>
          </a:p>
        </p:txBody>
      </p:sp>
    </p:spTree>
  </p:cSld>
  <p:clrMapOvr>
    <a:masterClrMapping/>
  </p:clrMapOvr>
</p:sld>
</file>

<file path=ppt/slides/slide1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460336"/>
            <a:ext cx="18288000" cy="32710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8. Contact Forms and Live Chat Options</a:t>
            </a:r>
          </a:p>
          <a:p>
            <a:pPr algn="ctr">
              <a:lnSpc>
                <a:spcPts val="4373"/>
              </a:lnSpc>
              <a:spcBef>
                <a:spcPct val="0"/>
              </a:spcBef>
            </a:pPr>
            <a:r>
              <a:rPr lang="en-US" sz="2733">
                <a:solidFill>
                  <a:srgbClr val="000000"/>
                </a:solidFill>
                <a:latin typeface="Canva Sans"/>
                <a:ea typeface="Canva Sans"/>
                <a:cs typeface="Canva Sans"/>
                <a:sym typeface="Canva Sans"/>
              </a:rPr>
              <a:t>Why It Matters:</a:t>
            </a:r>
          </a:p>
          <a:p>
            <a:pPr algn="ctr">
              <a:lnSpc>
                <a:spcPts val="4373"/>
              </a:lnSpc>
              <a:spcBef>
                <a:spcPct val="0"/>
              </a:spcBef>
            </a:pPr>
            <a:r>
              <a:rPr lang="en-US" sz="2733">
                <a:solidFill>
                  <a:srgbClr val="000000"/>
                </a:solidFill>
                <a:latin typeface="Canva Sans"/>
                <a:ea typeface="Canva Sans"/>
                <a:cs typeface="Canva Sans"/>
                <a:sym typeface="Canva Sans"/>
              </a:rPr>
              <a:t> Your website should encourage user interaction. Easy-to-use contact methods improve lead generation.</a:t>
            </a:r>
          </a:p>
          <a:p>
            <a:pPr algn="ctr">
              <a:lnSpc>
                <a:spcPts val="4373"/>
              </a:lnSpc>
              <a:spcBef>
                <a:spcPct val="0"/>
              </a:spcBef>
            </a:pPr>
            <a:r>
              <a:rPr lang="en-US" sz="2733">
                <a:solidFill>
                  <a:srgbClr val="000000"/>
                </a:solidFill>
                <a:latin typeface="Canva Sans"/>
                <a:ea typeface="Canva Sans"/>
                <a:cs typeface="Canva Sans"/>
                <a:sym typeface="Canva Sans"/>
              </a:rPr>
              <a:t>How It’s Built:</a:t>
            </a:r>
          </a:p>
          <a:p>
            <a:pPr algn="ctr">
              <a:lnSpc>
                <a:spcPts val="4373"/>
              </a:lnSpc>
              <a:spcBef>
                <a:spcPct val="0"/>
              </a:spcBef>
            </a:pPr>
            <a:r>
              <a:rPr lang="en-US" sz="2733">
                <a:solidFill>
                  <a:srgbClr val="000000"/>
                </a:solidFill>
                <a:latin typeface="Canva Sans"/>
                <a:ea typeface="Canva Sans"/>
                <a:cs typeface="Canva Sans"/>
                <a:sym typeface="Canva Sans"/>
              </a:rPr>
              <a:t> Designers use form best practices (minimal fields, clean design). Developers add form validation, CAPTCHAs, and integrate with CRM tools or live chat software like Tawk.to or Intercom.</a:t>
            </a:r>
          </a:p>
        </p:txBody>
      </p:sp>
      <p:sp>
        <p:nvSpPr>
          <p:cNvPr name="TextBox 3" id="3"/>
          <p:cNvSpPr txBox="true"/>
          <p:nvPr/>
        </p:nvSpPr>
        <p:spPr>
          <a:xfrm rot="0">
            <a:off x="0" y="6636164"/>
            <a:ext cx="18288000" cy="21661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9. Analytics and Tracking Tools</a:t>
            </a:r>
          </a:p>
          <a:p>
            <a:pPr algn="ctr">
              <a:lnSpc>
                <a:spcPts val="4373"/>
              </a:lnSpc>
              <a:spcBef>
                <a:spcPct val="0"/>
              </a:spcBef>
            </a:pPr>
            <a:r>
              <a:rPr lang="en-US" sz="2733">
                <a:solidFill>
                  <a:srgbClr val="000000"/>
                </a:solidFill>
                <a:latin typeface="Canva Sans"/>
                <a:ea typeface="Canva Sans"/>
                <a:cs typeface="Canva Sans"/>
                <a:sym typeface="Canva Sans"/>
              </a:rPr>
              <a:t>Why It Matters:</a:t>
            </a:r>
          </a:p>
          <a:p>
            <a:pPr algn="ctr">
              <a:lnSpc>
                <a:spcPts val="4373"/>
              </a:lnSpc>
              <a:spcBef>
                <a:spcPct val="0"/>
              </a:spcBef>
            </a:pPr>
            <a:r>
              <a:rPr lang="en-US" sz="2733">
                <a:solidFill>
                  <a:srgbClr val="000000"/>
                </a:solidFill>
                <a:latin typeface="Canva Sans"/>
                <a:ea typeface="Canva Sans"/>
                <a:cs typeface="Canva Sans"/>
                <a:sym typeface="Canva Sans"/>
              </a:rPr>
              <a:t> You can’t improve what you don’t measure. Data helps businesses understand how users behave and where improvements are needed.</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1.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4067619"/>
            <a:ext cx="18288000" cy="4750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How It’s Built:</a:t>
            </a:r>
          </a:p>
          <a:p>
            <a:pPr algn="ctr">
              <a:lnSpc>
                <a:spcPts val="3821"/>
              </a:lnSpc>
              <a:spcBef>
                <a:spcPct val="0"/>
              </a:spcBef>
            </a:pPr>
            <a:r>
              <a:rPr lang="en-US" sz="2729">
                <a:solidFill>
                  <a:srgbClr val="000000"/>
                </a:solidFill>
                <a:latin typeface="Canva Sans"/>
                <a:ea typeface="Canva Sans"/>
                <a:cs typeface="Canva Sans"/>
                <a:sym typeface="Canva Sans"/>
              </a:rPr>
              <a:t> Development teams implement tools like Google Analytics, Google Tag Manager, Hotjar, and Mixpanel to gather actionable insights and monitor user behavior effectively. These tools track traffic, conversions, and heatmaps.</a:t>
            </a:r>
          </a:p>
          <a:p>
            <a:pPr algn="ctr">
              <a:lnSpc>
                <a:spcPts val="3821"/>
              </a:lnSpc>
              <a:spcBef>
                <a:spcPct val="0"/>
              </a:spcBef>
            </a:pPr>
            <a:r>
              <a:rPr lang="en-US" sz="2729">
                <a:solidFill>
                  <a:srgbClr val="000000"/>
                </a:solidFill>
                <a:latin typeface="Canva Sans"/>
                <a:ea typeface="Canva Sans"/>
                <a:cs typeface="Canva Sans"/>
                <a:sym typeface="Canva Sans"/>
              </a:rPr>
              <a:t>10. Social Media Integration and Shareability</a:t>
            </a:r>
          </a:p>
          <a:p>
            <a:pPr algn="ctr">
              <a:lnSpc>
                <a:spcPts val="3821"/>
              </a:lnSpc>
              <a:spcBef>
                <a:spcPct val="0"/>
              </a:spcBef>
            </a:pPr>
            <a:r>
              <a:rPr lang="en-US" sz="2729">
                <a:solidFill>
                  <a:srgbClr val="000000"/>
                </a:solidFill>
                <a:latin typeface="Canva Sans"/>
                <a:ea typeface="Canva Sans"/>
                <a:cs typeface="Canva Sans"/>
                <a:sym typeface="Canva Sans"/>
              </a:rPr>
              <a:t>Why It Matters:</a:t>
            </a:r>
          </a:p>
          <a:p>
            <a:pPr algn="ctr">
              <a:lnSpc>
                <a:spcPts val="3821"/>
              </a:lnSpc>
              <a:spcBef>
                <a:spcPct val="0"/>
              </a:spcBef>
            </a:pPr>
            <a:r>
              <a:rPr lang="en-US" sz="2729">
                <a:solidFill>
                  <a:srgbClr val="000000"/>
                </a:solidFill>
                <a:latin typeface="Canva Sans"/>
                <a:ea typeface="Canva Sans"/>
                <a:cs typeface="Canva Sans"/>
                <a:sym typeface="Canva Sans"/>
              </a:rPr>
              <a:t> Your audience is active on social platforms. Make it easy for them to find and share your content.</a:t>
            </a:r>
          </a:p>
          <a:p>
            <a:pPr algn="ctr">
              <a:lnSpc>
                <a:spcPts val="3821"/>
              </a:lnSpc>
              <a:spcBef>
                <a:spcPct val="0"/>
              </a:spcBef>
            </a:pPr>
            <a:r>
              <a:rPr lang="en-US" sz="2729">
                <a:solidFill>
                  <a:srgbClr val="000000"/>
                </a:solidFill>
                <a:latin typeface="Canva Sans"/>
                <a:ea typeface="Canva Sans"/>
                <a:cs typeface="Canva Sans"/>
                <a:sym typeface="Canva Sans"/>
              </a:rPr>
              <a:t>How It’s Built:</a:t>
            </a:r>
          </a:p>
          <a:p>
            <a:pPr algn="ctr">
              <a:lnSpc>
                <a:spcPts val="3821"/>
              </a:lnSpc>
              <a:spcBef>
                <a:spcPct val="0"/>
              </a:spcBef>
            </a:pPr>
            <a:r>
              <a:rPr lang="en-US" sz="2729">
                <a:solidFill>
                  <a:srgbClr val="000000"/>
                </a:solidFill>
                <a:latin typeface="Canva Sans"/>
                <a:ea typeface="Canva Sans"/>
                <a:cs typeface="Canva Sans"/>
                <a:sym typeface="Canva Sans"/>
              </a:rPr>
              <a:t> Designers include branded icons and share buttons. Developers connect feeds (e.g., Instagram API) and enable Open Graph metadata for better sharing previews.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2.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628798"/>
            <a:ext cx="18288000" cy="2845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 Final Thoughts</a:t>
            </a:r>
          </a:p>
          <a:p>
            <a:pPr algn="ctr">
              <a:lnSpc>
                <a:spcPts val="3821"/>
              </a:lnSpc>
              <a:spcBef>
                <a:spcPct val="0"/>
              </a:spcBef>
            </a:pPr>
            <a:r>
              <a:rPr lang="en-US" sz="2729">
                <a:solidFill>
                  <a:srgbClr val="000000"/>
                </a:solidFill>
                <a:latin typeface="Canva Sans"/>
                <a:ea typeface="Canva Sans"/>
                <a:cs typeface="Canva Sans"/>
                <a:sym typeface="Canva Sans"/>
              </a:rPr>
              <a:t>A modern business website is the product of collaboration between creative designers and technical developers. When these teams align, the result is a high-performing, user-friendly site that works as a full-time marketing and sales machine.</a:t>
            </a:r>
          </a:p>
          <a:p>
            <a:pPr algn="ctr">
              <a:lnSpc>
                <a:spcPts val="3821"/>
              </a:lnSpc>
              <a:spcBef>
                <a:spcPct val="0"/>
              </a:spcBef>
            </a:pPr>
            <a:r>
              <a:rPr lang="en-US" sz="2729">
                <a:solidFill>
                  <a:srgbClr val="000000"/>
                </a:solidFill>
                <a:latin typeface="Canva Sans"/>
                <a:ea typeface="Canva Sans"/>
                <a:cs typeface="Canva Sans"/>
                <a:sym typeface="Canva Sans"/>
              </a:rPr>
              <a:t>Want to upgrade your business website or build one from scratch?</a:t>
            </a:r>
          </a:p>
          <a:p>
            <a:pPr algn="ctr">
              <a:lnSpc>
                <a:spcPts val="3821"/>
              </a:lnSpc>
              <a:spcBef>
                <a:spcPct val="0"/>
              </a:spcBef>
            </a:pPr>
            <a:r>
              <a:rPr lang="en-US" sz="2729">
                <a:solidFill>
                  <a:srgbClr val="000000"/>
                </a:solidFill>
                <a:latin typeface="Canva Sans"/>
                <a:ea typeface="Canva Sans"/>
                <a:cs typeface="Canva Sans"/>
                <a:sym typeface="Canva Sans"/>
              </a:rPr>
              <a:t> Get in touch with our expert team today. Let’s create something extraordinary.</a:t>
            </a:r>
          </a:p>
        </p:txBody>
      </p:sp>
      <p:sp>
        <p:nvSpPr>
          <p:cNvPr name="TextBox 3" id="3"/>
          <p:cNvSpPr txBox="true"/>
          <p:nvPr/>
        </p:nvSpPr>
        <p:spPr>
          <a:xfrm rot="0">
            <a:off x="1206351" y="8180361"/>
            <a:ext cx="16191012" cy="4640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How a Well-Designed and Professionally Developed Website Can Transform Your Online Presence</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3.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392027"/>
            <a:ext cx="18288000" cy="5226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In today’s digital-first world, your website is more than just a digital business card—it’s the cornerstone of your brand’s online identity. Whether you’re a startup or an established business, the quality of your website design and development directly influences how your audience perceives you, interacts with your brand, and ultimately, whether they choose to do business with you.</a:t>
            </a:r>
          </a:p>
          <a:p>
            <a:pPr algn="ctr">
              <a:lnSpc>
                <a:spcPts val="3821"/>
              </a:lnSpc>
              <a:spcBef>
                <a:spcPct val="0"/>
              </a:spcBef>
            </a:pPr>
            <a:r>
              <a:rPr lang="en-US" sz="2729">
                <a:solidFill>
                  <a:srgbClr val="000000"/>
                </a:solidFill>
                <a:latin typeface="Canva Sans"/>
                <a:ea typeface="Canva Sans"/>
                <a:cs typeface="Canva Sans"/>
                <a:sym typeface="Canva Sans"/>
              </a:rPr>
              <a:t>Here’s how a well-crafted website can completely transform your online presence:</a:t>
            </a:r>
          </a:p>
          <a:p>
            <a:pPr algn="ctr">
              <a:lnSpc>
                <a:spcPts val="3821"/>
              </a:lnSpc>
              <a:spcBef>
                <a:spcPct val="0"/>
              </a:spcBef>
            </a:pPr>
            <a:r>
              <a:rPr lang="en-US" sz="2729">
                <a:solidFill>
                  <a:srgbClr val="000000"/>
                </a:solidFill>
                <a:latin typeface="Canva Sans"/>
                <a:ea typeface="Canva Sans"/>
                <a:cs typeface="Canva Sans"/>
                <a:sym typeface="Canva Sans"/>
              </a:rPr>
              <a:t>1. First Impressions That Last</a:t>
            </a:r>
          </a:p>
          <a:p>
            <a:pPr algn="ctr">
              <a:lnSpc>
                <a:spcPts val="3821"/>
              </a:lnSpc>
              <a:spcBef>
                <a:spcPct val="0"/>
              </a:spcBef>
            </a:pPr>
            <a:r>
              <a:rPr lang="en-US" sz="2729">
                <a:solidFill>
                  <a:srgbClr val="000000"/>
                </a:solidFill>
                <a:latin typeface="Canva Sans"/>
                <a:ea typeface="Canva Sans"/>
                <a:cs typeface="Canva Sans"/>
                <a:sym typeface="Canva Sans"/>
              </a:rPr>
              <a:t>Your website frequently serves as the initial point of contact between your brand and potential customers. Within seconds, they form an opinion—based on visuals, layout, speed, and content.</a:t>
            </a:r>
          </a:p>
          <a:p>
            <a:pPr algn="ctr">
              <a:lnSpc>
                <a:spcPts val="3821"/>
              </a:lnSpc>
              <a:spcBef>
                <a:spcPct val="0"/>
              </a:spcBef>
            </a:pPr>
            <a:r>
              <a:rPr lang="en-US" sz="2729">
                <a:solidFill>
                  <a:srgbClr val="000000"/>
                </a:solidFill>
                <a:latin typeface="Canva Sans"/>
                <a:ea typeface="Canva Sans"/>
                <a:cs typeface="Canva Sans"/>
                <a:sym typeface="Canva Sans"/>
              </a:rPr>
              <a:t>Professional design ensures:</a:t>
            </a:r>
          </a:p>
          <a:p>
            <a:pPr algn="ctr">
              <a:lnSpc>
                <a:spcPts val="3821"/>
              </a:lnSpc>
              <a:spcBef>
                <a:spcPct val="0"/>
              </a:spcBef>
            </a:pPr>
            <a:r>
              <a:rPr lang="en-US" sz="2729">
                <a:solidFill>
                  <a:srgbClr val="000000"/>
                </a:solidFill>
                <a:latin typeface="Canva Sans"/>
                <a:ea typeface="Canva Sans"/>
                <a:cs typeface="Canva Sans"/>
                <a:sym typeface="Canva Sans"/>
              </a:rPr>
              <a:t>A clean, modern aesthetic that reflects your brand</a:t>
            </a:r>
          </a:p>
          <a:p>
            <a:pPr algn="ctr">
              <a:lnSpc>
                <a:spcPts val="3821"/>
              </a:lnSpc>
              <a:spcBef>
                <a:spcPct val="0"/>
              </a:spcBef>
            </a:pPr>
            <a:r>
              <a:rPr lang="en-US" sz="2729">
                <a:solidFill>
                  <a:srgbClr val="000000"/>
                </a:solidFill>
                <a:latin typeface="Canva Sans"/>
                <a:ea typeface="Canva Sans"/>
                <a:cs typeface="Canva Sans"/>
                <a:sym typeface="Canva Sans"/>
              </a:rPr>
              <a:t>Consistent color schemes, typography, and imagery</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4.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655122"/>
            <a:ext cx="18288000" cy="5226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Immediate visual credibility</a:t>
            </a:r>
          </a:p>
          <a:p>
            <a:pPr algn="ctr">
              <a:lnSpc>
                <a:spcPts val="3821"/>
              </a:lnSpc>
              <a:spcBef>
                <a:spcPct val="0"/>
              </a:spcBef>
            </a:pPr>
            <a:r>
              <a:rPr lang="en-US" sz="2729">
                <a:solidFill>
                  <a:srgbClr val="000000"/>
                </a:solidFill>
                <a:latin typeface="Canva Sans"/>
                <a:ea typeface="Canva Sans"/>
                <a:cs typeface="Canva Sans"/>
                <a:sym typeface="Canva Sans"/>
              </a:rPr>
              <a:t>A professionally developed site enhances that impression with fast load times, smooth interactions, and intuitive navigation—ensuring that visitors don’t just land on your page, but stay there.</a:t>
            </a:r>
          </a:p>
          <a:p>
            <a:pPr algn="ctr">
              <a:lnSpc>
                <a:spcPts val="3821"/>
              </a:lnSpc>
              <a:spcBef>
                <a:spcPct val="0"/>
              </a:spcBef>
            </a:pPr>
            <a:r>
              <a:rPr lang="en-US" sz="2729">
                <a:solidFill>
                  <a:srgbClr val="000000"/>
                </a:solidFill>
                <a:latin typeface="Canva Sans"/>
                <a:ea typeface="Canva Sans"/>
                <a:cs typeface="Canva Sans"/>
                <a:sym typeface="Canva Sans"/>
              </a:rPr>
              <a:t>2. Enhanced User Experience (UX)</a:t>
            </a:r>
          </a:p>
          <a:p>
            <a:pPr algn="ctr">
              <a:lnSpc>
                <a:spcPts val="3821"/>
              </a:lnSpc>
              <a:spcBef>
                <a:spcPct val="0"/>
              </a:spcBef>
            </a:pPr>
            <a:r>
              <a:rPr lang="en-US" sz="2729">
                <a:solidFill>
                  <a:srgbClr val="000000"/>
                </a:solidFill>
                <a:latin typeface="Canva Sans"/>
                <a:ea typeface="Canva Sans"/>
                <a:cs typeface="Canva Sans"/>
                <a:sym typeface="Canva Sans"/>
              </a:rPr>
              <a:t>A sleek design means little if users can't find what they’re looking for. Thoughtful UX design ensures that every visitor enjoys a seamless, frustration-free experience.</a:t>
            </a:r>
          </a:p>
          <a:p>
            <a:pPr algn="ctr">
              <a:lnSpc>
                <a:spcPts val="3821"/>
              </a:lnSpc>
              <a:spcBef>
                <a:spcPct val="0"/>
              </a:spcBef>
            </a:pPr>
            <a:r>
              <a:rPr lang="en-US" sz="2729">
                <a:solidFill>
                  <a:srgbClr val="000000"/>
                </a:solidFill>
                <a:latin typeface="Canva Sans"/>
                <a:ea typeface="Canva Sans"/>
                <a:cs typeface="Canva Sans"/>
                <a:sym typeface="Canva Sans"/>
              </a:rPr>
              <a:t>Key benefits include:</a:t>
            </a:r>
          </a:p>
          <a:p>
            <a:pPr algn="ctr">
              <a:lnSpc>
                <a:spcPts val="3821"/>
              </a:lnSpc>
              <a:spcBef>
                <a:spcPct val="0"/>
              </a:spcBef>
            </a:pPr>
            <a:r>
              <a:rPr lang="en-US" sz="2729">
                <a:solidFill>
                  <a:srgbClr val="000000"/>
                </a:solidFill>
                <a:latin typeface="Canva Sans"/>
                <a:ea typeface="Canva Sans"/>
                <a:cs typeface="Canva Sans"/>
                <a:sym typeface="Canva Sans"/>
              </a:rPr>
              <a:t>Easy-to-navigate menus and structure</a:t>
            </a:r>
          </a:p>
          <a:p>
            <a:pPr algn="ctr">
              <a:lnSpc>
                <a:spcPts val="3821"/>
              </a:lnSpc>
              <a:spcBef>
                <a:spcPct val="0"/>
              </a:spcBef>
            </a:pPr>
            <a:r>
              <a:rPr lang="en-US" sz="2729">
                <a:solidFill>
                  <a:srgbClr val="000000"/>
                </a:solidFill>
                <a:latin typeface="Canva Sans"/>
                <a:ea typeface="Canva Sans"/>
                <a:cs typeface="Canva Sans"/>
                <a:sym typeface="Canva Sans"/>
              </a:rPr>
              <a:t>Clear calls-to-action (CTAs) that guide the user</a:t>
            </a:r>
          </a:p>
          <a:p>
            <a:pPr algn="ctr">
              <a:lnSpc>
                <a:spcPts val="3821"/>
              </a:lnSpc>
              <a:spcBef>
                <a:spcPct val="0"/>
              </a:spcBef>
            </a:pPr>
            <a:r>
              <a:rPr lang="en-US" sz="2729">
                <a:solidFill>
                  <a:srgbClr val="000000"/>
                </a:solidFill>
                <a:latin typeface="Canva Sans"/>
                <a:ea typeface="Canva Sans"/>
                <a:cs typeface="Canva Sans"/>
                <a:sym typeface="Canva Sans"/>
              </a:rPr>
              <a:t>Responsive layouts that adapt seamlessly across smartphones, tablets, and desktop screens</a:t>
            </a:r>
          </a:p>
          <a:p>
            <a:pPr algn="ctr">
              <a:lnSpc>
                <a:spcPts val="3821"/>
              </a:lnSpc>
              <a:spcBef>
                <a:spcPct val="0"/>
              </a:spcBef>
            </a:pPr>
            <a:r>
              <a:rPr lang="en-US" sz="2729">
                <a:solidFill>
                  <a:srgbClr val="000000"/>
                </a:solidFill>
                <a:latin typeface="Canva Sans"/>
                <a:ea typeface="Canva Sans"/>
                <a:cs typeface="Canva Sans"/>
                <a:sym typeface="Canva Sans"/>
              </a:rPr>
              <a:t>Good UX leads to higher engagement rates, lower bounce rates, and more conversions.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5.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602503"/>
            <a:ext cx="18288000" cy="5226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3. Boosted Credibility and Trust</a:t>
            </a:r>
          </a:p>
          <a:p>
            <a:pPr algn="ctr">
              <a:lnSpc>
                <a:spcPts val="3821"/>
              </a:lnSpc>
              <a:spcBef>
                <a:spcPct val="0"/>
              </a:spcBef>
            </a:pPr>
            <a:r>
              <a:rPr lang="en-US" sz="2729">
                <a:solidFill>
                  <a:srgbClr val="000000"/>
                </a:solidFill>
                <a:latin typeface="Canva Sans"/>
                <a:ea typeface="Canva Sans"/>
                <a:cs typeface="Canva Sans"/>
                <a:sym typeface="Canva Sans"/>
              </a:rPr>
              <a:t>Users are more likely to trust and do business with a company that has a polished, professional web presence.</a:t>
            </a:r>
          </a:p>
          <a:p>
            <a:pPr algn="ctr">
              <a:lnSpc>
                <a:spcPts val="3821"/>
              </a:lnSpc>
              <a:spcBef>
                <a:spcPct val="0"/>
              </a:spcBef>
            </a:pPr>
            <a:r>
              <a:rPr lang="en-US" sz="2729">
                <a:solidFill>
                  <a:srgbClr val="000000"/>
                </a:solidFill>
                <a:latin typeface="Canva Sans"/>
                <a:ea typeface="Canva Sans"/>
                <a:cs typeface="Canva Sans"/>
                <a:sym typeface="Canva Sans"/>
              </a:rPr>
              <a:t>What builds trust online?</a:t>
            </a:r>
          </a:p>
          <a:p>
            <a:pPr algn="ctr">
              <a:lnSpc>
                <a:spcPts val="3821"/>
              </a:lnSpc>
              <a:spcBef>
                <a:spcPct val="0"/>
              </a:spcBef>
            </a:pPr>
            <a:r>
              <a:rPr lang="en-US" sz="2729">
                <a:solidFill>
                  <a:srgbClr val="000000"/>
                </a:solidFill>
                <a:latin typeface="Canva Sans"/>
                <a:ea typeface="Canva Sans"/>
                <a:cs typeface="Canva Sans"/>
                <a:sym typeface="Canva Sans"/>
              </a:rPr>
              <a:t>Secure browsing (SSL certificates and HTTPS)</a:t>
            </a:r>
          </a:p>
          <a:p>
            <a:pPr algn="ctr">
              <a:lnSpc>
                <a:spcPts val="3821"/>
              </a:lnSpc>
              <a:spcBef>
                <a:spcPct val="0"/>
              </a:spcBef>
            </a:pPr>
            <a:r>
              <a:rPr lang="en-US" sz="2729">
                <a:solidFill>
                  <a:srgbClr val="000000"/>
                </a:solidFill>
                <a:latin typeface="Canva Sans"/>
                <a:ea typeface="Canva Sans"/>
                <a:cs typeface="Canva Sans"/>
                <a:sym typeface="Canva Sans"/>
              </a:rPr>
              <a:t>Professional branding and messaging</a:t>
            </a:r>
          </a:p>
          <a:p>
            <a:pPr algn="ctr">
              <a:lnSpc>
                <a:spcPts val="3821"/>
              </a:lnSpc>
              <a:spcBef>
                <a:spcPct val="0"/>
              </a:spcBef>
            </a:pPr>
            <a:r>
              <a:rPr lang="en-US" sz="2729">
                <a:solidFill>
                  <a:srgbClr val="000000"/>
                </a:solidFill>
                <a:latin typeface="Canva Sans"/>
                <a:ea typeface="Canva Sans"/>
                <a:cs typeface="Canva Sans"/>
                <a:sym typeface="Canva Sans"/>
              </a:rPr>
              <a:t>Testimonials, case studies, and client logos</a:t>
            </a:r>
          </a:p>
          <a:p>
            <a:pPr algn="ctr">
              <a:lnSpc>
                <a:spcPts val="3821"/>
              </a:lnSpc>
              <a:spcBef>
                <a:spcPct val="0"/>
              </a:spcBef>
            </a:pPr>
            <a:r>
              <a:rPr lang="en-US" sz="2729">
                <a:solidFill>
                  <a:srgbClr val="000000"/>
                </a:solidFill>
                <a:latin typeface="Canva Sans"/>
                <a:ea typeface="Canva Sans"/>
                <a:cs typeface="Canva Sans"/>
                <a:sym typeface="Canva Sans"/>
              </a:rPr>
              <a:t>Clean, bug-free functionality</a:t>
            </a:r>
          </a:p>
          <a:p>
            <a:pPr algn="ctr">
              <a:lnSpc>
                <a:spcPts val="3821"/>
              </a:lnSpc>
              <a:spcBef>
                <a:spcPct val="0"/>
              </a:spcBef>
            </a:pPr>
            <a:r>
              <a:rPr lang="en-US" sz="2729">
                <a:solidFill>
                  <a:srgbClr val="000000"/>
                </a:solidFill>
                <a:latin typeface="Canva Sans"/>
                <a:ea typeface="Canva Sans"/>
                <a:cs typeface="Canva Sans"/>
                <a:sym typeface="Canva Sans"/>
              </a:rPr>
              <a:t>A great site subtly communicates: “We care about our business—and yours.”</a:t>
            </a:r>
          </a:p>
          <a:p>
            <a:pPr algn="ctr">
              <a:lnSpc>
                <a:spcPts val="3821"/>
              </a:lnSpc>
              <a:spcBef>
                <a:spcPct val="0"/>
              </a:spcBef>
            </a:pPr>
            <a:r>
              <a:rPr lang="en-US" sz="2729">
                <a:solidFill>
                  <a:srgbClr val="000000"/>
                </a:solidFill>
                <a:latin typeface="Canva Sans"/>
                <a:ea typeface="Canva Sans"/>
                <a:cs typeface="Canva Sans"/>
                <a:sym typeface="Canva Sans"/>
              </a:rPr>
              <a:t>4. Improved SEO and Online Visibility</a:t>
            </a:r>
          </a:p>
          <a:p>
            <a:pPr algn="ctr">
              <a:lnSpc>
                <a:spcPts val="3821"/>
              </a:lnSpc>
              <a:spcBef>
                <a:spcPct val="0"/>
              </a:spcBef>
            </a:pPr>
            <a:r>
              <a:rPr lang="en-US" sz="2729">
                <a:solidFill>
                  <a:srgbClr val="000000"/>
                </a:solidFill>
                <a:latin typeface="Canva Sans"/>
                <a:ea typeface="Canva Sans"/>
                <a:cs typeface="Canva Sans"/>
                <a:sym typeface="Canva Sans"/>
              </a:rPr>
              <a:t>No matter how stunning your website looks, it’s ineffective if people can’t find it. From the initial codebase to content structure, a professionally built website is designed with SEO best practices integrated at every level.</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444646"/>
            <a:ext cx="18288000" cy="57028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SEO enhancements include:</a:t>
            </a:r>
          </a:p>
          <a:p>
            <a:pPr algn="ctr">
              <a:lnSpc>
                <a:spcPts val="3821"/>
              </a:lnSpc>
              <a:spcBef>
                <a:spcPct val="0"/>
              </a:spcBef>
            </a:pPr>
            <a:r>
              <a:rPr lang="en-US" sz="2729">
                <a:solidFill>
                  <a:srgbClr val="000000"/>
                </a:solidFill>
                <a:latin typeface="Canva Sans"/>
                <a:ea typeface="Canva Sans"/>
                <a:cs typeface="Canva Sans"/>
                <a:sym typeface="Canva Sans"/>
              </a:rPr>
              <a:t>Clean code and fast-loading pages</a:t>
            </a:r>
          </a:p>
          <a:p>
            <a:pPr algn="ctr">
              <a:lnSpc>
                <a:spcPts val="3821"/>
              </a:lnSpc>
              <a:spcBef>
                <a:spcPct val="0"/>
              </a:spcBef>
            </a:pPr>
            <a:r>
              <a:rPr lang="en-US" sz="2729">
                <a:solidFill>
                  <a:srgbClr val="000000"/>
                </a:solidFill>
                <a:latin typeface="Canva Sans"/>
                <a:ea typeface="Canva Sans"/>
                <a:cs typeface="Canva Sans"/>
                <a:sym typeface="Canva Sans"/>
              </a:rPr>
              <a:t>Optimized content with target keywords</a:t>
            </a:r>
          </a:p>
          <a:p>
            <a:pPr algn="ctr">
              <a:lnSpc>
                <a:spcPts val="3821"/>
              </a:lnSpc>
              <a:spcBef>
                <a:spcPct val="0"/>
              </a:spcBef>
            </a:pPr>
            <a:r>
              <a:rPr lang="en-US" sz="2729">
                <a:solidFill>
                  <a:srgbClr val="000000"/>
                </a:solidFill>
                <a:latin typeface="Canva Sans"/>
                <a:ea typeface="Canva Sans"/>
                <a:cs typeface="Canva Sans"/>
                <a:sym typeface="Canva Sans"/>
              </a:rPr>
              <a:t>Meta tags, schema markup, and sitemaps</a:t>
            </a:r>
          </a:p>
          <a:p>
            <a:pPr algn="ctr">
              <a:lnSpc>
                <a:spcPts val="3821"/>
              </a:lnSpc>
              <a:spcBef>
                <a:spcPct val="0"/>
              </a:spcBef>
            </a:pPr>
            <a:r>
              <a:rPr lang="en-US" sz="2729">
                <a:solidFill>
                  <a:srgbClr val="000000"/>
                </a:solidFill>
                <a:latin typeface="Canva Sans"/>
                <a:ea typeface="Canva Sans"/>
                <a:cs typeface="Canva Sans"/>
                <a:sym typeface="Canva Sans"/>
              </a:rPr>
              <a:t>Mobile-first development</a:t>
            </a:r>
          </a:p>
          <a:p>
            <a:pPr algn="ctr">
              <a:lnSpc>
                <a:spcPts val="3821"/>
              </a:lnSpc>
              <a:spcBef>
                <a:spcPct val="0"/>
              </a:spcBef>
            </a:pPr>
            <a:r>
              <a:rPr lang="en-US" sz="2729">
                <a:solidFill>
                  <a:srgbClr val="000000"/>
                </a:solidFill>
                <a:latin typeface="Canva Sans"/>
                <a:ea typeface="Canva Sans"/>
                <a:cs typeface="Canva Sans"/>
                <a:sym typeface="Canva Sans"/>
              </a:rPr>
              <a:t>With these in place, search engines are more likely to rank your site higher—bringing in more organic traffic and qualified leads.</a:t>
            </a:r>
          </a:p>
          <a:p>
            <a:pPr algn="ctr">
              <a:lnSpc>
                <a:spcPts val="3821"/>
              </a:lnSpc>
              <a:spcBef>
                <a:spcPct val="0"/>
              </a:spcBef>
            </a:pPr>
            <a:r>
              <a:rPr lang="en-US" sz="2729">
                <a:solidFill>
                  <a:srgbClr val="000000"/>
                </a:solidFill>
                <a:latin typeface="Canva Sans"/>
                <a:ea typeface="Canva Sans"/>
                <a:cs typeface="Canva Sans"/>
                <a:sym typeface="Canva Sans"/>
              </a:rPr>
              <a:t>5. Seamless Integration With Marketing Tools</a:t>
            </a:r>
          </a:p>
          <a:p>
            <a:pPr algn="ctr">
              <a:lnSpc>
                <a:spcPts val="3821"/>
              </a:lnSpc>
              <a:spcBef>
                <a:spcPct val="0"/>
              </a:spcBef>
            </a:pPr>
            <a:r>
              <a:rPr lang="en-US" sz="2729">
                <a:solidFill>
                  <a:srgbClr val="000000"/>
                </a:solidFill>
                <a:latin typeface="Canva Sans"/>
                <a:ea typeface="Canva Sans"/>
                <a:cs typeface="Canva Sans"/>
                <a:sym typeface="Canva Sans"/>
              </a:rPr>
              <a:t>A modern website doesn’t operate in isolation. It integrates with your broader marketing stack to support campaigns and sales funnels.</a:t>
            </a:r>
          </a:p>
          <a:p>
            <a:pPr algn="ctr">
              <a:lnSpc>
                <a:spcPts val="3821"/>
              </a:lnSpc>
              <a:spcBef>
                <a:spcPct val="0"/>
              </a:spcBef>
            </a:pPr>
            <a:r>
              <a:rPr lang="en-US" sz="2729">
                <a:solidFill>
                  <a:srgbClr val="000000"/>
                </a:solidFill>
                <a:latin typeface="Canva Sans"/>
                <a:ea typeface="Canva Sans"/>
                <a:cs typeface="Canva Sans"/>
                <a:sym typeface="Canva Sans"/>
              </a:rPr>
              <a:t>Smart integration includes:</a:t>
            </a:r>
          </a:p>
          <a:p>
            <a:pPr algn="ctr">
              <a:lnSpc>
                <a:spcPts val="3821"/>
              </a:lnSpc>
              <a:spcBef>
                <a:spcPct val="0"/>
              </a:spcBef>
            </a:pPr>
            <a:r>
              <a:rPr lang="en-US" sz="2729">
                <a:solidFill>
                  <a:srgbClr val="000000"/>
                </a:solidFill>
                <a:latin typeface="Canva Sans"/>
                <a:ea typeface="Canva Sans"/>
                <a:cs typeface="Canva Sans"/>
                <a:sym typeface="Canva Sans"/>
              </a:rPr>
              <a:t>Email marketing platforms (like Mailchimp or ConvertKit)</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602503"/>
            <a:ext cx="18288000" cy="5226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CRM systems (like HubSpot or Salesforce)</a:t>
            </a:r>
          </a:p>
          <a:p>
            <a:pPr algn="ctr">
              <a:lnSpc>
                <a:spcPts val="3821"/>
              </a:lnSpc>
              <a:spcBef>
                <a:spcPct val="0"/>
              </a:spcBef>
            </a:pPr>
            <a:r>
              <a:rPr lang="en-US" sz="2729">
                <a:solidFill>
                  <a:srgbClr val="000000"/>
                </a:solidFill>
                <a:latin typeface="Canva Sans"/>
                <a:ea typeface="Canva Sans"/>
                <a:cs typeface="Canva Sans"/>
                <a:sym typeface="Canva Sans"/>
              </a:rPr>
              <a:t>Analytics and tracking tools (Google Analytics, Hotjar)</a:t>
            </a:r>
          </a:p>
          <a:p>
            <a:pPr algn="ctr">
              <a:lnSpc>
                <a:spcPts val="3821"/>
              </a:lnSpc>
              <a:spcBef>
                <a:spcPct val="0"/>
              </a:spcBef>
            </a:pPr>
            <a:r>
              <a:rPr lang="en-US" sz="2729">
                <a:solidFill>
                  <a:srgbClr val="000000"/>
                </a:solidFill>
                <a:latin typeface="Canva Sans"/>
                <a:ea typeface="Canva Sans"/>
                <a:cs typeface="Canva Sans"/>
                <a:sym typeface="Canva Sans"/>
              </a:rPr>
              <a:t>Live chat and chatbot support</a:t>
            </a:r>
          </a:p>
          <a:p>
            <a:pPr algn="ctr">
              <a:lnSpc>
                <a:spcPts val="3821"/>
              </a:lnSpc>
              <a:spcBef>
                <a:spcPct val="0"/>
              </a:spcBef>
            </a:pPr>
            <a:r>
              <a:rPr lang="en-US" sz="2729">
                <a:solidFill>
                  <a:srgbClr val="000000"/>
                </a:solidFill>
                <a:latin typeface="Canva Sans"/>
                <a:ea typeface="Canva Sans"/>
                <a:cs typeface="Canva Sans"/>
                <a:sym typeface="Canva Sans"/>
              </a:rPr>
              <a:t>These integrations streamline lead capture, customer follow-ups, and performance tracking—helping you market smarter.</a:t>
            </a:r>
          </a:p>
          <a:p>
            <a:pPr algn="ctr">
              <a:lnSpc>
                <a:spcPts val="3821"/>
              </a:lnSpc>
              <a:spcBef>
                <a:spcPct val="0"/>
              </a:spcBef>
            </a:pPr>
            <a:r>
              <a:rPr lang="en-US" sz="2729">
                <a:solidFill>
                  <a:srgbClr val="000000"/>
                </a:solidFill>
                <a:latin typeface="Canva Sans"/>
                <a:ea typeface="Canva Sans"/>
                <a:cs typeface="Canva Sans"/>
                <a:sym typeface="Canva Sans"/>
              </a:rPr>
              <a:t>6. Scalability for Future Growth</a:t>
            </a:r>
          </a:p>
          <a:p>
            <a:pPr algn="ctr">
              <a:lnSpc>
                <a:spcPts val="3821"/>
              </a:lnSpc>
              <a:spcBef>
                <a:spcPct val="0"/>
              </a:spcBef>
            </a:pPr>
            <a:r>
              <a:rPr lang="en-US" sz="2729">
                <a:solidFill>
                  <a:srgbClr val="000000"/>
                </a:solidFill>
                <a:latin typeface="Canva Sans"/>
                <a:ea typeface="Canva Sans"/>
                <a:cs typeface="Canva Sans"/>
                <a:sym typeface="Canva Sans"/>
              </a:rPr>
              <a:t>A custom-developed website isn’t just about today’s needs. It’s built to evolve with your business.</a:t>
            </a:r>
          </a:p>
          <a:p>
            <a:pPr algn="ctr">
              <a:lnSpc>
                <a:spcPts val="3821"/>
              </a:lnSpc>
              <a:spcBef>
                <a:spcPct val="0"/>
              </a:spcBef>
            </a:pPr>
            <a:r>
              <a:rPr lang="en-US" sz="2729">
                <a:solidFill>
                  <a:srgbClr val="000000"/>
                </a:solidFill>
                <a:latin typeface="Canva Sans"/>
                <a:ea typeface="Canva Sans"/>
                <a:cs typeface="Canva Sans"/>
                <a:sym typeface="Canva Sans"/>
              </a:rPr>
              <a:t>Scalable websites allow you to:</a:t>
            </a:r>
          </a:p>
          <a:p>
            <a:pPr algn="ctr">
              <a:lnSpc>
                <a:spcPts val="3821"/>
              </a:lnSpc>
              <a:spcBef>
                <a:spcPct val="0"/>
              </a:spcBef>
            </a:pPr>
            <a:r>
              <a:rPr lang="en-US" sz="2729">
                <a:solidFill>
                  <a:srgbClr val="000000"/>
                </a:solidFill>
                <a:latin typeface="Canva Sans"/>
                <a:ea typeface="Canva Sans"/>
                <a:cs typeface="Canva Sans"/>
                <a:sym typeface="Canva Sans"/>
              </a:rPr>
              <a:t>Add new features and pages easily</a:t>
            </a:r>
          </a:p>
          <a:p>
            <a:pPr algn="ctr">
              <a:lnSpc>
                <a:spcPts val="3821"/>
              </a:lnSpc>
              <a:spcBef>
                <a:spcPct val="0"/>
              </a:spcBef>
            </a:pPr>
            <a:r>
              <a:rPr lang="en-US" sz="2729">
                <a:solidFill>
                  <a:srgbClr val="000000"/>
                </a:solidFill>
                <a:latin typeface="Canva Sans"/>
                <a:ea typeface="Canva Sans"/>
                <a:cs typeface="Canva Sans"/>
                <a:sym typeface="Canva Sans"/>
              </a:rPr>
              <a:t>Update content without code (via CMS)</a:t>
            </a:r>
          </a:p>
          <a:p>
            <a:pPr algn="ctr">
              <a:lnSpc>
                <a:spcPts val="3821"/>
              </a:lnSpc>
              <a:spcBef>
                <a:spcPct val="0"/>
              </a:spcBef>
            </a:pPr>
            <a:r>
              <a:rPr lang="en-US" sz="2729">
                <a:solidFill>
                  <a:srgbClr val="000000"/>
                </a:solidFill>
                <a:latin typeface="Canva Sans"/>
                <a:ea typeface="Canva Sans"/>
                <a:cs typeface="Canva Sans"/>
                <a:sym typeface="Canva Sans"/>
              </a:rPr>
              <a:t>Handle growing traffic and user demands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786670"/>
            <a:ext cx="18288000" cy="522655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Support multi-language or multi-location expansions</a:t>
            </a:r>
          </a:p>
          <a:p>
            <a:pPr algn="ctr">
              <a:lnSpc>
                <a:spcPts val="3821"/>
              </a:lnSpc>
              <a:spcBef>
                <a:spcPct val="0"/>
              </a:spcBef>
            </a:pPr>
            <a:r>
              <a:rPr lang="en-US" sz="2729">
                <a:solidFill>
                  <a:srgbClr val="000000"/>
                </a:solidFill>
                <a:latin typeface="Canva Sans"/>
                <a:ea typeface="Canva Sans"/>
                <a:cs typeface="Canva Sans"/>
                <a:sym typeface="Canva Sans"/>
              </a:rPr>
              <a:t>With a solid foundation, your website becomes an asset that grows with you.</a:t>
            </a:r>
          </a:p>
          <a:p>
            <a:pPr algn="ctr">
              <a:lnSpc>
                <a:spcPts val="3821"/>
              </a:lnSpc>
              <a:spcBef>
                <a:spcPct val="0"/>
              </a:spcBef>
            </a:pPr>
            <a:r>
              <a:rPr lang="en-US" sz="2729">
                <a:solidFill>
                  <a:srgbClr val="000000"/>
                </a:solidFill>
                <a:latin typeface="Canva Sans"/>
                <a:ea typeface="Canva Sans"/>
                <a:cs typeface="Canva Sans"/>
                <a:sym typeface="Canva Sans"/>
              </a:rPr>
              <a:t>7. Competitive Advantage</a:t>
            </a:r>
          </a:p>
          <a:p>
            <a:pPr algn="ctr">
              <a:lnSpc>
                <a:spcPts val="3821"/>
              </a:lnSpc>
              <a:spcBef>
                <a:spcPct val="0"/>
              </a:spcBef>
            </a:pPr>
            <a:r>
              <a:rPr lang="en-US" sz="2729">
                <a:solidFill>
                  <a:srgbClr val="000000"/>
                </a:solidFill>
                <a:latin typeface="Canva Sans"/>
                <a:ea typeface="Canva Sans"/>
                <a:cs typeface="Canva Sans"/>
                <a:sym typeface="Canva Sans"/>
              </a:rPr>
              <a:t>In industries where products and services are similar, your website can be a major differentiator. A unique, engaging, and professional digital presence sets you apart from competitors stuck with outdated or generic sites.</a:t>
            </a:r>
          </a:p>
          <a:p>
            <a:pPr algn="ctr">
              <a:lnSpc>
                <a:spcPts val="3821"/>
              </a:lnSpc>
              <a:spcBef>
                <a:spcPct val="0"/>
              </a:spcBef>
            </a:pPr>
            <a:r>
              <a:rPr lang="en-US" sz="2729">
                <a:solidFill>
                  <a:srgbClr val="000000"/>
                </a:solidFill>
                <a:latin typeface="Canva Sans"/>
                <a:ea typeface="Canva Sans"/>
                <a:cs typeface="Canva Sans"/>
                <a:sym typeface="Canva Sans"/>
              </a:rPr>
              <a:t>A standout site communicates:</a:t>
            </a:r>
          </a:p>
          <a:p>
            <a:pPr algn="ctr">
              <a:lnSpc>
                <a:spcPts val="3821"/>
              </a:lnSpc>
              <a:spcBef>
                <a:spcPct val="0"/>
              </a:spcBef>
            </a:pPr>
            <a:r>
              <a:rPr lang="en-US" sz="2729">
                <a:solidFill>
                  <a:srgbClr val="000000"/>
                </a:solidFill>
                <a:latin typeface="Canva Sans"/>
                <a:ea typeface="Canva Sans"/>
                <a:cs typeface="Canva Sans"/>
                <a:sym typeface="Canva Sans"/>
              </a:rPr>
              <a:t>Innovation and leadership</a:t>
            </a:r>
          </a:p>
          <a:p>
            <a:pPr algn="ctr">
              <a:lnSpc>
                <a:spcPts val="3821"/>
              </a:lnSpc>
              <a:spcBef>
                <a:spcPct val="0"/>
              </a:spcBef>
            </a:pPr>
            <a:r>
              <a:rPr lang="en-US" sz="2729">
                <a:solidFill>
                  <a:srgbClr val="000000"/>
                </a:solidFill>
                <a:latin typeface="Canva Sans"/>
                <a:ea typeface="Canva Sans"/>
                <a:cs typeface="Canva Sans"/>
                <a:sym typeface="Canva Sans"/>
              </a:rPr>
              <a:t>Attention to detail</a:t>
            </a:r>
          </a:p>
          <a:p>
            <a:pPr algn="ctr">
              <a:lnSpc>
                <a:spcPts val="3821"/>
              </a:lnSpc>
              <a:spcBef>
                <a:spcPct val="0"/>
              </a:spcBef>
            </a:pPr>
            <a:r>
              <a:rPr lang="en-US" sz="2729">
                <a:solidFill>
                  <a:srgbClr val="000000"/>
                </a:solidFill>
                <a:latin typeface="Canva Sans"/>
                <a:ea typeface="Canva Sans"/>
                <a:cs typeface="Canva Sans"/>
                <a:sym typeface="Canva Sans"/>
              </a:rPr>
              <a:t>Commitment to customer experience</a:t>
            </a:r>
          </a:p>
          <a:p>
            <a:pPr algn="ctr">
              <a:lnSpc>
                <a:spcPts val="3821"/>
              </a:lnSpc>
              <a:spcBef>
                <a:spcPct val="0"/>
              </a:spcBef>
            </a:pPr>
            <a:r>
              <a:rPr lang="en-US" sz="2729">
                <a:solidFill>
                  <a:srgbClr val="000000"/>
                </a:solidFill>
                <a:latin typeface="Canva Sans"/>
                <a:ea typeface="Canva Sans"/>
                <a:cs typeface="Canva Sans"/>
                <a:sym typeface="Canva Sans"/>
              </a:rPr>
              <a:t>All of which can help you win more trust—and more business.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1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6108730"/>
            <a:ext cx="18288000" cy="2845308"/>
          </a:xfrm>
          <a:prstGeom prst="rect">
            <a:avLst/>
          </a:prstGeom>
        </p:spPr>
        <p:txBody>
          <a:bodyPr anchor="t" rtlCol="false" tIns="0" lIns="0" bIns="0" rIns="0">
            <a:spAutoFit/>
          </a:bodyPr>
          <a:lstStyle/>
          <a:p>
            <a:pPr algn="ctr">
              <a:lnSpc>
                <a:spcPts val="3821"/>
              </a:lnSpc>
              <a:spcBef>
                <a:spcPct val="0"/>
              </a:spcBef>
            </a:pPr>
            <a:r>
              <a:rPr lang="en-US" sz="2729">
                <a:solidFill>
                  <a:srgbClr val="000000"/>
                </a:solidFill>
                <a:latin typeface="Canva Sans"/>
                <a:ea typeface="Canva Sans"/>
                <a:cs typeface="Canva Sans"/>
                <a:sym typeface="Canva Sans"/>
              </a:rPr>
              <a:t>✅ Final Thoughts</a:t>
            </a:r>
          </a:p>
          <a:p>
            <a:pPr algn="ctr">
              <a:lnSpc>
                <a:spcPts val="3821"/>
              </a:lnSpc>
              <a:spcBef>
                <a:spcPct val="0"/>
              </a:spcBef>
            </a:pPr>
            <a:r>
              <a:rPr lang="en-US" sz="2729">
                <a:solidFill>
                  <a:srgbClr val="000000"/>
                </a:solidFill>
                <a:latin typeface="Canva Sans"/>
                <a:ea typeface="Canva Sans"/>
                <a:cs typeface="Canva Sans"/>
                <a:sym typeface="Canva Sans"/>
              </a:rPr>
              <a:t>Your website is more than just a digital platform—it’s your brand’s front door, your 24/7 salesperson, and your most powerful marketing tool. Investing in expert design and development pays dividends in the form of increased credibility, higher engagement, better rankings, and stronger conversions.</a:t>
            </a:r>
          </a:p>
          <a:p>
            <a:pPr algn="ctr">
              <a:lnSpc>
                <a:spcPts val="3821"/>
              </a:lnSpc>
              <a:spcBef>
                <a:spcPct val="0"/>
              </a:spcBef>
            </a:pPr>
            <a:r>
              <a:rPr lang="en-US" sz="2729">
                <a:solidFill>
                  <a:srgbClr val="000000"/>
                </a:solidFill>
                <a:latin typeface="Canva Sans"/>
                <a:ea typeface="Canva Sans"/>
                <a:cs typeface="Canva Sans"/>
                <a:sym typeface="Canva Sans"/>
              </a:rPr>
              <a:t>So if your current website is holding you back, it’s time for a change.</a:t>
            </a:r>
          </a:p>
          <a:p>
            <a:pPr algn="ctr">
              <a:lnSpc>
                <a:spcPts val="3821"/>
              </a:lnSpc>
              <a:spcBef>
                <a:spcPct val="0"/>
              </a:spcBef>
            </a:pPr>
            <a:r>
              <a:rPr lang="en-US" sz="2729">
                <a:solidFill>
                  <a:srgbClr val="000000"/>
                </a:solidFill>
                <a:latin typeface="Canva Sans"/>
                <a:ea typeface="Canva Sans"/>
                <a:cs typeface="Canva Sans"/>
                <a:sym typeface="Canva Sans"/>
              </a:rPr>
              <a:t>Partner with a professional team and unlock the full potential of your online presence.</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1909085" y="184167"/>
            <a:ext cx="14781876" cy="3192500"/>
          </a:xfrm>
          <a:custGeom>
            <a:avLst/>
            <a:gdLst/>
            <a:ahLst/>
            <a:cxnLst/>
            <a:rect r="r" b="b" t="t" l="l"/>
            <a:pathLst>
              <a:path h="3192500" w="14781876">
                <a:moveTo>
                  <a:pt x="0" y="0"/>
                </a:moveTo>
                <a:lnTo>
                  <a:pt x="14781876" y="0"/>
                </a:lnTo>
                <a:lnTo>
                  <a:pt x="14781876" y="3192499"/>
                </a:lnTo>
                <a:lnTo>
                  <a:pt x="0" y="3192499"/>
                </a:lnTo>
                <a:lnTo>
                  <a:pt x="0" y="0"/>
                </a:lnTo>
                <a:close/>
              </a:path>
            </a:pathLst>
          </a:custGeom>
          <a:blipFill>
            <a:blip r:embed="rId2"/>
            <a:stretch>
              <a:fillRect l="0" t="-58539" r="-177" b="-150839"/>
            </a:stretch>
          </a:blipFill>
        </p:spPr>
      </p:sp>
      <p:sp>
        <p:nvSpPr>
          <p:cNvPr name="TextBox 3" id="3"/>
          <p:cNvSpPr txBox="true"/>
          <p:nvPr/>
        </p:nvSpPr>
        <p:spPr>
          <a:xfrm rot="0">
            <a:off x="0" y="6011189"/>
            <a:ext cx="1828800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Top 10 Features That Every Modern Business Website Needs – And How Design and Development Teams Build Them</a:t>
            </a:r>
          </a:p>
          <a:p>
            <a:pPr algn="ctr">
              <a:lnSpc>
                <a:spcPts val="4373"/>
              </a:lnSpc>
              <a:spcBef>
                <a:spcPct val="0"/>
              </a:spcBef>
            </a:pPr>
            <a:r>
              <a:rPr lang="en-US" sz="2733">
                <a:solidFill>
                  <a:srgbClr val="000000"/>
                </a:solidFill>
                <a:latin typeface="Canva Sans"/>
                <a:ea typeface="Canva Sans"/>
                <a:cs typeface="Canva Sans"/>
                <a:sym typeface="Canva Sans"/>
              </a:rPr>
              <a:t>In today’s hyper-digital world, a business’s website is more than just a virtual brochure—it’s often the first impression and main touchpoint for potential customers. An expertly crafted website often determines whether a potential client chooses your business or moves on to a competitor. </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0.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2424873"/>
            <a:ext cx="1828800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Quora Web Solution: Quora Web Solution is a trusted website development company based in Bangalore, India, offering a wide array of services to not only domestic but global clientele. Be it Website Design and Development, SEO services, Digital Marketing, Branding, App Development, Ecommerce Solution, and Logo Creation . Quora Web Solution has the best website developers offering top quality services and that is the reason why we are well known as one of the best Website Development Companies in Bangalore, India.</a:t>
            </a:r>
          </a:p>
        </p:txBody>
      </p:sp>
      <p:sp>
        <p:nvSpPr>
          <p:cNvPr name="TextBox 3" id="3"/>
          <p:cNvSpPr txBox="true"/>
          <p:nvPr/>
        </p:nvSpPr>
        <p:spPr>
          <a:xfrm rot="0">
            <a:off x="2002057" y="6972533"/>
            <a:ext cx="6548884" cy="1613727"/>
          </a:xfrm>
          <a:prstGeom prst="rect">
            <a:avLst/>
          </a:prstGeom>
        </p:spPr>
        <p:txBody>
          <a:bodyPr anchor="t" rtlCol="false" tIns="0" lIns="0" bIns="0" rIns="0">
            <a:spAutoFit/>
          </a:bodyPr>
          <a:lstStyle/>
          <a:p>
            <a:pPr algn="ctr">
              <a:lnSpc>
                <a:spcPts val="4373"/>
              </a:lnSpc>
            </a:pPr>
            <a:r>
              <a:rPr lang="en-US" sz="2733">
                <a:solidFill>
                  <a:srgbClr val="000000"/>
                </a:solidFill>
                <a:latin typeface="Canva Sans"/>
                <a:ea typeface="Canva Sans"/>
                <a:cs typeface="Canva Sans"/>
                <a:sym typeface="Canva Sans"/>
              </a:rPr>
              <a:t>Visit Us - www.quorawebsolution.com</a:t>
            </a:r>
          </a:p>
          <a:p>
            <a:pPr algn="ctr">
              <a:lnSpc>
                <a:spcPts val="4373"/>
              </a:lnSpc>
            </a:pPr>
            <a:r>
              <a:rPr lang="en-US" sz="2733">
                <a:solidFill>
                  <a:srgbClr val="000000"/>
                </a:solidFill>
                <a:latin typeface="Canva Sans"/>
                <a:ea typeface="Canva Sans"/>
                <a:cs typeface="Canva Sans"/>
                <a:sym typeface="Canva Sans"/>
              </a:rPr>
              <a:t>Call Us - +91 9986 056 909</a:t>
            </a:r>
          </a:p>
          <a:p>
            <a:pPr algn="ctr">
              <a:lnSpc>
                <a:spcPts val="4373"/>
              </a:lnSpc>
              <a:spcBef>
                <a:spcPct val="0"/>
              </a:spcBef>
            </a:pPr>
            <a:r>
              <a:rPr lang="en-US" sz="2733">
                <a:solidFill>
                  <a:srgbClr val="000000"/>
                </a:solidFill>
                <a:latin typeface="Canva Sans"/>
                <a:ea typeface="Canva Sans"/>
                <a:cs typeface="Canva Sans"/>
                <a:sym typeface="Canva Sans"/>
              </a:rPr>
              <a:t>Mail Us - info@quorawebsolutions.com</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21.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8105978" y="437118"/>
            <a:ext cx="8521878" cy="8821182"/>
          </a:xfrm>
          <a:custGeom>
            <a:avLst/>
            <a:gdLst/>
            <a:ahLst/>
            <a:cxnLst/>
            <a:rect r="r" b="b" t="t" l="l"/>
            <a:pathLst>
              <a:path h="8821182" w="8521878">
                <a:moveTo>
                  <a:pt x="0" y="0"/>
                </a:moveTo>
                <a:lnTo>
                  <a:pt x="8521878" y="0"/>
                </a:lnTo>
                <a:lnTo>
                  <a:pt x="8521878" y="8821182"/>
                </a:lnTo>
                <a:lnTo>
                  <a:pt x="0" y="8821182"/>
                </a:lnTo>
                <a:lnTo>
                  <a:pt x="0" y="0"/>
                </a:lnTo>
                <a:close/>
              </a:path>
            </a:pathLst>
          </a:custGeom>
          <a:blipFill>
            <a:blip r:embed="rId2"/>
            <a:stretch>
              <a:fillRect l="0" t="-14482" r="0" b="-14482"/>
            </a:stretch>
          </a:blipFill>
        </p:spPr>
      </p:sp>
      <p:sp>
        <p:nvSpPr>
          <p:cNvPr name="TextBox 3" id="3"/>
          <p:cNvSpPr txBox="true"/>
          <p:nvPr/>
        </p:nvSpPr>
        <p:spPr>
          <a:xfrm rot="0">
            <a:off x="8105978" y="26205"/>
            <a:ext cx="7873640" cy="10167915"/>
          </a:xfrm>
          <a:prstGeom prst="rect">
            <a:avLst/>
          </a:prstGeom>
        </p:spPr>
        <p:txBody>
          <a:bodyPr anchor="t" rtlCol="false" tIns="0" lIns="0" bIns="0" rIns="0">
            <a:spAutoFit/>
          </a:bodyPr>
          <a:lstStyle/>
          <a:p>
            <a:pPr algn="ctr">
              <a:lnSpc>
                <a:spcPts val="2519"/>
              </a:lnSpc>
            </a:pPr>
            <a:r>
              <a:rPr lang="en-US" sz="1574" u="sng">
                <a:solidFill>
                  <a:srgbClr val="000000"/>
                </a:solidFill>
                <a:latin typeface="Canva Sans"/>
                <a:ea typeface="Canva Sans"/>
                <a:cs typeface="Canva Sans"/>
                <a:sym typeface="Canva Sans"/>
                <a:hlinkClick r:id="rId3" tooltip="https://www.quorawebsolution.com/wordpress-website-development-company-in-bangalore"/>
              </a:rPr>
              <a:t>WORDPRESS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4" tooltip="https://www.quorawebsolution.com/ecommerce-website-development-company-in-bangalore"/>
              </a:rPr>
              <a:t>ECOMMERCE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5" tooltip="https://www.quorawebsolution.com/php-website-development-company-in-bangalore"/>
              </a:rPr>
              <a:t>PHP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6" tooltip="https://www.quorawebsolution.com/cms-website-development-company-in-bangalore"/>
              </a:rPr>
              <a:t>CMS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7" tooltip="https://www.quorawebsolution.com/drupal-development-company-in-bangalore"/>
              </a:rPr>
              <a:t>DRUPAL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8" tooltip="https://www.quorawebsolution.com/website-maintenance-services-in-bangalore"/>
              </a:rPr>
              <a:t>WEBSITE SERVICES</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9" tooltip="https://www.quorawebsolution.com/web-portal-development-company-in-bangalore"/>
              </a:rPr>
              <a:t>WEBPORTAL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0" tooltip="https://www.quorawebsolution.com/magento-website-development-company-in-bangalore"/>
              </a:rPr>
              <a:t>MAGENTO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1" tooltip="https://www.quorawebsolution.com/website-development-company-in-bangalore"/>
              </a:rPr>
              <a:t>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2" tooltip="https://www.quorawebsolution.com/joomla-development-company-in-bangalore"/>
              </a:rPr>
              <a:t>JOOMLA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3" tooltip="https://www.quorawebsolution.com/small-business-web-design-and-development-company-in-bangalore"/>
              </a:rPr>
              <a:t>SMALL BUSINESS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4" tooltip="https://www.quorawebsolution.com/cheap-website-development-company-in-bangalore"/>
              </a:rPr>
              <a:t>CHEAP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5" tooltip="https://www.quorawebsolution.com/static-website-development-company-in-bangalore"/>
              </a:rPr>
              <a:t>STATIC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6" tooltip="https://www.quorawebsolution.com/dynamic-website-development-company-in-bangalore"/>
              </a:rPr>
              <a:t>DYNAMIC WEBSITE DEVELOPMENT</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7" tooltip="https://www.quorawebsolution.com/website-design-company-in-bangalore"/>
              </a:rPr>
              <a:t>WEBSITE DESIGN COMPANY</a:t>
            </a:r>
          </a:p>
          <a:p>
            <a:pPr algn="ctr">
              <a:lnSpc>
                <a:spcPts val="2519"/>
              </a:lnSpc>
            </a:pPr>
          </a:p>
          <a:p>
            <a:pPr algn="ctr">
              <a:lnSpc>
                <a:spcPts val="2519"/>
              </a:lnSpc>
            </a:pPr>
            <a:r>
              <a:rPr lang="en-US" sz="1574" u="sng">
                <a:solidFill>
                  <a:srgbClr val="000000"/>
                </a:solidFill>
                <a:latin typeface="Canva Sans"/>
                <a:ea typeface="Canva Sans"/>
                <a:cs typeface="Canva Sans"/>
                <a:sym typeface="Canva Sans"/>
                <a:hlinkClick r:id="rId18" tooltip="https://www.quorawebsolution.com/tour-and-travel-website-development-company-in-bangalore"/>
              </a:rPr>
              <a:t>TOUR AND TRAVEL WEBSITE DEVELOPMENT</a:t>
            </a:r>
          </a:p>
          <a:p>
            <a:pPr algn="ctr">
              <a:lnSpc>
                <a:spcPts val="2519"/>
              </a:lnSpc>
              <a:spcBef>
                <a:spcPct val="0"/>
              </a:spcBef>
            </a:pPr>
          </a:p>
        </p:txBody>
      </p:sp>
      <p:sp>
        <p:nvSpPr>
          <p:cNvPr name="TextBox 4" id="4"/>
          <p:cNvSpPr txBox="true"/>
          <p:nvPr/>
        </p:nvSpPr>
        <p:spPr>
          <a:xfrm rot="0">
            <a:off x="1028700" y="704850"/>
            <a:ext cx="6722570" cy="1593399"/>
          </a:xfrm>
          <a:prstGeom prst="rect">
            <a:avLst/>
          </a:prstGeom>
        </p:spPr>
        <p:txBody>
          <a:bodyPr anchor="t" rtlCol="false" tIns="0" lIns="0" bIns="0" rIns="0">
            <a:spAutoFit/>
          </a:bodyPr>
          <a:lstStyle/>
          <a:p>
            <a:pPr algn="ctr">
              <a:lnSpc>
                <a:spcPts val="13414"/>
              </a:lnSpc>
              <a:spcBef>
                <a:spcPct val="0"/>
              </a:spcBef>
            </a:pPr>
            <a:r>
              <a:rPr lang="en-US" b="true" sz="8383">
                <a:solidFill>
                  <a:srgbClr val="000000"/>
                </a:solidFill>
                <a:latin typeface="Canva Sans Bold"/>
                <a:ea typeface="Canva Sans Bold"/>
                <a:cs typeface="Canva Sans Bold"/>
                <a:sym typeface="Canva Sans Bold"/>
              </a:rPr>
              <a:t>Services</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1858339" y="267462"/>
            <a:ext cx="14702870" cy="3385170"/>
          </a:xfrm>
          <a:custGeom>
            <a:avLst/>
            <a:gdLst/>
            <a:ahLst/>
            <a:cxnLst/>
            <a:rect r="r" b="b" t="t" l="l"/>
            <a:pathLst>
              <a:path h="3385170" w="14702870">
                <a:moveTo>
                  <a:pt x="0" y="0"/>
                </a:moveTo>
                <a:lnTo>
                  <a:pt x="14702870" y="0"/>
                </a:lnTo>
                <a:lnTo>
                  <a:pt x="14702870" y="3385170"/>
                </a:lnTo>
                <a:lnTo>
                  <a:pt x="0" y="3385170"/>
                </a:lnTo>
                <a:lnTo>
                  <a:pt x="0" y="0"/>
                </a:lnTo>
                <a:close/>
              </a:path>
            </a:pathLst>
          </a:custGeom>
          <a:blipFill>
            <a:blip r:embed="rId2"/>
            <a:stretch>
              <a:fillRect l="0" t="-18157" r="0" b="-109866"/>
            </a:stretch>
          </a:blipFill>
        </p:spPr>
      </p:sp>
      <p:sp>
        <p:nvSpPr>
          <p:cNvPr name="TextBox 3" id="3"/>
          <p:cNvSpPr txBox="true"/>
          <p:nvPr/>
        </p:nvSpPr>
        <p:spPr>
          <a:xfrm rot="0">
            <a:off x="0" y="6037499"/>
            <a:ext cx="18288000" cy="27186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So, what features make a modern business website stand out?</a:t>
            </a:r>
          </a:p>
          <a:p>
            <a:pPr algn="ctr">
              <a:lnSpc>
                <a:spcPts val="4373"/>
              </a:lnSpc>
              <a:spcBef>
                <a:spcPct val="0"/>
              </a:spcBef>
            </a:pPr>
            <a:r>
              <a:rPr lang="en-US" sz="2733">
                <a:solidFill>
                  <a:srgbClr val="000000"/>
                </a:solidFill>
                <a:latin typeface="Canva Sans"/>
                <a:ea typeface="Canva Sans"/>
                <a:cs typeface="Canva Sans"/>
                <a:sym typeface="Canva Sans"/>
              </a:rPr>
              <a:t>Below are the 10 must-have features for any professional business website in 2025—and how expert design and development teams bring them to life.</a:t>
            </a:r>
          </a:p>
          <a:p>
            <a:pPr algn="ctr">
              <a:lnSpc>
                <a:spcPts val="4373"/>
              </a:lnSpc>
              <a:spcBef>
                <a:spcPct val="0"/>
              </a:spcBef>
            </a:pPr>
            <a:r>
              <a:rPr lang="en-US" sz="2733">
                <a:solidFill>
                  <a:srgbClr val="000000"/>
                </a:solidFill>
                <a:latin typeface="Canva Sans"/>
                <a:ea typeface="Canva Sans"/>
                <a:cs typeface="Canva Sans"/>
                <a:sym typeface="Canva Sans"/>
              </a:rPr>
              <a:t>1. Responsive and Mobile-Friendly Design</a:t>
            </a:r>
          </a:p>
          <a:p>
            <a:pPr algn="ctr">
              <a:lnSpc>
                <a:spcPts val="4373"/>
              </a:lnSpc>
              <a:spcBef>
                <a:spcPct val="0"/>
              </a:spcBef>
            </a:pPr>
            <a:r>
              <a:rPr lang="en-US" sz="2733">
                <a:solidFill>
                  <a:srgbClr val="000000"/>
                </a:solidFill>
                <a:latin typeface="Canva Sans"/>
                <a:ea typeface="Canva Sans"/>
                <a:cs typeface="Canva Sans"/>
                <a:sym typeface="Canva Sans"/>
              </a:rPr>
              <a:t>Why It Matters:</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1968829" y="319977"/>
            <a:ext cx="14534508" cy="3148592"/>
          </a:xfrm>
          <a:custGeom>
            <a:avLst/>
            <a:gdLst/>
            <a:ahLst/>
            <a:cxnLst/>
            <a:rect r="r" b="b" t="t" l="l"/>
            <a:pathLst>
              <a:path h="3148592" w="14534508">
                <a:moveTo>
                  <a:pt x="0" y="0"/>
                </a:moveTo>
                <a:lnTo>
                  <a:pt x="14534508" y="0"/>
                </a:lnTo>
                <a:lnTo>
                  <a:pt x="14534508" y="3148592"/>
                </a:lnTo>
                <a:lnTo>
                  <a:pt x="0" y="3148592"/>
                </a:lnTo>
                <a:lnTo>
                  <a:pt x="0" y="0"/>
                </a:lnTo>
                <a:close/>
              </a:path>
            </a:pathLst>
          </a:custGeom>
          <a:blipFill>
            <a:blip r:embed="rId2"/>
            <a:stretch>
              <a:fillRect l="0" t="-50626" r="0" b="-151733"/>
            </a:stretch>
          </a:blipFill>
        </p:spPr>
      </p:sp>
      <p:sp>
        <p:nvSpPr>
          <p:cNvPr name="TextBox 3" id="3"/>
          <p:cNvSpPr txBox="true"/>
          <p:nvPr/>
        </p:nvSpPr>
        <p:spPr>
          <a:xfrm rot="0">
            <a:off x="0" y="6537380"/>
            <a:ext cx="18288000" cy="16137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 More than 60% of internet users access websites via mobile devices today. If your site doesn’t perform well on smartphones and tablets, you're losing leads.</a:t>
            </a:r>
          </a:p>
          <a:p>
            <a:pPr algn="ctr">
              <a:lnSpc>
                <a:spcPts val="4373"/>
              </a:lnSpc>
              <a:spcBef>
                <a:spcPct val="0"/>
              </a:spcBef>
            </a:pPr>
            <a:r>
              <a:rPr lang="en-US" sz="2733">
                <a:solidFill>
                  <a:srgbClr val="000000"/>
                </a:solidFill>
                <a:latin typeface="Canva Sans"/>
                <a:ea typeface="Canva Sans"/>
                <a:cs typeface="Canva Sans"/>
                <a:sym typeface="Canva Sans"/>
              </a:rPr>
              <a:t>How It’s Built:</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solidFill>
          <a:srgbClr val="0097B2"/>
        </a:solidFill>
      </p:bgPr>
    </p:bg>
    <p:spTree>
      <p:nvGrpSpPr>
        <p:cNvPr id="1" name=""/>
        <p:cNvGrpSpPr/>
        <p:nvPr/>
      </p:nvGrpSpPr>
      <p:grpSpPr>
        <a:xfrm>
          <a:off x="0" y="0"/>
          <a:ext cx="0" cy="0"/>
          <a:chOff x="0" y="0"/>
          <a:chExt cx="0" cy="0"/>
        </a:xfrm>
      </p:grpSpPr>
      <p:sp>
        <p:nvSpPr>
          <p:cNvPr name="Freeform 2" id="2"/>
          <p:cNvSpPr/>
          <p:nvPr/>
        </p:nvSpPr>
        <p:spPr>
          <a:xfrm flipH="false" flipV="false" rot="0">
            <a:off x="1942516" y="261398"/>
            <a:ext cx="14810725" cy="2962979"/>
          </a:xfrm>
          <a:custGeom>
            <a:avLst/>
            <a:gdLst/>
            <a:ahLst/>
            <a:cxnLst/>
            <a:rect r="r" b="b" t="t" l="l"/>
            <a:pathLst>
              <a:path h="2962979" w="14810725">
                <a:moveTo>
                  <a:pt x="0" y="0"/>
                </a:moveTo>
                <a:lnTo>
                  <a:pt x="14810725" y="0"/>
                </a:lnTo>
                <a:lnTo>
                  <a:pt x="14810725" y="2962979"/>
                </a:lnTo>
                <a:lnTo>
                  <a:pt x="0" y="2962979"/>
                </a:lnTo>
                <a:lnTo>
                  <a:pt x="0" y="0"/>
                </a:lnTo>
                <a:close/>
              </a:path>
            </a:pathLst>
          </a:custGeom>
          <a:blipFill>
            <a:blip r:embed="rId2"/>
            <a:stretch>
              <a:fillRect l="0" t="-32681" r="0" b="-147239"/>
            </a:stretch>
          </a:blipFill>
        </p:spPr>
      </p:sp>
      <p:sp>
        <p:nvSpPr>
          <p:cNvPr name="TextBox 3" id="3"/>
          <p:cNvSpPr txBox="true"/>
          <p:nvPr/>
        </p:nvSpPr>
        <p:spPr>
          <a:xfrm rot="0">
            <a:off x="0" y="5853332"/>
            <a:ext cx="18288000" cy="32710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 Design teams use responsive frameworks like Bootstrap or CSS Grid, while developers implement media queries to ensure seamless rendering across all screen sizes.</a:t>
            </a:r>
          </a:p>
          <a:p>
            <a:pPr algn="ctr">
              <a:lnSpc>
                <a:spcPts val="4373"/>
              </a:lnSpc>
              <a:spcBef>
                <a:spcPct val="0"/>
              </a:spcBef>
            </a:pPr>
            <a:r>
              <a:rPr lang="en-US" sz="2733">
                <a:solidFill>
                  <a:srgbClr val="000000"/>
                </a:solidFill>
                <a:latin typeface="Canva Sans"/>
                <a:ea typeface="Canva Sans"/>
                <a:cs typeface="Canva Sans"/>
                <a:sym typeface="Canva Sans"/>
              </a:rPr>
              <a:t>2. Fast Loading Speed</a:t>
            </a:r>
          </a:p>
          <a:p>
            <a:pPr algn="ctr">
              <a:lnSpc>
                <a:spcPts val="4373"/>
              </a:lnSpc>
              <a:spcBef>
                <a:spcPct val="0"/>
              </a:spcBef>
            </a:pPr>
            <a:r>
              <a:rPr lang="en-US" sz="2733">
                <a:solidFill>
                  <a:srgbClr val="000000"/>
                </a:solidFill>
                <a:latin typeface="Canva Sans"/>
                <a:ea typeface="Canva Sans"/>
                <a:cs typeface="Canva Sans"/>
                <a:sym typeface="Canva Sans"/>
              </a:rPr>
              <a:t>Why It Matters:</a:t>
            </a:r>
          </a:p>
          <a:p>
            <a:pPr algn="ctr">
              <a:lnSpc>
                <a:spcPts val="4373"/>
              </a:lnSpc>
              <a:spcBef>
                <a:spcPct val="0"/>
              </a:spcBef>
            </a:pPr>
            <a:r>
              <a:rPr lang="en-US" sz="2733">
                <a:solidFill>
                  <a:srgbClr val="000000"/>
                </a:solidFill>
                <a:latin typeface="Canva Sans"/>
                <a:ea typeface="Canva Sans"/>
                <a:cs typeface="Canva Sans"/>
                <a:sym typeface="Canva Sans"/>
              </a:rPr>
              <a:t> Modern users anticipate websites to load within just 2 to 3 seconds for a smooth experience. Any longer, and bounce rates increase dramatically.</a:t>
            </a:r>
          </a:p>
        </p:txBody>
      </p:sp>
      <p:sp>
        <p:nvSpPr>
          <p:cNvPr name="TextBox 4" id="4"/>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6.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353927"/>
            <a:ext cx="18288000" cy="548087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How It’s Built:</a:t>
            </a:r>
          </a:p>
          <a:p>
            <a:pPr algn="ctr">
              <a:lnSpc>
                <a:spcPts val="4373"/>
              </a:lnSpc>
              <a:spcBef>
                <a:spcPct val="0"/>
              </a:spcBef>
            </a:pPr>
            <a:r>
              <a:rPr lang="en-US" sz="2733">
                <a:solidFill>
                  <a:srgbClr val="000000"/>
                </a:solidFill>
                <a:latin typeface="Canva Sans"/>
                <a:ea typeface="Canva Sans"/>
                <a:cs typeface="Canva Sans"/>
                <a:sym typeface="Canva Sans"/>
              </a:rPr>
              <a:t> Development teams use image optimization, code minification, lazy loading, and CDNs (Content Delivery Networks) to speed things up. PageSpeed tools help measure performance.</a:t>
            </a:r>
          </a:p>
          <a:p>
            <a:pPr algn="ctr">
              <a:lnSpc>
                <a:spcPts val="4373"/>
              </a:lnSpc>
              <a:spcBef>
                <a:spcPct val="0"/>
              </a:spcBef>
            </a:pPr>
            <a:r>
              <a:rPr lang="en-US" sz="2733">
                <a:solidFill>
                  <a:srgbClr val="000000"/>
                </a:solidFill>
                <a:latin typeface="Canva Sans"/>
                <a:ea typeface="Canva Sans"/>
                <a:cs typeface="Canva Sans"/>
                <a:sym typeface="Canva Sans"/>
              </a:rPr>
              <a:t>3. Clear Call-to-Actions (CTAs)</a:t>
            </a:r>
          </a:p>
          <a:p>
            <a:pPr algn="ctr">
              <a:lnSpc>
                <a:spcPts val="4373"/>
              </a:lnSpc>
              <a:spcBef>
                <a:spcPct val="0"/>
              </a:spcBef>
            </a:pPr>
            <a:r>
              <a:rPr lang="en-US" sz="2733">
                <a:solidFill>
                  <a:srgbClr val="000000"/>
                </a:solidFill>
                <a:latin typeface="Canva Sans"/>
                <a:ea typeface="Canva Sans"/>
                <a:cs typeface="Canva Sans"/>
                <a:sym typeface="Canva Sans"/>
              </a:rPr>
              <a:t>Why It Matters:</a:t>
            </a:r>
          </a:p>
          <a:p>
            <a:pPr algn="ctr">
              <a:lnSpc>
                <a:spcPts val="4373"/>
              </a:lnSpc>
              <a:spcBef>
                <a:spcPct val="0"/>
              </a:spcBef>
            </a:pPr>
            <a:r>
              <a:rPr lang="en-US" sz="2733">
                <a:solidFill>
                  <a:srgbClr val="000000"/>
                </a:solidFill>
                <a:latin typeface="Canva Sans"/>
                <a:ea typeface="Canva Sans"/>
                <a:cs typeface="Canva Sans"/>
                <a:sym typeface="Canva Sans"/>
              </a:rPr>
              <a:t> A beautiful website means nothing if users don’t know what to do next. CTAs help steer users toward meaningful actions—such as reaching out, scheduling a demo, or completing a purchase.</a:t>
            </a:r>
          </a:p>
          <a:p>
            <a:pPr algn="ctr">
              <a:lnSpc>
                <a:spcPts val="4373"/>
              </a:lnSpc>
              <a:spcBef>
                <a:spcPct val="0"/>
              </a:spcBef>
            </a:pPr>
            <a:r>
              <a:rPr lang="en-US" sz="2733">
                <a:solidFill>
                  <a:srgbClr val="000000"/>
                </a:solidFill>
                <a:latin typeface="Canva Sans"/>
                <a:ea typeface="Canva Sans"/>
                <a:cs typeface="Canva Sans"/>
                <a:sym typeface="Canva Sans"/>
              </a:rPr>
              <a:t>How It’s Built:</a:t>
            </a:r>
          </a:p>
          <a:p>
            <a:pPr algn="ctr">
              <a:lnSpc>
                <a:spcPts val="4373"/>
              </a:lnSpc>
              <a:spcBef>
                <a:spcPct val="0"/>
              </a:spcBef>
            </a:pPr>
            <a:r>
              <a:rPr lang="en-US" sz="2733">
                <a:solidFill>
                  <a:srgbClr val="000000"/>
                </a:solidFill>
                <a:latin typeface="Canva Sans"/>
                <a:ea typeface="Canva Sans"/>
                <a:cs typeface="Canva Sans"/>
                <a:sym typeface="Canva Sans"/>
              </a:rPr>
              <a:t> Designers place CTAs prominently using color contrast and typography hierarchy. Developers integrate click tracking and A/B testing tools like Google Optimize for performance analysis.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7.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748570"/>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4. SEO-Optimized Structure</a:t>
            </a:r>
          </a:p>
          <a:p>
            <a:pPr algn="ctr">
              <a:lnSpc>
                <a:spcPts val="4373"/>
              </a:lnSpc>
              <a:spcBef>
                <a:spcPct val="0"/>
              </a:spcBef>
            </a:pPr>
            <a:r>
              <a:rPr lang="en-US" sz="2733">
                <a:solidFill>
                  <a:srgbClr val="000000"/>
                </a:solidFill>
                <a:latin typeface="Canva Sans"/>
                <a:ea typeface="Canva Sans"/>
                <a:cs typeface="Canva Sans"/>
                <a:sym typeface="Canva Sans"/>
              </a:rPr>
              <a:t>Why It Matters:</a:t>
            </a:r>
          </a:p>
          <a:p>
            <a:pPr algn="ctr">
              <a:lnSpc>
                <a:spcPts val="4373"/>
              </a:lnSpc>
              <a:spcBef>
                <a:spcPct val="0"/>
              </a:spcBef>
            </a:pPr>
            <a:r>
              <a:rPr lang="en-US" sz="2733">
                <a:solidFill>
                  <a:srgbClr val="000000"/>
                </a:solidFill>
                <a:latin typeface="Canva Sans"/>
                <a:ea typeface="Canva Sans"/>
                <a:cs typeface="Canva Sans"/>
                <a:sym typeface="Canva Sans"/>
              </a:rPr>
              <a:t> Even the most stunning website serves little purpose if potential customers can’t discover it online.? SEO helps your site rank on Google, bringing in organic traffic.</a:t>
            </a:r>
          </a:p>
          <a:p>
            <a:pPr algn="ctr">
              <a:lnSpc>
                <a:spcPts val="4373"/>
              </a:lnSpc>
              <a:spcBef>
                <a:spcPct val="0"/>
              </a:spcBef>
            </a:pPr>
            <a:r>
              <a:rPr lang="en-US" sz="2733">
                <a:solidFill>
                  <a:srgbClr val="000000"/>
                </a:solidFill>
                <a:latin typeface="Canva Sans"/>
                <a:ea typeface="Canva Sans"/>
                <a:cs typeface="Canva Sans"/>
                <a:sym typeface="Canva Sans"/>
              </a:rPr>
              <a:t>How It’s Built:</a:t>
            </a:r>
          </a:p>
          <a:p>
            <a:pPr algn="ctr">
              <a:lnSpc>
                <a:spcPts val="4373"/>
              </a:lnSpc>
              <a:spcBef>
                <a:spcPct val="0"/>
              </a:spcBef>
            </a:pPr>
            <a:r>
              <a:rPr lang="en-US" sz="2733">
                <a:solidFill>
                  <a:srgbClr val="000000"/>
                </a:solidFill>
                <a:latin typeface="Canva Sans"/>
                <a:ea typeface="Canva Sans"/>
                <a:cs typeface="Canva Sans"/>
                <a:sym typeface="Canva Sans"/>
              </a:rPr>
              <a:t> Developers use semantic HTML, clean URLs, and meta tags. Design teams create an intuitive site structure with internal linking and keyword-optimized content layout.</a:t>
            </a:r>
          </a:p>
          <a:p>
            <a:pPr algn="ctr">
              <a:lnSpc>
                <a:spcPts val="4373"/>
              </a:lnSpc>
              <a:spcBef>
                <a:spcPct val="0"/>
              </a:spcBef>
            </a:pPr>
            <a:r>
              <a:rPr lang="en-US" sz="2733">
                <a:solidFill>
                  <a:srgbClr val="000000"/>
                </a:solidFill>
                <a:latin typeface="Canva Sans"/>
                <a:ea typeface="Canva Sans"/>
                <a:cs typeface="Canva Sans"/>
                <a:sym typeface="Canva Sans"/>
              </a:rPr>
              <a:t>5. Secure and GDPR-Compliant</a:t>
            </a:r>
          </a:p>
          <a:p>
            <a:pPr algn="ctr">
              <a:lnSpc>
                <a:spcPts val="4373"/>
              </a:lnSpc>
              <a:spcBef>
                <a:spcPct val="0"/>
              </a:spcBef>
            </a:pPr>
            <a:r>
              <a:rPr lang="en-US" sz="2733">
                <a:solidFill>
                  <a:srgbClr val="000000"/>
                </a:solidFill>
                <a:latin typeface="Canva Sans"/>
                <a:ea typeface="Canva Sans"/>
                <a:cs typeface="Canva Sans"/>
                <a:sym typeface="Canva Sans"/>
              </a:rPr>
              <a:t>Why It Matters:</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8.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880117"/>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 Security builds trust. Users are more likely to engage with websites that protect their data and follow legal standards.</a:t>
            </a:r>
          </a:p>
          <a:p>
            <a:pPr algn="ctr">
              <a:lnSpc>
                <a:spcPts val="4373"/>
              </a:lnSpc>
              <a:spcBef>
                <a:spcPct val="0"/>
              </a:spcBef>
            </a:pPr>
            <a:r>
              <a:rPr lang="en-US" sz="2733">
                <a:solidFill>
                  <a:srgbClr val="000000"/>
                </a:solidFill>
                <a:latin typeface="Canva Sans"/>
                <a:ea typeface="Canva Sans"/>
                <a:cs typeface="Canva Sans"/>
                <a:sym typeface="Canva Sans"/>
              </a:rPr>
              <a:t>How It’s Built:</a:t>
            </a:r>
          </a:p>
          <a:p>
            <a:pPr algn="ctr">
              <a:lnSpc>
                <a:spcPts val="4373"/>
              </a:lnSpc>
              <a:spcBef>
                <a:spcPct val="0"/>
              </a:spcBef>
            </a:pPr>
            <a:r>
              <a:rPr lang="en-US" sz="2733">
                <a:solidFill>
                  <a:srgbClr val="000000"/>
                </a:solidFill>
                <a:latin typeface="Canva Sans"/>
                <a:ea typeface="Canva Sans"/>
                <a:cs typeface="Canva Sans"/>
                <a:sym typeface="Canva Sans"/>
              </a:rPr>
              <a:t> Developers install SSL certificates (HTTPS), enable firewalls, and ensure data encryption. GDPR compliance includes adding cookie consent pop-ups and clear privacy policies.</a:t>
            </a:r>
          </a:p>
          <a:p>
            <a:pPr algn="ctr">
              <a:lnSpc>
                <a:spcPts val="4373"/>
              </a:lnSpc>
              <a:spcBef>
                <a:spcPct val="0"/>
              </a:spcBef>
            </a:pPr>
            <a:r>
              <a:rPr lang="en-US" sz="2733">
                <a:solidFill>
                  <a:srgbClr val="000000"/>
                </a:solidFill>
                <a:latin typeface="Canva Sans"/>
                <a:ea typeface="Canva Sans"/>
                <a:cs typeface="Canva Sans"/>
                <a:sym typeface="Canva Sans"/>
              </a:rPr>
              <a:t>6. Intuitive Navigation and UX Design</a:t>
            </a:r>
          </a:p>
          <a:p>
            <a:pPr algn="ctr">
              <a:lnSpc>
                <a:spcPts val="4373"/>
              </a:lnSpc>
              <a:spcBef>
                <a:spcPct val="0"/>
              </a:spcBef>
            </a:pPr>
            <a:r>
              <a:rPr lang="en-US" sz="2733">
                <a:solidFill>
                  <a:srgbClr val="000000"/>
                </a:solidFill>
                <a:latin typeface="Canva Sans"/>
                <a:ea typeface="Canva Sans"/>
                <a:cs typeface="Canva Sans"/>
                <a:sym typeface="Canva Sans"/>
              </a:rPr>
              <a:t>Why It Matters:</a:t>
            </a:r>
          </a:p>
          <a:p>
            <a:pPr algn="ctr">
              <a:lnSpc>
                <a:spcPts val="4373"/>
              </a:lnSpc>
              <a:spcBef>
                <a:spcPct val="0"/>
              </a:spcBef>
            </a:pPr>
            <a:r>
              <a:rPr lang="en-US" sz="2733">
                <a:solidFill>
                  <a:srgbClr val="000000"/>
                </a:solidFill>
                <a:latin typeface="Canva Sans"/>
                <a:ea typeface="Canva Sans"/>
                <a:cs typeface="Canva Sans"/>
                <a:sym typeface="Canva Sans"/>
              </a:rPr>
              <a:t> If users can’t find what they’re looking for quickly, they’ll leave. Effective UX design plays a critical role in capturing attention and maintaining user interest throughout their visit.</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slides/slide9.xml><?xml version="1.0" encoding="utf-8"?>
<p:sld xmlns:p="http://schemas.openxmlformats.org/presentationml/2006/main" xmlns:a="http://schemas.openxmlformats.org/drawingml/2006/main">
  <p:cSld>
    <p:bg>
      <p:bgPr>
        <a:solidFill>
          <a:srgbClr val="0097B2"/>
        </a:solidFill>
      </p:bgPr>
    </p:bg>
    <p:spTree>
      <p:nvGrpSpPr>
        <p:cNvPr id="1" name=""/>
        <p:cNvGrpSpPr/>
        <p:nvPr/>
      </p:nvGrpSpPr>
      <p:grpSpPr>
        <a:xfrm>
          <a:off x="0" y="0"/>
          <a:ext cx="0" cy="0"/>
          <a:chOff x="0" y="0"/>
          <a:chExt cx="0" cy="0"/>
        </a:xfrm>
      </p:grpSpPr>
      <p:sp>
        <p:nvSpPr>
          <p:cNvPr name="TextBox 2" id="2"/>
          <p:cNvSpPr txBox="true"/>
          <p:nvPr/>
        </p:nvSpPr>
        <p:spPr>
          <a:xfrm rot="0">
            <a:off x="0" y="3801189"/>
            <a:ext cx="18288000" cy="49284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How It’s Built:</a:t>
            </a:r>
          </a:p>
          <a:p>
            <a:pPr algn="ctr">
              <a:lnSpc>
                <a:spcPts val="4373"/>
              </a:lnSpc>
              <a:spcBef>
                <a:spcPct val="0"/>
              </a:spcBef>
            </a:pPr>
            <a:r>
              <a:rPr lang="en-US" sz="2733">
                <a:solidFill>
                  <a:srgbClr val="000000"/>
                </a:solidFill>
                <a:latin typeface="Canva Sans"/>
                <a:ea typeface="Canva Sans"/>
                <a:cs typeface="Canva Sans"/>
                <a:sym typeface="Canva Sans"/>
              </a:rPr>
              <a:t> Designers create clean navigation menus, breadcrumbs, and logical page hierarchies. Developers implement smooth transitions and scroll behaviors for better interactivity.</a:t>
            </a:r>
          </a:p>
          <a:p>
            <a:pPr algn="ctr">
              <a:lnSpc>
                <a:spcPts val="4373"/>
              </a:lnSpc>
              <a:spcBef>
                <a:spcPct val="0"/>
              </a:spcBef>
            </a:pPr>
            <a:r>
              <a:rPr lang="en-US" sz="2733">
                <a:solidFill>
                  <a:srgbClr val="000000"/>
                </a:solidFill>
                <a:latin typeface="Canva Sans"/>
                <a:ea typeface="Canva Sans"/>
                <a:cs typeface="Canva Sans"/>
                <a:sym typeface="Canva Sans"/>
              </a:rPr>
              <a:t>7. CMS Integration (Content Management System)</a:t>
            </a:r>
          </a:p>
          <a:p>
            <a:pPr algn="ctr">
              <a:lnSpc>
                <a:spcPts val="4373"/>
              </a:lnSpc>
              <a:spcBef>
                <a:spcPct val="0"/>
              </a:spcBef>
            </a:pPr>
            <a:r>
              <a:rPr lang="en-US" sz="2733">
                <a:solidFill>
                  <a:srgbClr val="000000"/>
                </a:solidFill>
                <a:latin typeface="Canva Sans"/>
                <a:ea typeface="Canva Sans"/>
                <a:cs typeface="Canva Sans"/>
                <a:sym typeface="Canva Sans"/>
              </a:rPr>
              <a:t>Why It Matters:</a:t>
            </a:r>
          </a:p>
          <a:p>
            <a:pPr algn="ctr">
              <a:lnSpc>
                <a:spcPts val="4373"/>
              </a:lnSpc>
              <a:spcBef>
                <a:spcPct val="0"/>
              </a:spcBef>
            </a:pPr>
            <a:r>
              <a:rPr lang="en-US" sz="2733">
                <a:solidFill>
                  <a:srgbClr val="000000"/>
                </a:solidFill>
                <a:latin typeface="Canva Sans"/>
                <a:ea typeface="Canva Sans"/>
                <a:cs typeface="Canva Sans"/>
                <a:sym typeface="Canva Sans"/>
              </a:rPr>
              <a:t> Businesses need to update content frequently—blogs, service pages, portfolios, etc. A CMS makes that easy.</a:t>
            </a:r>
          </a:p>
          <a:p>
            <a:pPr algn="ctr">
              <a:lnSpc>
                <a:spcPts val="4373"/>
              </a:lnSpc>
              <a:spcBef>
                <a:spcPct val="0"/>
              </a:spcBef>
            </a:pPr>
            <a:r>
              <a:rPr lang="en-US" sz="2733">
                <a:solidFill>
                  <a:srgbClr val="000000"/>
                </a:solidFill>
                <a:latin typeface="Canva Sans"/>
                <a:ea typeface="Canva Sans"/>
                <a:cs typeface="Canva Sans"/>
                <a:sym typeface="Canva Sans"/>
              </a:rPr>
              <a:t>How It’s Built:</a:t>
            </a:r>
          </a:p>
          <a:p>
            <a:pPr algn="ctr">
              <a:lnSpc>
                <a:spcPts val="4373"/>
              </a:lnSpc>
              <a:spcBef>
                <a:spcPct val="0"/>
              </a:spcBef>
            </a:pPr>
            <a:r>
              <a:rPr lang="en-US" sz="2733">
                <a:solidFill>
                  <a:srgbClr val="000000"/>
                </a:solidFill>
                <a:latin typeface="Canva Sans"/>
                <a:ea typeface="Canva Sans"/>
                <a:cs typeface="Canva Sans"/>
                <a:sym typeface="Canva Sans"/>
              </a:rPr>
              <a:t> Developers integrate platforms like WordPress, Webflow, or custom-built CMS solutions. Design teams ensure consistent styling for CMS-driven content.</a:t>
            </a:r>
          </a:p>
        </p:txBody>
      </p:sp>
      <p:sp>
        <p:nvSpPr>
          <p:cNvPr name="TextBox 3" id="3"/>
          <p:cNvSpPr txBox="true"/>
          <p:nvPr/>
        </p:nvSpPr>
        <p:spPr>
          <a:xfrm rot="0">
            <a:off x="10202899" y="9163050"/>
            <a:ext cx="5038395" cy="508827"/>
          </a:xfrm>
          <a:prstGeom prst="rect">
            <a:avLst/>
          </a:prstGeom>
        </p:spPr>
        <p:txBody>
          <a:bodyPr anchor="t" rtlCol="false" tIns="0" lIns="0" bIns="0" rIns="0">
            <a:spAutoFit/>
          </a:bodyPr>
          <a:lstStyle/>
          <a:p>
            <a:pPr algn="ctr">
              <a:lnSpc>
                <a:spcPts val="4373"/>
              </a:lnSpc>
              <a:spcBef>
                <a:spcPct val="0"/>
              </a:spcBef>
            </a:pPr>
            <a:r>
              <a:rPr lang="en-US" sz="2733">
                <a:solidFill>
                  <a:srgbClr val="000000"/>
                </a:solidFill>
                <a:latin typeface="Canva Sans"/>
                <a:ea typeface="Canva Sans"/>
                <a:cs typeface="Canva Sans"/>
                <a:sym typeface="Canva Sans"/>
              </a:rPr>
              <a:t>www.quorawebsolution.com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DAGlRQ4tbQ8</dc:identifier>
  <dcterms:modified xsi:type="dcterms:W3CDTF">2011-08-01T06:04:30Z</dcterms:modified>
  <cp:revision>1</cp:revision>
  <dc:title>Top 10 Features That Every Modern Business Website Needs – And How Design and Development Teams Build Them</dc:title>
</cp:coreProperties>
</file>