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6"/>
  </p:notesMasterIdLst>
  <p:sldIdLst>
    <p:sldId id="256" r:id="rId2"/>
    <p:sldId id="257" r:id="rId3"/>
    <p:sldId id="258" r:id="rId4"/>
    <p:sldId id="259" r:id="rId5"/>
  </p:sldIdLst>
  <p:sldSz cx="12192000" cy="6858000"/>
  <p:notesSz cx="6858000" cy="12192000"/>
  <p:embeddedFontLst>
    <p:embeddedFont>
      <p:font typeface="Calibri" panose="020F0502020204030204" pitchFamily="34" charset="0"/>
      <p:regular r:id="rId7"/>
      <p:bold r:id="rId8"/>
      <p:italic r:id="rId9"/>
      <p:boldItalic r:id="rId10"/>
    </p:embeddedFont>
    <p:embeddedFont>
      <p:font typeface="Heebo" panose="020B0604020202020204" charset="-79"/>
      <p:regular r:id="rId11"/>
    </p:embeddedFont>
    <p:embeddedFont>
      <p:font typeface="Crimson Pro SemiBold" panose="020B0604020202020204" charset="0"/>
      <p:regular r:id="rId12"/>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8" d="100"/>
          <a:sy n="88" d="100"/>
        </p:scale>
        <p:origin x="466"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font" Target="fonts/font1.fntdata"/><Relationship Id="rId12"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font" Target="fonts/font3.fntdata"/><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92921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0F0F1"/>
          </a:solidFill>
          <a:ln/>
        </p:spPr>
      </p:sp>
      <p:sp>
        <p:nvSpPr>
          <p:cNvPr id="3" name="Shape 1"/>
          <p:cNvSpPr/>
          <p:nvPr/>
        </p:nvSpPr>
        <p:spPr>
          <a:xfrm>
            <a:off x="0" y="0"/>
            <a:ext cx="12191695" cy="68580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1076875" y="6558991"/>
            <a:ext cx="1071843" cy="25603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3.svg"/><Relationship Id="rId5" Type="http://schemas.openxmlformats.org/officeDocument/2006/relationships/image" Target="../media/image-3-3.sv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19809" y="0"/>
            <a:ext cx="4571886" cy="6858000"/>
          </a:xfrm>
          <a:prstGeom prst="rect">
            <a:avLst/>
          </a:prstGeom>
        </p:spPr>
      </p:pic>
      <p:sp>
        <p:nvSpPr>
          <p:cNvPr id="3" name="Text 0"/>
          <p:cNvSpPr/>
          <p:nvPr/>
        </p:nvSpPr>
        <p:spPr>
          <a:xfrm>
            <a:off x="661475" y="2242939"/>
            <a:ext cx="6296860" cy="1181298"/>
          </a:xfrm>
          <a:prstGeom prst="rect">
            <a:avLst/>
          </a:prstGeom>
          <a:noFill/>
          <a:ln/>
        </p:spPr>
        <p:txBody>
          <a:bodyPr wrap="square" lIns="0" tIns="0" rIns="0" bIns="0" rtlCol="0" anchor="t">
            <a:normAutofit/>
          </a:bodyPr>
          <a:lstStyle/>
          <a:p>
            <a:pPr>
              <a:lnSpc>
                <a:spcPct val="104000"/>
              </a:lnSpc>
            </a:pPr>
            <a:r>
              <a:rPr lang="en-US" sz="3700" dirty="0">
                <a:solidFill>
                  <a:srgbClr val="152D47"/>
                </a:solidFill>
                <a:latin typeface="Crimson Pro SemiBold" pitchFamily="34" charset="0"/>
                <a:ea typeface="Crimson Pro SemiBold" pitchFamily="34" charset="-122"/>
                <a:cs typeface="Crimson Pro SemiBold" pitchFamily="34" charset="-120"/>
              </a:rPr>
              <a:t>NDIS Disability Support in </a:t>
            </a:r>
            <a:r>
              <a:rPr lang="en-US" sz="3700" dirty="0" err="1">
                <a:solidFill>
                  <a:srgbClr val="152D47"/>
                </a:solidFill>
                <a:latin typeface="Crimson Pro SemiBold" pitchFamily="34" charset="0"/>
                <a:ea typeface="Crimson Pro SemiBold" pitchFamily="34" charset="-122"/>
                <a:cs typeface="Crimson Pro SemiBold" pitchFamily="34" charset="-120"/>
              </a:rPr>
              <a:t>Carramar</a:t>
            </a:r>
            <a:r>
              <a:rPr lang="en-US" sz="3700" dirty="0">
                <a:solidFill>
                  <a:srgbClr val="152D47"/>
                </a:solidFill>
                <a:latin typeface="Crimson Pro SemiBold" pitchFamily="34" charset="0"/>
                <a:ea typeface="Crimson Pro SemiBold" pitchFamily="34" charset="-122"/>
                <a:cs typeface="Crimson Pro SemiBold" pitchFamily="34" charset="-120"/>
              </a:rPr>
              <a:t>: Services Explained</a:t>
            </a:r>
          </a:p>
        </p:txBody>
      </p:sp>
      <p:sp>
        <p:nvSpPr>
          <p:cNvPr id="4" name="Text 1"/>
          <p:cNvSpPr/>
          <p:nvPr/>
        </p:nvSpPr>
        <p:spPr>
          <a:xfrm>
            <a:off x="661475" y="3707705"/>
            <a:ext cx="6296860" cy="907256"/>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4C4C4D"/>
                </a:solidFill>
                <a:latin typeface="Heebo" pitchFamily="34" charset="0"/>
                <a:ea typeface="Heebo" pitchFamily="34" charset="-122"/>
                <a:cs typeface="Heebo" pitchFamily="34" charset="-120"/>
              </a:rPr>
              <a:t>The NDIS helps with everyday activities, learning, getting around, and staying connected. Whether you're new to the NDIS or switching providers, understanding your options helps you make the most of your plan.</a:t>
            </a:r>
            <a:endParaRPr lang="en-US" sz="14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661475" y="987524"/>
            <a:ext cx="10868745" cy="590649"/>
          </a:xfrm>
          <a:prstGeom prst="rect">
            <a:avLst/>
          </a:prstGeom>
          <a:noFill/>
          <a:ln/>
        </p:spPr>
        <p:txBody>
          <a:bodyPr wrap="none" lIns="0" tIns="0" rIns="0" bIns="0" rtlCol="0" anchor="t"/>
          <a:lstStyle/>
          <a:p>
            <a:pPr marL="0" indent="0" algn="l">
              <a:lnSpc>
                <a:spcPct val="104000"/>
              </a:lnSpc>
              <a:buNone/>
            </a:pPr>
            <a:r>
              <a:rPr lang="en-US" sz="3700" dirty="0">
                <a:solidFill>
                  <a:srgbClr val="152D47"/>
                </a:solidFill>
                <a:latin typeface="Crimson Pro SemiBold" pitchFamily="34" charset="0"/>
                <a:ea typeface="Crimson Pro SemiBold" pitchFamily="34" charset="-122"/>
                <a:cs typeface="Crimson Pro SemiBold" pitchFamily="34" charset="-120"/>
              </a:rPr>
              <a:t>What Does NDIS Support Really Look Like?</a:t>
            </a:r>
            <a:endParaRPr lang="en-US" sz="3700" dirty="0"/>
          </a:p>
        </p:txBody>
      </p:sp>
      <p:sp>
        <p:nvSpPr>
          <p:cNvPr id="3" name="Text 1"/>
          <p:cNvSpPr/>
          <p:nvPr/>
        </p:nvSpPr>
        <p:spPr>
          <a:xfrm>
            <a:off x="661475" y="1956197"/>
            <a:ext cx="10868745" cy="604838"/>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4C4C4D"/>
                </a:solidFill>
                <a:latin typeface="Heebo" pitchFamily="34" charset="0"/>
                <a:ea typeface="Heebo" pitchFamily="34" charset="-122"/>
                <a:cs typeface="Heebo" pitchFamily="34" charset="-120"/>
              </a:rPr>
              <a:t>There's no fixed template — support is tailored to your goals. The best NDIS providers in Carramar create a custom package after assessing your needs.</a:t>
            </a:r>
            <a:endParaRPr lang="en-US" sz="1450" dirty="0"/>
          </a:p>
        </p:txBody>
      </p:sp>
      <p:pic>
        <p:nvPicPr>
          <p:cNvPr id="4" name="Image 0" descr="preencoded.png"/>
          <p:cNvPicPr>
            <a:picLocks noChangeAspect="1"/>
          </p:cNvPicPr>
          <p:nvPr/>
        </p:nvPicPr>
        <p:blipFill>
          <a:blip r:embed="rId3"/>
          <a:stretch>
            <a:fillRect/>
          </a:stretch>
        </p:blipFill>
        <p:spPr>
          <a:xfrm>
            <a:off x="661475" y="2773660"/>
            <a:ext cx="2009923" cy="1242219"/>
          </a:xfrm>
          <a:prstGeom prst="rect">
            <a:avLst/>
          </a:prstGeom>
        </p:spPr>
      </p:pic>
      <p:sp>
        <p:nvSpPr>
          <p:cNvPr id="5" name="Text 2"/>
          <p:cNvSpPr/>
          <p:nvPr/>
        </p:nvSpPr>
        <p:spPr>
          <a:xfrm>
            <a:off x="661475" y="4252119"/>
            <a:ext cx="3465426" cy="295275"/>
          </a:xfrm>
          <a:prstGeom prst="rect">
            <a:avLst/>
          </a:prstGeom>
          <a:noFill/>
          <a:ln/>
        </p:spPr>
        <p:txBody>
          <a:bodyPr wrap="none" lIns="0" tIns="0" rIns="0" bIns="0" rtlCol="0" anchor="t"/>
          <a:lstStyle/>
          <a:p>
            <a:pPr marL="0" indent="0" algn="l">
              <a:lnSpc>
                <a:spcPct val="104000"/>
              </a:lnSpc>
              <a:buNone/>
            </a:pPr>
            <a:r>
              <a:rPr lang="en-US" sz="1850" dirty="0">
                <a:solidFill>
                  <a:srgbClr val="4C4C4D"/>
                </a:solidFill>
                <a:latin typeface="Crimson Pro SemiBold" pitchFamily="34" charset="0"/>
                <a:ea typeface="Crimson Pro SemiBold" pitchFamily="34" charset="-122"/>
                <a:cs typeface="Crimson Pro SemiBold" pitchFamily="34" charset="-120"/>
              </a:rPr>
              <a:t>Everyday Living</a:t>
            </a:r>
            <a:endParaRPr lang="en-US" sz="1850" dirty="0"/>
          </a:p>
        </p:txBody>
      </p:sp>
      <p:sp>
        <p:nvSpPr>
          <p:cNvPr id="6" name="Text 3"/>
          <p:cNvSpPr/>
          <p:nvPr/>
        </p:nvSpPr>
        <p:spPr>
          <a:xfrm>
            <a:off x="661475" y="4660801"/>
            <a:ext cx="3465426" cy="907256"/>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4C4C4D"/>
                </a:solidFill>
                <a:latin typeface="Heebo" pitchFamily="34" charset="0"/>
                <a:ea typeface="Heebo" pitchFamily="34" charset="-122"/>
                <a:cs typeface="Heebo" pitchFamily="34" charset="-120"/>
              </a:rPr>
              <a:t>Personal care, meal prep, cleaning, laundry, and help with errands — arranged as often as you need.</a:t>
            </a:r>
            <a:endParaRPr lang="en-US" sz="1450" dirty="0"/>
          </a:p>
        </p:txBody>
      </p:sp>
      <p:pic>
        <p:nvPicPr>
          <p:cNvPr id="7" name="Image 1" descr="preencoded.png"/>
          <p:cNvPicPr>
            <a:picLocks noChangeAspect="1"/>
          </p:cNvPicPr>
          <p:nvPr/>
        </p:nvPicPr>
        <p:blipFill>
          <a:blip r:embed="rId3"/>
          <a:stretch>
            <a:fillRect/>
          </a:stretch>
        </p:blipFill>
        <p:spPr>
          <a:xfrm>
            <a:off x="4363135" y="2773660"/>
            <a:ext cx="2009923" cy="1242219"/>
          </a:xfrm>
          <a:prstGeom prst="rect">
            <a:avLst/>
          </a:prstGeom>
        </p:spPr>
      </p:pic>
      <p:sp>
        <p:nvSpPr>
          <p:cNvPr id="8" name="Text 4"/>
          <p:cNvSpPr/>
          <p:nvPr/>
        </p:nvSpPr>
        <p:spPr>
          <a:xfrm>
            <a:off x="4363135" y="4252119"/>
            <a:ext cx="3465426" cy="295275"/>
          </a:xfrm>
          <a:prstGeom prst="rect">
            <a:avLst/>
          </a:prstGeom>
          <a:noFill/>
          <a:ln/>
        </p:spPr>
        <p:txBody>
          <a:bodyPr wrap="none" lIns="0" tIns="0" rIns="0" bIns="0" rtlCol="0" anchor="t"/>
          <a:lstStyle/>
          <a:p>
            <a:pPr marL="0" indent="0" algn="l">
              <a:lnSpc>
                <a:spcPct val="104000"/>
              </a:lnSpc>
              <a:buNone/>
            </a:pPr>
            <a:r>
              <a:rPr lang="en-US" sz="1850" dirty="0">
                <a:solidFill>
                  <a:srgbClr val="4C4C4D"/>
                </a:solidFill>
                <a:latin typeface="Crimson Pro SemiBold" pitchFamily="34" charset="0"/>
                <a:ea typeface="Crimson Pro SemiBold" pitchFamily="34" charset="-122"/>
                <a:cs typeface="Crimson Pro SemiBold" pitchFamily="34" charset="-120"/>
              </a:rPr>
              <a:t>Community &amp; Social</a:t>
            </a:r>
            <a:endParaRPr lang="en-US" sz="1850" dirty="0"/>
          </a:p>
        </p:txBody>
      </p:sp>
      <p:sp>
        <p:nvSpPr>
          <p:cNvPr id="9" name="Text 5"/>
          <p:cNvSpPr/>
          <p:nvPr/>
        </p:nvSpPr>
        <p:spPr>
          <a:xfrm>
            <a:off x="4363135" y="4660801"/>
            <a:ext cx="3465426" cy="907256"/>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4C4C4D"/>
                </a:solidFill>
                <a:latin typeface="Heebo" pitchFamily="34" charset="0"/>
                <a:ea typeface="Heebo" pitchFamily="34" charset="-122"/>
                <a:cs typeface="Heebo" pitchFamily="34" charset="-120"/>
              </a:rPr>
              <a:t>Attend local events, join clubs, take classes, or volunteer — staying connected keeps life interesting.</a:t>
            </a:r>
            <a:endParaRPr lang="en-US" sz="1450" dirty="0"/>
          </a:p>
        </p:txBody>
      </p:sp>
      <p:pic>
        <p:nvPicPr>
          <p:cNvPr id="10" name="Image 2" descr="preencoded.png"/>
          <p:cNvPicPr>
            <a:picLocks noChangeAspect="1"/>
          </p:cNvPicPr>
          <p:nvPr/>
        </p:nvPicPr>
        <p:blipFill>
          <a:blip r:embed="rId4"/>
          <a:stretch>
            <a:fillRect/>
          </a:stretch>
        </p:blipFill>
        <p:spPr>
          <a:xfrm>
            <a:off x="8064794" y="2773660"/>
            <a:ext cx="2009923" cy="1242219"/>
          </a:xfrm>
          <a:prstGeom prst="rect">
            <a:avLst/>
          </a:prstGeom>
        </p:spPr>
      </p:pic>
      <p:sp>
        <p:nvSpPr>
          <p:cNvPr id="11" name="Text 6"/>
          <p:cNvSpPr/>
          <p:nvPr/>
        </p:nvSpPr>
        <p:spPr>
          <a:xfrm>
            <a:off x="8064794" y="4252119"/>
            <a:ext cx="3465426" cy="295275"/>
          </a:xfrm>
          <a:prstGeom prst="rect">
            <a:avLst/>
          </a:prstGeom>
          <a:noFill/>
          <a:ln/>
        </p:spPr>
        <p:txBody>
          <a:bodyPr wrap="none" lIns="0" tIns="0" rIns="0" bIns="0" rtlCol="0" anchor="t"/>
          <a:lstStyle/>
          <a:p>
            <a:pPr marL="0" indent="0" algn="l">
              <a:lnSpc>
                <a:spcPct val="104000"/>
              </a:lnSpc>
              <a:buNone/>
            </a:pPr>
            <a:r>
              <a:rPr lang="en-US" sz="1850" dirty="0">
                <a:solidFill>
                  <a:srgbClr val="4C4C4D"/>
                </a:solidFill>
                <a:latin typeface="Crimson Pro SemiBold" pitchFamily="34" charset="0"/>
                <a:ea typeface="Crimson Pro SemiBold" pitchFamily="34" charset="-122"/>
                <a:cs typeface="Crimson Pro SemiBold" pitchFamily="34" charset="-120"/>
              </a:rPr>
              <a:t>Building Skills</a:t>
            </a:r>
            <a:endParaRPr lang="en-US" sz="1850" dirty="0"/>
          </a:p>
        </p:txBody>
      </p:sp>
      <p:sp>
        <p:nvSpPr>
          <p:cNvPr id="12" name="Text 7"/>
          <p:cNvSpPr/>
          <p:nvPr/>
        </p:nvSpPr>
        <p:spPr>
          <a:xfrm>
            <a:off x="8064794" y="4660801"/>
            <a:ext cx="3465426" cy="1209675"/>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4C4C4D"/>
                </a:solidFill>
                <a:latin typeface="Heebo" pitchFamily="34" charset="0"/>
                <a:ea typeface="Heebo" pitchFamily="34" charset="-122"/>
                <a:cs typeface="Heebo" pitchFamily="34" charset="-120"/>
              </a:rPr>
              <a:t>Communication, budgeting, cooking, navigating transport, decision-making, and job readiness — all aimed at greater independence.</a:t>
            </a:r>
            <a:endParaRPr lang="en-US" sz="14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94832" y="1273969"/>
            <a:ext cx="6456697" cy="4309864"/>
          </a:xfrm>
          <a:prstGeom prst="rect">
            <a:avLst/>
          </a:prstGeom>
        </p:spPr>
      </p:pic>
      <p:sp>
        <p:nvSpPr>
          <p:cNvPr id="3" name="Shape 0"/>
          <p:cNvSpPr/>
          <p:nvPr/>
        </p:nvSpPr>
        <p:spPr>
          <a:xfrm>
            <a:off x="7994648" y="839887"/>
            <a:ext cx="1245164" cy="251420"/>
          </a:xfrm>
          <a:prstGeom prst="roundRect">
            <a:avLst>
              <a:gd name="adj" fmla="val 7894"/>
            </a:avLst>
          </a:prstGeom>
          <a:solidFill>
            <a:srgbClr val="CCD7FF"/>
          </a:solidFill>
          <a:ln/>
        </p:spPr>
      </p:sp>
      <p:sp>
        <p:nvSpPr>
          <p:cNvPr id="4" name="Text 1"/>
          <p:cNvSpPr/>
          <p:nvPr/>
        </p:nvSpPr>
        <p:spPr>
          <a:xfrm>
            <a:off x="8093865" y="889496"/>
            <a:ext cx="1656316" cy="152202"/>
          </a:xfrm>
          <a:prstGeom prst="rect">
            <a:avLst/>
          </a:prstGeom>
          <a:noFill/>
          <a:ln/>
        </p:spPr>
        <p:txBody>
          <a:bodyPr wrap="none" lIns="0" tIns="0" rIns="0" bIns="0" rtlCol="0" anchor="t"/>
          <a:lstStyle/>
          <a:p>
            <a:pPr marL="0" indent="0" algn="l">
              <a:lnSpc>
                <a:spcPct val="96000"/>
              </a:lnSpc>
              <a:buNone/>
            </a:pPr>
            <a:r>
              <a:rPr lang="en-US" sz="1000" dirty="0">
                <a:solidFill>
                  <a:srgbClr val="4C4C4D"/>
                </a:solidFill>
                <a:latin typeface="Heebo" pitchFamily="34" charset="0"/>
                <a:ea typeface="Heebo" pitchFamily="34" charset="-122"/>
                <a:cs typeface="Heebo" pitchFamily="34" charset="-120"/>
              </a:rPr>
              <a:t>HEALTH &amp; LIVING</a:t>
            </a:r>
            <a:endParaRPr lang="en-US" sz="1000" dirty="0"/>
          </a:p>
        </p:txBody>
      </p:sp>
      <p:sp>
        <p:nvSpPr>
          <p:cNvPr id="5" name="Text 2"/>
          <p:cNvSpPr/>
          <p:nvPr/>
        </p:nvSpPr>
        <p:spPr>
          <a:xfrm>
            <a:off x="7994648" y="1149152"/>
            <a:ext cx="3541822" cy="1033463"/>
          </a:xfrm>
          <a:prstGeom prst="rect">
            <a:avLst/>
          </a:prstGeom>
          <a:noFill/>
          <a:ln/>
        </p:spPr>
        <p:txBody>
          <a:bodyPr wrap="square" lIns="0" tIns="0" rIns="0" bIns="0" rtlCol="0" anchor="t">
            <a:normAutofit/>
          </a:bodyPr>
          <a:lstStyle/>
          <a:p>
            <a:pPr marL="0" indent="0" algn="l">
              <a:lnSpc>
                <a:spcPct val="104000"/>
              </a:lnSpc>
              <a:buNone/>
            </a:pPr>
            <a:r>
              <a:rPr lang="en-US" sz="3250" dirty="0">
                <a:solidFill>
                  <a:srgbClr val="152D47"/>
                </a:solidFill>
                <a:latin typeface="Crimson Pro SemiBold" pitchFamily="34" charset="0"/>
                <a:ea typeface="Crimson Pro SemiBold" pitchFamily="34" charset="-122"/>
                <a:cs typeface="Crimson Pro SemiBold" pitchFamily="34" charset="-120"/>
              </a:rPr>
              <a:t>Therapy, Health &amp; Supported Living</a:t>
            </a:r>
            <a:endParaRPr lang="en-US" sz="3250" dirty="0"/>
          </a:p>
        </p:txBody>
      </p:sp>
      <p:pic>
        <p:nvPicPr>
          <p:cNvPr id="6" name="Image 1" descr="preencoded.png"/>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7994648" y="2345333"/>
            <a:ext cx="3541822" cy="1764010"/>
          </a:xfrm>
          <a:prstGeom prst="rect">
            <a:avLst/>
          </a:prstGeom>
        </p:spPr>
      </p:pic>
      <p:sp>
        <p:nvSpPr>
          <p:cNvPr id="7" name="Text 3"/>
          <p:cNvSpPr/>
          <p:nvPr/>
        </p:nvSpPr>
        <p:spPr>
          <a:xfrm>
            <a:off x="8255190" y="2529681"/>
            <a:ext cx="3096937" cy="258465"/>
          </a:xfrm>
          <a:prstGeom prst="rect">
            <a:avLst/>
          </a:prstGeom>
          <a:noFill/>
          <a:ln/>
        </p:spPr>
        <p:txBody>
          <a:bodyPr wrap="none" lIns="0" tIns="0" rIns="0" bIns="0" rtlCol="0" anchor="t"/>
          <a:lstStyle/>
          <a:p>
            <a:pPr marL="0" indent="0" algn="l">
              <a:lnSpc>
                <a:spcPct val="104000"/>
              </a:lnSpc>
              <a:buNone/>
            </a:pPr>
            <a:r>
              <a:rPr lang="en-US" sz="1600" dirty="0">
                <a:solidFill>
                  <a:srgbClr val="4C4C4D"/>
                </a:solidFill>
                <a:latin typeface="Crimson Pro SemiBold" pitchFamily="34" charset="0"/>
                <a:ea typeface="Crimson Pro SemiBold" pitchFamily="34" charset="-122"/>
                <a:cs typeface="Crimson Pro SemiBold" pitchFamily="34" charset="-120"/>
              </a:rPr>
              <a:t>Therapy &amp; Allied Health</a:t>
            </a:r>
            <a:endParaRPr lang="en-US" sz="1600" dirty="0"/>
          </a:p>
        </p:txBody>
      </p:sp>
      <p:sp>
        <p:nvSpPr>
          <p:cNvPr id="8" name="Text 4"/>
          <p:cNvSpPr/>
          <p:nvPr/>
        </p:nvSpPr>
        <p:spPr>
          <a:xfrm>
            <a:off x="8255190" y="2932807"/>
            <a:ext cx="3096937" cy="992188"/>
          </a:xfrm>
          <a:prstGeom prst="rect">
            <a:avLst/>
          </a:prstGeom>
          <a:noFill/>
          <a:ln/>
        </p:spPr>
        <p:txBody>
          <a:bodyPr wrap="square" lIns="0" tIns="0" rIns="0" bIns="0" rtlCol="0" anchor="t">
            <a:normAutofit/>
          </a:bodyPr>
          <a:lstStyle/>
          <a:p>
            <a:pPr marL="0" indent="0" algn="l">
              <a:lnSpc>
                <a:spcPct val="125000"/>
              </a:lnSpc>
              <a:buNone/>
            </a:pPr>
            <a:r>
              <a:rPr lang="en-US" sz="1300" dirty="0">
                <a:solidFill>
                  <a:srgbClr val="4C4C4D"/>
                </a:solidFill>
                <a:latin typeface="Heebo" pitchFamily="34" charset="0"/>
                <a:ea typeface="Heebo" pitchFamily="34" charset="-122"/>
                <a:cs typeface="Heebo" pitchFamily="34" charset="-120"/>
              </a:rPr>
              <a:t>Physiotherapy, occupational therapy, speech pathology, and mental health support from a psychologist — choose what fits your needs.</a:t>
            </a:r>
            <a:endParaRPr lang="en-US" sz="1300" dirty="0"/>
          </a:p>
        </p:txBody>
      </p:sp>
      <p:pic>
        <p:nvPicPr>
          <p:cNvPr id="9" name="Image 2" descr="preencoded.png"/>
          <p:cNvPicPr>
            <a:picLocks noChangeAspect="1"/>
          </p:cNvPicPr>
          <p:nvPr/>
        </p:nvPicPr>
        <p:blipFill>
          <a:blip r:embed="rId4">
            <a:extLst>
              <a:ext uri="{96DAC541-7B7A-43D3-8B79-37D633B846F1}">
                <asvg:svgBlip xmlns:asvg="http://schemas.microsoft.com/office/drawing/2016/SVG/main" xmlns="" r:embed="rId6"/>
              </a:ext>
            </a:extLst>
          </a:blip>
          <a:stretch>
            <a:fillRect/>
          </a:stretch>
        </p:blipFill>
        <p:spPr>
          <a:xfrm>
            <a:off x="7994648" y="4254004"/>
            <a:ext cx="3541822" cy="1764010"/>
          </a:xfrm>
          <a:prstGeom prst="rect">
            <a:avLst/>
          </a:prstGeom>
        </p:spPr>
      </p:pic>
      <p:sp>
        <p:nvSpPr>
          <p:cNvPr id="10" name="Text 5"/>
          <p:cNvSpPr/>
          <p:nvPr/>
        </p:nvSpPr>
        <p:spPr>
          <a:xfrm>
            <a:off x="8255190" y="4438352"/>
            <a:ext cx="3096937" cy="258465"/>
          </a:xfrm>
          <a:prstGeom prst="rect">
            <a:avLst/>
          </a:prstGeom>
          <a:noFill/>
          <a:ln/>
        </p:spPr>
        <p:txBody>
          <a:bodyPr wrap="none" lIns="0" tIns="0" rIns="0" bIns="0" rtlCol="0" anchor="t"/>
          <a:lstStyle/>
          <a:p>
            <a:pPr marL="0" indent="0" algn="l">
              <a:lnSpc>
                <a:spcPct val="104000"/>
              </a:lnSpc>
              <a:buNone/>
            </a:pPr>
            <a:r>
              <a:rPr lang="en-US" sz="1600" dirty="0">
                <a:solidFill>
                  <a:srgbClr val="4C4C4D"/>
                </a:solidFill>
                <a:latin typeface="Crimson Pro SemiBold" pitchFamily="34" charset="0"/>
                <a:ea typeface="Crimson Pro SemiBold" pitchFamily="34" charset="-122"/>
                <a:cs typeface="Crimson Pro SemiBold" pitchFamily="34" charset="-120"/>
              </a:rPr>
              <a:t>Supported Independent Living (SIL)</a:t>
            </a:r>
            <a:endParaRPr lang="en-US" sz="1600" dirty="0"/>
          </a:p>
        </p:txBody>
      </p:sp>
      <p:sp>
        <p:nvSpPr>
          <p:cNvPr id="11" name="Text 6"/>
          <p:cNvSpPr/>
          <p:nvPr/>
        </p:nvSpPr>
        <p:spPr>
          <a:xfrm>
            <a:off x="8255190" y="4841478"/>
            <a:ext cx="3096937" cy="992188"/>
          </a:xfrm>
          <a:prstGeom prst="rect">
            <a:avLst/>
          </a:prstGeom>
          <a:noFill/>
          <a:ln/>
        </p:spPr>
        <p:txBody>
          <a:bodyPr wrap="square" lIns="0" tIns="0" rIns="0" bIns="0" rtlCol="0" anchor="t">
            <a:normAutofit/>
          </a:bodyPr>
          <a:lstStyle/>
          <a:p>
            <a:pPr marL="0" indent="0" algn="l">
              <a:lnSpc>
                <a:spcPct val="125000"/>
              </a:lnSpc>
              <a:buNone/>
            </a:pPr>
            <a:r>
              <a:rPr lang="en-US" sz="1300" dirty="0">
                <a:solidFill>
                  <a:srgbClr val="4C4C4D"/>
                </a:solidFill>
                <a:latin typeface="Heebo" pitchFamily="34" charset="0"/>
                <a:ea typeface="Heebo" pitchFamily="34" charset="-122"/>
                <a:cs typeface="Heebo" pitchFamily="34" charset="-120"/>
              </a:rPr>
              <a:t>For those needing around-the-clock support, SIL helps whether you live alone or share accommodation — tailored to your situation.</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571886" cy="6858000"/>
          </a:xfrm>
          <a:prstGeom prst="rect">
            <a:avLst/>
          </a:prstGeom>
        </p:spPr>
      </p:pic>
      <p:sp>
        <p:nvSpPr>
          <p:cNvPr id="3" name="Text 0"/>
          <p:cNvSpPr/>
          <p:nvPr/>
        </p:nvSpPr>
        <p:spPr>
          <a:xfrm>
            <a:off x="5233360" y="945952"/>
            <a:ext cx="6296860" cy="590649"/>
          </a:xfrm>
          <a:prstGeom prst="rect">
            <a:avLst/>
          </a:prstGeom>
          <a:noFill/>
          <a:ln/>
        </p:spPr>
        <p:txBody>
          <a:bodyPr wrap="none" lIns="0" tIns="0" rIns="0" bIns="0" rtlCol="0" anchor="t"/>
          <a:lstStyle/>
          <a:p>
            <a:pPr marL="0" indent="0" algn="l">
              <a:lnSpc>
                <a:spcPct val="104000"/>
              </a:lnSpc>
              <a:buNone/>
            </a:pPr>
            <a:r>
              <a:rPr lang="en-US" sz="3700" dirty="0">
                <a:solidFill>
                  <a:srgbClr val="152D47"/>
                </a:solidFill>
                <a:latin typeface="Crimson Pro SemiBold" pitchFamily="34" charset="0"/>
                <a:ea typeface="Crimson Pro SemiBold" pitchFamily="34" charset="-122"/>
                <a:cs typeface="Crimson Pro SemiBold" pitchFamily="34" charset="-120"/>
              </a:rPr>
              <a:t>Choosing the Right Provider</a:t>
            </a:r>
            <a:endParaRPr lang="en-US" sz="3700" dirty="0"/>
          </a:p>
        </p:txBody>
      </p:sp>
      <p:sp>
        <p:nvSpPr>
          <p:cNvPr id="4" name="Text 1"/>
          <p:cNvSpPr/>
          <p:nvPr/>
        </p:nvSpPr>
        <p:spPr>
          <a:xfrm>
            <a:off x="5233360" y="1820069"/>
            <a:ext cx="6296860" cy="604838"/>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4C4C4D"/>
                </a:solidFill>
                <a:latin typeface="Heebo" pitchFamily="34" charset="0"/>
                <a:ea typeface="Heebo" pitchFamily="34" charset="-122"/>
                <a:cs typeface="Heebo" pitchFamily="34" charset="-120"/>
              </a:rPr>
              <a:t>Finding the right NDIS provider in Carramar is a crucial decision. Here's what matters most:</a:t>
            </a:r>
            <a:endParaRPr lang="en-US" sz="1450" dirty="0"/>
          </a:p>
        </p:txBody>
      </p:sp>
      <p:sp>
        <p:nvSpPr>
          <p:cNvPr id="5" name="Shape 2"/>
          <p:cNvSpPr/>
          <p:nvPr/>
        </p:nvSpPr>
        <p:spPr>
          <a:xfrm>
            <a:off x="5233360" y="2637532"/>
            <a:ext cx="3053877" cy="1693962"/>
          </a:xfrm>
          <a:prstGeom prst="roundRect">
            <a:avLst>
              <a:gd name="adj" fmla="val 1674"/>
            </a:avLst>
          </a:prstGeom>
          <a:solidFill>
            <a:srgbClr val="F2EEEE"/>
          </a:solidFill>
          <a:ln/>
        </p:spPr>
      </p:sp>
      <p:sp>
        <p:nvSpPr>
          <p:cNvPr id="6" name="Text 3"/>
          <p:cNvSpPr/>
          <p:nvPr/>
        </p:nvSpPr>
        <p:spPr>
          <a:xfrm>
            <a:off x="5422367" y="2826544"/>
            <a:ext cx="2675863" cy="295275"/>
          </a:xfrm>
          <a:prstGeom prst="rect">
            <a:avLst/>
          </a:prstGeom>
          <a:noFill/>
          <a:ln/>
        </p:spPr>
        <p:txBody>
          <a:bodyPr wrap="none" lIns="0" tIns="0" rIns="0" bIns="0" rtlCol="0" anchor="t"/>
          <a:lstStyle/>
          <a:p>
            <a:pPr marL="0" indent="0" algn="l">
              <a:lnSpc>
                <a:spcPct val="104000"/>
              </a:lnSpc>
              <a:buNone/>
            </a:pPr>
            <a:r>
              <a:rPr lang="en-US" sz="1850" dirty="0">
                <a:solidFill>
                  <a:srgbClr val="4C4C4D"/>
                </a:solidFill>
                <a:latin typeface="Crimson Pro SemiBold" pitchFamily="34" charset="0"/>
                <a:ea typeface="Crimson Pro SemiBold" pitchFamily="34" charset="-122"/>
                <a:cs typeface="Crimson Pro SemiBold" pitchFamily="34" charset="-120"/>
              </a:rPr>
              <a:t>Check Their Track Record</a:t>
            </a:r>
            <a:endParaRPr lang="en-US" sz="1850" dirty="0"/>
          </a:p>
        </p:txBody>
      </p:sp>
      <p:sp>
        <p:nvSpPr>
          <p:cNvPr id="7" name="Text 4"/>
          <p:cNvSpPr/>
          <p:nvPr/>
        </p:nvSpPr>
        <p:spPr>
          <a:xfrm>
            <a:off x="5422367" y="3235226"/>
            <a:ext cx="2675863" cy="907256"/>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4C4C4D"/>
                </a:solidFill>
                <a:latin typeface="Heebo" pitchFamily="34" charset="0"/>
                <a:ea typeface="Heebo" pitchFamily="34" charset="-122"/>
                <a:cs typeface="Heebo" pitchFamily="34" charset="-120"/>
              </a:rPr>
              <a:t>Review their past performance and reputation in the community.</a:t>
            </a:r>
            <a:endParaRPr lang="en-US" sz="1450" dirty="0"/>
          </a:p>
        </p:txBody>
      </p:sp>
      <p:sp>
        <p:nvSpPr>
          <p:cNvPr id="8" name="Shape 5"/>
          <p:cNvSpPr/>
          <p:nvPr/>
        </p:nvSpPr>
        <p:spPr>
          <a:xfrm>
            <a:off x="8476244" y="2637532"/>
            <a:ext cx="3053976" cy="1693962"/>
          </a:xfrm>
          <a:prstGeom prst="roundRect">
            <a:avLst>
              <a:gd name="adj" fmla="val 1674"/>
            </a:avLst>
          </a:prstGeom>
          <a:solidFill>
            <a:srgbClr val="F2EEEE"/>
          </a:solidFill>
          <a:ln/>
        </p:spPr>
      </p:sp>
      <p:sp>
        <p:nvSpPr>
          <p:cNvPr id="9" name="Text 6"/>
          <p:cNvSpPr/>
          <p:nvPr/>
        </p:nvSpPr>
        <p:spPr>
          <a:xfrm>
            <a:off x="8665251" y="2826544"/>
            <a:ext cx="2675962" cy="295275"/>
          </a:xfrm>
          <a:prstGeom prst="rect">
            <a:avLst/>
          </a:prstGeom>
          <a:noFill/>
          <a:ln/>
        </p:spPr>
        <p:txBody>
          <a:bodyPr wrap="none" lIns="0" tIns="0" rIns="0" bIns="0" rtlCol="0" anchor="t"/>
          <a:lstStyle/>
          <a:p>
            <a:pPr marL="0" indent="0" algn="l">
              <a:lnSpc>
                <a:spcPct val="104000"/>
              </a:lnSpc>
              <a:buNone/>
            </a:pPr>
            <a:r>
              <a:rPr lang="en-US" sz="1850" dirty="0">
                <a:solidFill>
                  <a:srgbClr val="4C4C4D"/>
                </a:solidFill>
                <a:latin typeface="Crimson Pro SemiBold" pitchFamily="34" charset="0"/>
                <a:ea typeface="Crimson Pro SemiBold" pitchFamily="34" charset="-122"/>
                <a:cs typeface="Crimson Pro SemiBold" pitchFamily="34" charset="-120"/>
              </a:rPr>
              <a:t>Quality of Caregivers</a:t>
            </a:r>
            <a:endParaRPr lang="en-US" sz="1850" dirty="0"/>
          </a:p>
        </p:txBody>
      </p:sp>
      <p:sp>
        <p:nvSpPr>
          <p:cNvPr id="10" name="Text 7"/>
          <p:cNvSpPr/>
          <p:nvPr/>
        </p:nvSpPr>
        <p:spPr>
          <a:xfrm>
            <a:off x="8665251" y="3235226"/>
            <a:ext cx="2675962" cy="907256"/>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4C4C4D"/>
                </a:solidFill>
                <a:latin typeface="Heebo" pitchFamily="34" charset="0"/>
                <a:ea typeface="Heebo" pitchFamily="34" charset="-122"/>
                <a:cs typeface="Heebo" pitchFamily="34" charset="-120"/>
              </a:rPr>
              <a:t>The most important factor — skilled, compassionate staff who understand your needs.</a:t>
            </a:r>
            <a:endParaRPr lang="en-US" sz="1450" dirty="0"/>
          </a:p>
        </p:txBody>
      </p:sp>
      <p:sp>
        <p:nvSpPr>
          <p:cNvPr id="11" name="Shape 8"/>
          <p:cNvSpPr/>
          <p:nvPr/>
        </p:nvSpPr>
        <p:spPr>
          <a:xfrm>
            <a:off x="5233360" y="4520505"/>
            <a:ext cx="6296860" cy="1391543"/>
          </a:xfrm>
          <a:prstGeom prst="roundRect">
            <a:avLst>
              <a:gd name="adj" fmla="val 2038"/>
            </a:avLst>
          </a:prstGeom>
          <a:solidFill>
            <a:srgbClr val="F2EEEE"/>
          </a:solidFill>
          <a:ln/>
        </p:spPr>
      </p:sp>
      <p:sp>
        <p:nvSpPr>
          <p:cNvPr id="12" name="Text 9"/>
          <p:cNvSpPr/>
          <p:nvPr/>
        </p:nvSpPr>
        <p:spPr>
          <a:xfrm>
            <a:off x="5422367" y="4709517"/>
            <a:ext cx="5918846" cy="295275"/>
          </a:xfrm>
          <a:prstGeom prst="rect">
            <a:avLst/>
          </a:prstGeom>
          <a:noFill/>
          <a:ln/>
        </p:spPr>
        <p:txBody>
          <a:bodyPr wrap="none" lIns="0" tIns="0" rIns="0" bIns="0" rtlCol="0" anchor="t"/>
          <a:lstStyle/>
          <a:p>
            <a:pPr marL="0" indent="0" algn="l">
              <a:lnSpc>
                <a:spcPct val="104000"/>
              </a:lnSpc>
              <a:buNone/>
            </a:pPr>
            <a:r>
              <a:rPr lang="en-US" sz="1850" dirty="0">
                <a:solidFill>
                  <a:srgbClr val="4C4C4D"/>
                </a:solidFill>
                <a:latin typeface="Crimson Pro SemiBold" pitchFamily="34" charset="0"/>
                <a:ea typeface="Crimson Pro SemiBold" pitchFamily="34" charset="-122"/>
                <a:cs typeface="Crimson Pro SemiBold" pitchFamily="34" charset="-120"/>
              </a:rPr>
              <a:t>Personalised Planning</a:t>
            </a:r>
            <a:endParaRPr lang="en-US" sz="1850" dirty="0"/>
          </a:p>
        </p:txBody>
      </p:sp>
      <p:sp>
        <p:nvSpPr>
          <p:cNvPr id="13" name="Text 10"/>
          <p:cNvSpPr/>
          <p:nvPr/>
        </p:nvSpPr>
        <p:spPr>
          <a:xfrm>
            <a:off x="5422367" y="5118199"/>
            <a:ext cx="5918846" cy="604838"/>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4C4C4D"/>
                </a:solidFill>
                <a:latin typeface="Heebo" pitchFamily="34" charset="0"/>
                <a:ea typeface="Heebo" pitchFamily="34" charset="-122"/>
                <a:cs typeface="Heebo" pitchFamily="34" charset="-120"/>
              </a:rPr>
              <a:t>The best agencies design a plan that truly meets your expectations and goals.</a:t>
            </a:r>
            <a:endParaRPr lang="en-US" sz="14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284</Words>
  <Application>Microsoft Office PowerPoint</Application>
  <PresentationFormat>Widescreen</PresentationFormat>
  <Paragraphs>28</Paragraphs>
  <Slides>4</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Calibri</vt:lpstr>
      <vt:lpstr>Heebo</vt:lpstr>
      <vt:lpstr>Crimson Pro SemiBold</vt:lpstr>
      <vt:lpstr>Arial</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ADMIN</dc:creator>
  <cp:lastModifiedBy>Microsoft account</cp:lastModifiedBy>
  <cp:revision>2</cp:revision>
  <dcterms:created xsi:type="dcterms:W3CDTF">2026-08-26T10:52:13Z</dcterms:created>
  <dcterms:modified xsi:type="dcterms:W3CDTF">2026-08-26T10:53:29Z</dcterms:modified>
</cp:coreProperties>
</file>