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Gabriola" pitchFamily="82" charset="0"/>
      <p:regular r:id="rId10"/>
    </p:embeddedFont>
    <p:embeddedFont>
      <p:font typeface="Gotham"/>
      <p:regular r:id="rId11"/>
      <p:bold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ealbeforework.com/impact-garden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ealbeforework.com/impact-garden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ealbeforework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7597" y="9464043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79" y="0"/>
                </a:lnTo>
                <a:lnTo>
                  <a:pt x="945879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53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204881"/>
            </a:stretch>
          </a:blipFill>
        </p:spPr>
      </p:sp>
      <p:grpSp>
        <p:nvGrpSpPr>
          <p:cNvPr id="3" name="Group 7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3276600" y="2476500"/>
            <a:ext cx="12198237" cy="2291464"/>
            <a:chOff x="0" y="0"/>
            <a:chExt cx="3212705" cy="6035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47800" y="3848100"/>
            <a:ext cx="90678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6000" dirty="0" smtClean="0">
                <a:latin typeface="Gabriola" pitchFamily="82" charset="0"/>
              </a:rPr>
              <a:t>Experience </a:t>
            </a:r>
            <a:r>
              <a:rPr lang="en-US" sz="6000" b="1" u="sng" dirty="0" smtClean="0">
                <a:latin typeface="Gabriola" pitchFamily="82" charset="0"/>
                <a:hlinkClick r:id="rId6"/>
              </a:rPr>
              <a:t>small acts big change</a:t>
            </a:r>
            <a:r>
              <a:rPr lang="en-US" sz="6000" dirty="0" smtClean="0">
                <a:latin typeface="Gabriola" pitchFamily="82" charset="0"/>
              </a:rPr>
              <a:t> through Heal Before Work Psychology and Consulting, Inc. Every small gesture, donation, or volunteer act transforms lives.</a:t>
            </a:r>
            <a:endParaRPr lang="en-US" sz="6000" spc="235" dirty="0">
              <a:solidFill>
                <a:srgbClr val="191919"/>
              </a:solidFill>
              <a:latin typeface="Gabriola" pitchFamily="82" charset="0"/>
              <a:ea typeface="Gotham"/>
              <a:cs typeface="Gotham"/>
              <a:sym typeface="Gotha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163902" y="1104900"/>
            <a:ext cx="142190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Small Acts Big Change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-8094232" y="-778767"/>
            <a:ext cx="10994424" cy="1099442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5" name="Picture 14" descr="side view women taking care of flower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53800" y="3777012"/>
            <a:ext cx="5657850" cy="4338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7597" y="9464043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79" y="0"/>
                </a:lnTo>
                <a:lnTo>
                  <a:pt x="945879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53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204881"/>
            </a:stretch>
          </a:blipFill>
        </p:spPr>
      </p:sp>
      <p:grpSp>
        <p:nvGrpSpPr>
          <p:cNvPr id="3" name="Group 7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3276600" y="2476500"/>
            <a:ext cx="12198237" cy="2291464"/>
            <a:chOff x="0" y="0"/>
            <a:chExt cx="3212705" cy="6035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71600" y="3803452"/>
            <a:ext cx="89916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Join the kindness donations initiative at Heal Before Work Psychology and Consulting, Inc. Every donation, meal, or volunteer effort helps cultivate hope.</a:t>
            </a:r>
            <a:endParaRPr lang="en-US" sz="6000" dirty="0">
              <a:latin typeface="Gabriola" pitchFamily="82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240102" y="1181100"/>
            <a:ext cx="142190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Kindness Donations Initiative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-8094232" y="-778767"/>
            <a:ext cx="10994424" cy="1099442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5" name="Picture 14" descr="Side view people celebrating mother's da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58550" y="3695700"/>
            <a:ext cx="5962650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7597" y="9464043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79" y="0"/>
                </a:lnTo>
                <a:lnTo>
                  <a:pt x="945879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53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204881"/>
            </a:stretch>
          </a:blipFill>
        </p:spPr>
      </p:sp>
      <p:grpSp>
        <p:nvGrpSpPr>
          <p:cNvPr id="3" name="Group 7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3276600" y="2476500"/>
            <a:ext cx="12198237" cy="2291464"/>
            <a:chOff x="0" y="0"/>
            <a:chExt cx="3212705" cy="6035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3000" y="4027413"/>
            <a:ext cx="96012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6000" dirty="0" smtClean="0">
                <a:latin typeface="Gabriola" pitchFamily="82" charset="0"/>
              </a:rPr>
              <a:t>Heal Before Work Psychology and Consulting, Inc.’s </a:t>
            </a:r>
            <a:r>
              <a:rPr lang="en-US" sz="6000" b="1" u="sng" dirty="0" smtClean="0">
                <a:latin typeface="Gabriola" pitchFamily="82" charset="0"/>
                <a:hlinkClick r:id="rId6"/>
              </a:rPr>
              <a:t>community support initiatives</a:t>
            </a:r>
            <a:r>
              <a:rPr lang="en-US" sz="6000" dirty="0" smtClean="0">
                <a:latin typeface="Gabriola" pitchFamily="82" charset="0"/>
              </a:rPr>
              <a:t> empower donors &amp; volunteers to plant seeds of kindness, care &amp; lasting change.</a:t>
            </a:r>
            <a:endParaRPr lang="en-US" sz="6000" spc="235" dirty="0">
              <a:solidFill>
                <a:srgbClr val="191919"/>
              </a:solidFill>
              <a:latin typeface="Gabriola" pitchFamily="82" charset="0"/>
              <a:ea typeface="Gotham"/>
              <a:cs typeface="Gotham"/>
              <a:sym typeface="Gotha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163902" y="1181100"/>
            <a:ext cx="142190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Community Support Initiatives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-8094232" y="-778767"/>
            <a:ext cx="10994424" cy="1099442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5" name="Picture 14" descr="Group of different people volunteering at a foodbank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30000" y="3695700"/>
            <a:ext cx="596265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97597" y="9464043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79" y="0"/>
                </a:lnTo>
                <a:lnTo>
                  <a:pt x="945879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53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204881"/>
            </a:stretch>
          </a:blipFill>
        </p:spPr>
      </p:sp>
      <p:grpSp>
        <p:nvGrpSpPr>
          <p:cNvPr id="3" name="Group 7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3276600" y="2476500"/>
            <a:ext cx="12198237" cy="2291464"/>
            <a:chOff x="0" y="0"/>
            <a:chExt cx="3212705" cy="6035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752600" y="2933700"/>
            <a:ext cx="14401800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6000" dirty="0" smtClean="0">
                <a:latin typeface="Gabriola" pitchFamily="82" charset="0"/>
              </a:rPr>
              <a:t>Heal Before Work supports Californians facing burnout &amp; stress with therapy, SDI leave counseling, psychological tests, &amp; </a:t>
            </a:r>
            <a:r>
              <a:rPr lang="en-US" sz="6000" dirty="0" err="1" smtClean="0">
                <a:latin typeface="Gabriola" pitchFamily="82" charset="0"/>
              </a:rPr>
              <a:t>telehealth</a:t>
            </a:r>
            <a:r>
              <a:rPr lang="en-US" sz="6000" dirty="0" smtClean="0">
                <a:latin typeface="Gabriola" pitchFamily="82" charset="0"/>
              </a:rPr>
              <a:t> services, helping individuals access mental health leave with care. </a:t>
            </a:r>
            <a:endParaRPr lang="en-US" sz="6000" spc="235" dirty="0">
              <a:solidFill>
                <a:srgbClr val="191919"/>
              </a:solidFill>
              <a:latin typeface="Gabriola" pitchFamily="82" charset="0"/>
              <a:ea typeface="Gotham"/>
              <a:cs typeface="Gotham"/>
              <a:sym typeface="Gotha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81200" y="800100"/>
            <a:ext cx="142190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Contact Us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-8094232" y="-778767"/>
            <a:ext cx="10994424" cy="1099442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3"/>
          <p:cNvSpPr txBox="1"/>
          <p:nvPr/>
        </p:nvSpPr>
        <p:spPr>
          <a:xfrm>
            <a:off x="1219200" y="6362700"/>
            <a:ext cx="15697200" cy="151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6000" dirty="0" smtClean="0">
                <a:latin typeface="Gabriola" pitchFamily="82" charset="0"/>
              </a:rPr>
              <a:t>1990 N. California Blvd., 8th Floor, Walnut Creek, CA 94596, United States</a:t>
            </a:r>
            <a:endParaRPr lang="en-US" sz="6000" spc="235" dirty="0">
              <a:solidFill>
                <a:srgbClr val="191919"/>
              </a:solidFill>
              <a:latin typeface="Gabriola" pitchFamily="82" charset="0"/>
              <a:ea typeface="Gotham"/>
              <a:cs typeface="Gotham"/>
              <a:sym typeface="Gotham"/>
            </a:endParaRPr>
          </a:p>
        </p:txBody>
      </p:sp>
      <p:sp>
        <p:nvSpPr>
          <p:cNvPr id="18" name="TextBox 13"/>
          <p:cNvSpPr txBox="1"/>
          <p:nvPr/>
        </p:nvSpPr>
        <p:spPr>
          <a:xfrm>
            <a:off x="762000" y="8577883"/>
            <a:ext cx="15697200" cy="756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6000" b="1" dirty="0" smtClean="0">
                <a:latin typeface="Gabriola" pitchFamily="82" charset="0"/>
                <a:hlinkClick r:id="rId6"/>
              </a:rPr>
              <a:t>https://healbeforework.com/</a:t>
            </a:r>
            <a:endParaRPr lang="en-US" sz="6000" b="1" spc="235" dirty="0">
              <a:solidFill>
                <a:srgbClr val="191919"/>
              </a:solidFill>
              <a:latin typeface="Gabriola" pitchFamily="82" charset="0"/>
              <a:ea typeface="Gotham"/>
              <a:cs typeface="Gotham"/>
              <a:sym typeface="Gotham"/>
            </a:endParaRPr>
          </a:p>
        </p:txBody>
      </p:sp>
      <p:pic>
        <p:nvPicPr>
          <p:cNvPr id="19" name="Picture 18" descr="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973300" y="266700"/>
            <a:ext cx="29337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5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147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Gabriola</vt:lpstr>
      <vt:lpstr>Gotham</vt:lpstr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Evaluation</dc:title>
  <dc:creator>pc</dc:creator>
  <cp:lastModifiedBy>pc</cp:lastModifiedBy>
  <cp:revision>6</cp:revision>
  <dcterms:created xsi:type="dcterms:W3CDTF">2006-08-16T00:00:00Z</dcterms:created>
  <dcterms:modified xsi:type="dcterms:W3CDTF">2025-12-23T11:04:49Z</dcterms:modified>
  <dc:identifier>DAG8TSieqjg</dc:identifier>
</cp:coreProperties>
</file>