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3"/>
    <p:sldId id="257" r:id="rId4"/>
    <p:sldId id="258" r:id="rId5"/>
    <p:sldId id="259" r:id="rId6"/>
    <p:sldId id="260" r:id="rId7"/>
  </p:sldIdLst>
  <p:sldSz cx="18288000" cy="10287000"/>
  <p:notesSz cx="6858000" cy="9144000"/>
  <p:embeddedFontLst>
    <p:embeddedFont>
      <p:font typeface="Calibri (MS) Bold" panose="020F0702030404030204"/>
      <p:bold r:id="rId11"/>
    </p:embeddedFont>
    <p:embeddedFont>
      <p:font typeface="Calibri (MS)" panose="020F0502020204030204"/>
      <p:regular r:id="rId12"/>
    </p:embeddedFont>
    <p:embeddedFont>
      <p:font typeface="Calibri" panose="020F0502020204030204" charset="0"/>
      <p:regular r:id="rId13"/>
      <p:bold r:id="rId14"/>
      <p:italic r:id="rId15"/>
      <p:boldItalic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viewProps" Target="viewProps.xml"/><Relationship Id="rId8" Type="http://schemas.openxmlformats.org/officeDocument/2006/relationships/presProps" Target="presProps.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6" Type="http://schemas.openxmlformats.org/officeDocument/2006/relationships/font" Target="fonts/font6.fntdata"/><Relationship Id="rId15" Type="http://schemas.openxmlformats.org/officeDocument/2006/relationships/font" Target="fonts/font5.fntdata"/><Relationship Id="rId14" Type="http://schemas.openxmlformats.org/officeDocument/2006/relationships/font" Target="fonts/font4.fntdata"/><Relationship Id="rId13" Type="http://schemas.openxmlformats.org/officeDocument/2006/relationships/font" Target="fonts/font3.fntdata"/><Relationship Id="rId12" Type="http://schemas.openxmlformats.org/officeDocument/2006/relationships/font" Target="fonts/font2.fntdata"/><Relationship Id="rId11" Type="http://schemas.openxmlformats.org/officeDocument/2006/relationships/font" Target="fonts/font1.fntdata"/><Relationship Id="rId10" Type="http://schemas.openxmlformats.org/officeDocument/2006/relationships/tableStyles" Target="tableStyles.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jpe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jpe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hyperlink" Target="https://mutcci.com/collections/leggings" TargetMode="External"/><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499BAD">
                <a:alpha val="100000"/>
              </a:srgbClr>
            </a:gs>
            <a:gs pos="50000">
              <a:srgbClr val="9E67B8">
                <a:alpha val="100000"/>
              </a:srgbClr>
            </a:gs>
            <a:gs pos="100000">
              <a:srgbClr val="BA595E">
                <a:alpha val="100000"/>
              </a:srgbClr>
            </a:gs>
          </a:gsLst>
          <a:lin ang="2700000"/>
        </a:gradFill>
        <a:effectLst/>
      </p:bgPr>
    </p:bg>
    <p:spTree>
      <p:nvGrpSpPr>
        <p:cNvPr id="1" name=""/>
        <p:cNvGrpSpPr/>
        <p:nvPr/>
      </p:nvGrpSpPr>
      <p:grpSpPr>
        <a:xfrm>
          <a:off x="0" y="0"/>
          <a:ext cx="0" cy="0"/>
          <a:chOff x="0" y="0"/>
          <a:chExt cx="0" cy="0"/>
        </a:xfrm>
      </p:grpSpPr>
      <p:grpSp>
        <p:nvGrpSpPr>
          <p:cNvPr id="4" name="Group 4"/>
          <p:cNvGrpSpPr/>
          <p:nvPr/>
        </p:nvGrpSpPr>
        <p:grpSpPr>
          <a:xfrm rot="0">
            <a:off x="9675125" y="2253147"/>
            <a:ext cx="7788264" cy="7788264"/>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
              <a:stretch>
                <a:fillRect l="-25046" r="-25046"/>
              </a:stretch>
            </a:blipFill>
          </p:spPr>
        </p:sp>
      </p:grpSp>
      <p:sp>
        <p:nvSpPr>
          <p:cNvPr id="6" name="Freeform 6"/>
          <p:cNvSpPr/>
          <p:nvPr/>
        </p:nvSpPr>
        <p:spPr>
          <a:xfrm>
            <a:off x="12829540" y="276860"/>
            <a:ext cx="5230495" cy="833120"/>
          </a:xfrm>
          <a:custGeom>
            <a:avLst/>
            <a:gdLst/>
            <a:ahLst/>
            <a:cxnLst/>
            <a:rect l="l" t="t" r="r" b="b"/>
            <a:pathLst>
              <a:path w="5029317" h="948040">
                <a:moveTo>
                  <a:pt x="0" y="0"/>
                </a:moveTo>
                <a:lnTo>
                  <a:pt x="5029317" y="0"/>
                </a:lnTo>
                <a:lnTo>
                  <a:pt x="5029317" y="948039"/>
                </a:lnTo>
                <a:lnTo>
                  <a:pt x="0" y="948039"/>
                </a:lnTo>
                <a:lnTo>
                  <a:pt x="0" y="0"/>
                </a:lnTo>
                <a:close/>
              </a:path>
            </a:pathLst>
          </a:custGeom>
          <a:blipFill>
            <a:blip r:embed="rId2"/>
            <a:stretch>
              <a:fillRect t="-206402" b="-224094"/>
            </a:stretch>
          </a:blipFill>
        </p:spPr>
      </p:sp>
      <p:sp>
        <p:nvSpPr>
          <p:cNvPr id="7" name="TextBox 7"/>
          <p:cNvSpPr txBox="1"/>
          <p:nvPr/>
        </p:nvSpPr>
        <p:spPr>
          <a:xfrm>
            <a:off x="231663" y="95312"/>
            <a:ext cx="13155893" cy="1839471"/>
          </a:xfrm>
          <a:prstGeom prst="rect">
            <a:avLst/>
          </a:prstGeom>
        </p:spPr>
        <p:txBody>
          <a:bodyPr lIns="0" tIns="0" rIns="0" bIns="0" rtlCol="0" anchor="t">
            <a:spAutoFit/>
          </a:bodyPr>
          <a:lstStyle/>
          <a:p>
            <a:pPr algn="l">
              <a:lnSpc>
                <a:spcPts val="6700"/>
              </a:lnSpc>
            </a:pPr>
            <a:r>
              <a:rPr lang="en-US" sz="6090" b="1" spc="152">
                <a:solidFill>
                  <a:srgbClr val="000000"/>
                </a:solidFill>
                <a:latin typeface="Calibri (MS) Bold" panose="020F0702030404030204"/>
                <a:ea typeface="Calibri (MS) Bold" panose="020F0702030404030204"/>
                <a:cs typeface="Calibri (MS) Bold" panose="020F0702030404030204"/>
                <a:sym typeface="Calibri (MS) Bold" panose="020F0702030404030204"/>
              </a:rPr>
              <a:t>HOW POCKET CAPRI LEGGINGS CAN SIMPLIFY YOUR ACTIVE ROUTINE</a:t>
            </a:r>
            <a:endParaRPr lang="en-US" sz="6090" b="1" spc="152">
              <a:solidFill>
                <a:srgbClr val="000000"/>
              </a:solidFill>
              <a:latin typeface="Calibri (MS) Bold" panose="020F0702030404030204"/>
              <a:ea typeface="Calibri (MS) Bold" panose="020F0702030404030204"/>
              <a:cs typeface="Calibri (MS) Bold" panose="020F0702030404030204"/>
              <a:sym typeface="Calibri (MS) Bold" panose="020F0702030404030204"/>
            </a:endParaRPr>
          </a:p>
        </p:txBody>
      </p:sp>
      <p:sp>
        <p:nvSpPr>
          <p:cNvPr id="8" name="TextBox 8"/>
          <p:cNvSpPr txBox="1"/>
          <p:nvPr/>
        </p:nvSpPr>
        <p:spPr>
          <a:xfrm>
            <a:off x="567111" y="2402271"/>
            <a:ext cx="7637544" cy="7098666"/>
          </a:xfrm>
          <a:prstGeom prst="rect">
            <a:avLst/>
          </a:prstGeom>
        </p:spPr>
        <p:txBody>
          <a:bodyPr lIns="0" tIns="0" rIns="0" bIns="0" rtlCol="0" anchor="t">
            <a:spAutoFit/>
          </a:bodyPr>
          <a:lstStyle/>
          <a:p>
            <a:pPr algn="l">
              <a:lnSpc>
                <a:spcPts val="6160"/>
              </a:lnSpc>
            </a:pPr>
            <a:r>
              <a:rPr lang="en-US" sz="4400">
                <a:solidFill>
                  <a:srgbClr val="000000"/>
                </a:solidFill>
                <a:latin typeface="Calibri (MS)" panose="020F0502020204030204"/>
                <a:ea typeface="Calibri (MS)" panose="020F0502020204030204"/>
                <a:cs typeface="Calibri (MS)" panose="020F0502020204030204"/>
                <a:sym typeface="Calibri (MS)" panose="020F0502020204030204"/>
              </a:rPr>
              <a:t>In today’s fast-moving world, balancing health, mobility, and time is more important than ever. People are constantly looking for ways to make their lives easier, especially when it comes to their daily routines. This is where functional clothing comes into play.</a:t>
            </a:r>
            <a:endParaRPr lang="en-US" sz="4400">
              <a:solidFill>
                <a:srgbClr val="000000"/>
              </a:solidFill>
              <a:latin typeface="Calibri (MS)" panose="020F0502020204030204"/>
              <a:ea typeface="Calibri (MS)" panose="020F0502020204030204"/>
              <a:cs typeface="Calibri (MS)" panose="020F0502020204030204"/>
              <a:sym typeface="Calibri (MS)" panose="020F050202020403020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595E">
                <a:alpha val="100000"/>
              </a:srgbClr>
            </a:gs>
            <a:gs pos="50000">
              <a:srgbClr val="9E67B8">
                <a:alpha val="100000"/>
              </a:srgbClr>
            </a:gs>
            <a:gs pos="100000">
              <a:srgbClr val="499BAD">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Freeform 3"/>
          <p:cNvSpPr/>
          <p:nvPr/>
        </p:nvSpPr>
        <p:spPr>
          <a:xfrm rot="3350098">
            <a:off x="6575425" y="503555"/>
            <a:ext cx="12192000" cy="9502775"/>
          </a:xfrm>
          <a:custGeom>
            <a:avLst/>
            <a:gdLst/>
            <a:ahLst/>
            <a:cxnLst/>
            <a:rect l="l" t="t" r="r" b="b"/>
            <a:pathLst>
              <a:path w="13753186" h="10228932">
                <a:moveTo>
                  <a:pt x="0" y="0"/>
                </a:moveTo>
                <a:lnTo>
                  <a:pt x="13753186" y="0"/>
                </a:lnTo>
                <a:lnTo>
                  <a:pt x="13753186" y="10228932"/>
                </a:lnTo>
                <a:lnTo>
                  <a:pt x="0" y="10228932"/>
                </a:lnTo>
                <a:lnTo>
                  <a:pt x="0" y="0"/>
                </a:lnTo>
                <a:close/>
              </a:path>
            </a:pathLst>
          </a:custGeom>
          <a:blipFill>
            <a:blip r:embed="rId1">
              <a:alphaModFix amt="50000"/>
            </a:blip>
            <a:stretch>
              <a:fillRect/>
            </a:stretch>
          </a:blipFill>
        </p:spPr>
      </p:sp>
      <p:sp>
        <p:nvSpPr>
          <p:cNvPr id="4" name="Freeform 4"/>
          <p:cNvSpPr/>
          <p:nvPr/>
        </p:nvSpPr>
        <p:spPr>
          <a:xfrm>
            <a:off x="10670238" y="614900"/>
            <a:ext cx="6589062" cy="9287077"/>
          </a:xfrm>
          <a:custGeom>
            <a:avLst/>
            <a:gdLst/>
            <a:ahLst/>
            <a:cxnLst/>
            <a:rect l="l" t="t" r="r" b="b"/>
            <a:pathLst>
              <a:path w="6589062" h="9287077">
                <a:moveTo>
                  <a:pt x="0" y="0"/>
                </a:moveTo>
                <a:lnTo>
                  <a:pt x="6589062" y="0"/>
                </a:lnTo>
                <a:lnTo>
                  <a:pt x="6589062" y="9287077"/>
                </a:lnTo>
                <a:lnTo>
                  <a:pt x="0" y="9287077"/>
                </a:lnTo>
                <a:lnTo>
                  <a:pt x="0" y="0"/>
                </a:lnTo>
                <a:close/>
              </a:path>
            </a:pathLst>
          </a:custGeom>
          <a:blipFill>
            <a:blip r:embed="rId2"/>
            <a:stretch>
              <a:fillRect l="-11238" r="-1519"/>
            </a:stretch>
          </a:blipFill>
        </p:spPr>
      </p:sp>
      <p:sp>
        <p:nvSpPr>
          <p:cNvPr id="5" name="TextBox 5"/>
          <p:cNvSpPr txBox="1"/>
          <p:nvPr/>
        </p:nvSpPr>
        <p:spPr>
          <a:xfrm>
            <a:off x="596142" y="351556"/>
            <a:ext cx="8339205" cy="914401"/>
          </a:xfrm>
          <a:prstGeom prst="rect">
            <a:avLst/>
          </a:prstGeom>
        </p:spPr>
        <p:txBody>
          <a:bodyPr lIns="0" tIns="0" rIns="0" bIns="0" rtlCol="0" anchor="t">
            <a:spAutoFit/>
          </a:bodyPr>
          <a:lstStyle/>
          <a:p>
            <a:pPr algn="l">
              <a:lnSpc>
                <a:spcPts val="3300"/>
              </a:lnSpc>
            </a:pPr>
            <a:r>
              <a:rPr lang="en-US" sz="3000" b="1" spc="75">
                <a:solidFill>
                  <a:srgbClr val="000000"/>
                </a:solidFill>
                <a:latin typeface="Calibri (MS) Bold" panose="020F0702030404030204"/>
                <a:ea typeface="Calibri (MS) Bold" panose="020F0702030404030204"/>
                <a:cs typeface="Calibri (MS) Bold" panose="020F0702030404030204"/>
                <a:sym typeface="Calibri (MS) Bold" panose="020F0702030404030204"/>
              </a:rPr>
              <a:t>EXPLORE HOW THEY CAN SIMPLIFY YOUR ACTIVE LIFESTYLE IN POWERFUL WAYS.</a:t>
            </a:r>
            <a:endParaRPr lang="en-US" sz="3000" b="1" spc="75">
              <a:solidFill>
                <a:srgbClr val="000000"/>
              </a:solidFill>
              <a:latin typeface="Calibri (MS) Bold" panose="020F0702030404030204"/>
              <a:ea typeface="Calibri (MS) Bold" panose="020F0702030404030204"/>
              <a:cs typeface="Calibri (MS) Bold" panose="020F0702030404030204"/>
              <a:sym typeface="Calibri (MS) Bold" panose="020F0702030404030204"/>
            </a:endParaRPr>
          </a:p>
        </p:txBody>
      </p:sp>
      <p:sp>
        <p:nvSpPr>
          <p:cNvPr id="6" name="TextBox 6"/>
          <p:cNvSpPr txBox="1"/>
          <p:nvPr/>
        </p:nvSpPr>
        <p:spPr>
          <a:xfrm>
            <a:off x="596142" y="1629129"/>
            <a:ext cx="4230588" cy="581025"/>
          </a:xfrm>
          <a:prstGeom prst="rect">
            <a:avLst/>
          </a:prstGeom>
        </p:spPr>
        <p:txBody>
          <a:bodyPr lIns="0" tIns="0" rIns="0" bIns="0" rtlCol="0" anchor="t">
            <a:spAutoFit/>
          </a:bodyPr>
          <a:lstStyle/>
          <a:p>
            <a:pPr marL="647700" lvl="1" indent="-323850" algn="ctr">
              <a:lnSpc>
                <a:spcPts val="4200"/>
              </a:lnSpc>
              <a:buFont typeface="Arial" panose="020B0604020202020204"/>
              <a:buChar char="•"/>
            </a:pPr>
            <a:r>
              <a:rPr lang="en-US" sz="3000" b="1">
                <a:solidFill>
                  <a:srgbClr val="000000"/>
                </a:solidFill>
                <a:latin typeface="Calibri (MS) Bold" panose="020F0702030404030204"/>
                <a:ea typeface="Calibri (MS) Bold" panose="020F0702030404030204"/>
                <a:cs typeface="Calibri (MS) Bold" panose="020F0702030404030204"/>
                <a:sym typeface="Calibri (MS) Bold" panose="020F0702030404030204"/>
              </a:rPr>
              <a:t>Simplifying Movement</a:t>
            </a:r>
            <a:endParaRPr lang="en-US" sz="3000" b="1">
              <a:solidFill>
                <a:srgbClr val="000000"/>
              </a:solidFill>
              <a:latin typeface="Calibri (MS) Bold" panose="020F0702030404030204"/>
              <a:ea typeface="Calibri (MS) Bold" panose="020F0702030404030204"/>
              <a:cs typeface="Calibri (MS) Bold" panose="020F0702030404030204"/>
              <a:sym typeface="Calibri (MS) Bold" panose="020F0702030404030204"/>
            </a:endParaRPr>
          </a:p>
        </p:txBody>
      </p:sp>
      <p:sp>
        <p:nvSpPr>
          <p:cNvPr id="7" name="TextBox 7"/>
          <p:cNvSpPr txBox="1"/>
          <p:nvPr/>
        </p:nvSpPr>
        <p:spPr>
          <a:xfrm>
            <a:off x="1006342" y="2572104"/>
            <a:ext cx="7929005" cy="3248025"/>
          </a:xfrm>
          <a:prstGeom prst="rect">
            <a:avLst/>
          </a:prstGeom>
        </p:spPr>
        <p:txBody>
          <a:bodyPr lIns="0" tIns="0" rIns="0" bIns="0" rtlCol="0" anchor="t">
            <a:spAutoFit/>
          </a:bodyPr>
          <a:lstStyle/>
          <a:p>
            <a:pPr algn="l">
              <a:lnSpc>
                <a:spcPts val="4200"/>
              </a:lnSpc>
            </a:pPr>
            <a:r>
              <a:rPr lang="en-US" sz="3000">
                <a:solidFill>
                  <a:srgbClr val="000000"/>
                </a:solidFill>
                <a:latin typeface="Calibri (MS)" panose="020F0502020204030204"/>
                <a:ea typeface="Calibri (MS)" panose="020F0502020204030204"/>
                <a:cs typeface="Calibri (MS)" panose="020F0502020204030204"/>
                <a:sym typeface="Calibri (MS)" panose="020F0502020204030204"/>
              </a:rPr>
              <a:t>Pocket Capri leggings provide hands-free mobility. With essentials securely stowed, you’re free to move naturally and confidently without interruption or discomfort. This small design feature makes a big impact on how smoothly your routine flows.</a:t>
            </a:r>
            <a:endParaRPr lang="en-US" sz="3000">
              <a:solidFill>
                <a:srgbClr val="000000"/>
              </a:solidFill>
              <a:latin typeface="Calibri (MS)" panose="020F0502020204030204"/>
              <a:ea typeface="Calibri (MS)" panose="020F0502020204030204"/>
              <a:cs typeface="Calibri (MS)" panose="020F0502020204030204"/>
              <a:sym typeface="Calibri (MS)" panose="020F0502020204030204"/>
            </a:endParaRPr>
          </a:p>
        </p:txBody>
      </p:sp>
      <p:sp>
        <p:nvSpPr>
          <p:cNvPr id="8" name="TextBox 8"/>
          <p:cNvSpPr txBox="1"/>
          <p:nvPr/>
        </p:nvSpPr>
        <p:spPr>
          <a:xfrm>
            <a:off x="596142" y="6244377"/>
            <a:ext cx="4549080" cy="581025"/>
          </a:xfrm>
          <a:prstGeom prst="rect">
            <a:avLst/>
          </a:prstGeom>
        </p:spPr>
        <p:txBody>
          <a:bodyPr lIns="0" tIns="0" rIns="0" bIns="0" rtlCol="0" anchor="t">
            <a:spAutoFit/>
          </a:bodyPr>
          <a:lstStyle/>
          <a:p>
            <a:pPr marL="647700" lvl="1" indent="-323850" algn="ctr">
              <a:lnSpc>
                <a:spcPts val="4200"/>
              </a:lnSpc>
              <a:buFont typeface="Arial" panose="020B0604020202020204"/>
              <a:buChar char="•"/>
            </a:pPr>
            <a:r>
              <a:rPr lang="en-US" sz="3000" b="1">
                <a:solidFill>
                  <a:srgbClr val="000000"/>
                </a:solidFill>
                <a:latin typeface="Calibri (MS) Bold" panose="020F0702030404030204"/>
                <a:ea typeface="Calibri (MS) Bold" panose="020F0702030404030204"/>
                <a:cs typeface="Calibri (MS) Bold" panose="020F0702030404030204"/>
                <a:sym typeface="Calibri (MS) Bold" panose="020F0702030404030204"/>
              </a:rPr>
              <a:t>Hands-Free Convenience</a:t>
            </a:r>
            <a:endParaRPr lang="en-US" sz="3000" b="1">
              <a:solidFill>
                <a:srgbClr val="000000"/>
              </a:solidFill>
              <a:latin typeface="Calibri (MS) Bold" panose="020F0702030404030204"/>
              <a:ea typeface="Calibri (MS) Bold" panose="020F0702030404030204"/>
              <a:cs typeface="Calibri (MS) Bold" panose="020F0702030404030204"/>
              <a:sym typeface="Calibri (MS) Bold" panose="020F0702030404030204"/>
            </a:endParaRPr>
          </a:p>
        </p:txBody>
      </p:sp>
      <p:sp>
        <p:nvSpPr>
          <p:cNvPr id="9" name="TextBox 9"/>
          <p:cNvSpPr txBox="1"/>
          <p:nvPr/>
        </p:nvSpPr>
        <p:spPr>
          <a:xfrm>
            <a:off x="1028700" y="7187352"/>
            <a:ext cx="8296630" cy="2714625"/>
          </a:xfrm>
          <a:prstGeom prst="rect">
            <a:avLst/>
          </a:prstGeom>
        </p:spPr>
        <p:txBody>
          <a:bodyPr lIns="0" tIns="0" rIns="0" bIns="0" rtlCol="0" anchor="t">
            <a:spAutoFit/>
          </a:bodyPr>
          <a:lstStyle/>
          <a:p>
            <a:pPr algn="l">
              <a:lnSpc>
                <a:spcPts val="4200"/>
              </a:lnSpc>
            </a:pPr>
            <a:r>
              <a:rPr lang="en-US" sz="3000">
                <a:solidFill>
                  <a:srgbClr val="000000"/>
                </a:solidFill>
                <a:latin typeface="Calibri (MS)" panose="020F0502020204030204"/>
                <a:ea typeface="Calibri (MS)" panose="020F0502020204030204"/>
                <a:cs typeface="Calibri (MS)" panose="020F0502020204030204"/>
                <a:sym typeface="Calibri (MS)" panose="020F0502020204030204"/>
              </a:rPr>
              <a:t>Pocket Capri leggings is their ability to minimize the need for extra items. No more arm bands, fanny packs, or juggling your belongings mid-exercise. Just slide your phone or locker key into the built-in pocket, and you're good to go.</a:t>
            </a:r>
            <a:endParaRPr lang="en-US" sz="3000">
              <a:solidFill>
                <a:srgbClr val="000000"/>
              </a:solidFill>
              <a:latin typeface="Calibri (MS)" panose="020F0502020204030204"/>
              <a:ea typeface="Calibri (MS)" panose="020F0502020204030204"/>
              <a:cs typeface="Calibri (MS)" panose="020F0502020204030204"/>
              <a:sym typeface="Calibri (MS)" panose="020F05020202040302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595E">
                <a:alpha val="100000"/>
              </a:srgbClr>
            </a:gs>
            <a:gs pos="50000">
              <a:srgbClr val="9E67B8">
                <a:alpha val="100000"/>
              </a:srgbClr>
            </a:gs>
            <a:gs pos="100000">
              <a:srgbClr val="499BAD">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7599810">
            <a:off x="10245090" y="4507230"/>
            <a:ext cx="6769735" cy="4554220"/>
          </a:xfrm>
          <a:custGeom>
            <a:avLst/>
            <a:gdLst/>
            <a:ahLst/>
            <a:cxnLst/>
            <a:rect l="l" t="t" r="r" b="b"/>
            <a:pathLst>
              <a:path w="10160000" h="8229600">
                <a:moveTo>
                  <a:pt x="0" y="0"/>
                </a:moveTo>
                <a:lnTo>
                  <a:pt x="10160000" y="0"/>
                </a:lnTo>
                <a:lnTo>
                  <a:pt x="10160000" y="8229600"/>
                </a:lnTo>
                <a:lnTo>
                  <a:pt x="0" y="8229600"/>
                </a:lnTo>
                <a:lnTo>
                  <a:pt x="0" y="0"/>
                </a:lnTo>
                <a:close/>
              </a:path>
            </a:pathLst>
          </a:custGeom>
          <a:blipFill>
            <a:blip r:embed="rId1">
              <a:alphaModFix amt="50000"/>
            </a:blip>
            <a:stretch>
              <a:fillRect/>
            </a:stretch>
          </a:blipFill>
        </p:spPr>
      </p:sp>
      <p:sp>
        <p:nvSpPr>
          <p:cNvPr id="3" name="Freeform 3"/>
          <p:cNvSpPr/>
          <p:nvPr/>
        </p:nvSpPr>
        <p:spPr>
          <a:xfrm>
            <a:off x="2342515" y="5886450"/>
            <a:ext cx="7746365" cy="4358640"/>
          </a:xfrm>
          <a:custGeom>
            <a:avLst/>
            <a:gdLst/>
            <a:ahLst/>
            <a:cxnLst/>
            <a:rect l="l" t="t" r="r" b="b"/>
            <a:pathLst>
              <a:path w="7746111" h="8229600">
                <a:moveTo>
                  <a:pt x="0" y="0"/>
                </a:moveTo>
                <a:lnTo>
                  <a:pt x="7746111" y="0"/>
                </a:lnTo>
                <a:lnTo>
                  <a:pt x="7746111" y="8229600"/>
                </a:lnTo>
                <a:lnTo>
                  <a:pt x="0" y="8229600"/>
                </a:lnTo>
                <a:lnTo>
                  <a:pt x="0" y="0"/>
                </a:lnTo>
                <a:close/>
              </a:path>
            </a:pathLst>
          </a:custGeom>
          <a:blipFill>
            <a:blip r:embed="rId2">
              <a:alphaModFix amt="50000"/>
            </a:blip>
            <a:stretch>
              <a:fillRect/>
            </a:stretch>
          </a:blipFill>
        </p:spPr>
      </p:sp>
      <p:sp>
        <p:nvSpPr>
          <p:cNvPr id="4" name="Freeform 4"/>
          <p:cNvSpPr/>
          <p:nvPr/>
        </p:nvSpPr>
        <p:spPr>
          <a:xfrm>
            <a:off x="11113646" y="357428"/>
            <a:ext cx="6145654" cy="9427973"/>
          </a:xfrm>
          <a:custGeom>
            <a:avLst/>
            <a:gdLst/>
            <a:ahLst/>
            <a:cxnLst/>
            <a:rect l="l" t="t" r="r" b="b"/>
            <a:pathLst>
              <a:path w="6145654" h="9427973">
                <a:moveTo>
                  <a:pt x="0" y="0"/>
                </a:moveTo>
                <a:lnTo>
                  <a:pt x="6145654" y="0"/>
                </a:lnTo>
                <a:lnTo>
                  <a:pt x="6145654" y="9427973"/>
                </a:lnTo>
                <a:lnTo>
                  <a:pt x="0" y="9427973"/>
                </a:lnTo>
                <a:lnTo>
                  <a:pt x="0" y="0"/>
                </a:lnTo>
                <a:close/>
              </a:path>
            </a:pathLst>
          </a:custGeom>
          <a:blipFill>
            <a:blip r:embed="rId3"/>
            <a:stretch>
              <a:fillRect l="-18143" r="-4706"/>
            </a:stretch>
          </a:blipFill>
        </p:spPr>
      </p:sp>
      <p:sp>
        <p:nvSpPr>
          <p:cNvPr id="5" name="TextBox 5"/>
          <p:cNvSpPr txBox="1"/>
          <p:nvPr/>
        </p:nvSpPr>
        <p:spPr>
          <a:xfrm>
            <a:off x="400653" y="319328"/>
            <a:ext cx="8080526" cy="496038"/>
          </a:xfrm>
          <a:prstGeom prst="rect">
            <a:avLst/>
          </a:prstGeom>
        </p:spPr>
        <p:txBody>
          <a:bodyPr lIns="0" tIns="0" rIns="0" bIns="0" rtlCol="0" anchor="t">
            <a:spAutoFit/>
          </a:bodyPr>
          <a:lstStyle/>
          <a:p>
            <a:pPr algn="ctr">
              <a:lnSpc>
                <a:spcPts val="3365"/>
              </a:lnSpc>
            </a:pPr>
            <a:r>
              <a:rPr lang="en-US" sz="3060" b="1" spc="76">
                <a:solidFill>
                  <a:srgbClr val="000000"/>
                </a:solidFill>
                <a:latin typeface="Calibri (MS) Bold" panose="020F0702030404030204"/>
                <a:ea typeface="Calibri (MS) Bold" panose="020F0702030404030204"/>
                <a:cs typeface="Calibri (MS) Bold" panose="020F0702030404030204"/>
                <a:sym typeface="Calibri (MS) Bold" panose="020F0702030404030204"/>
              </a:rPr>
              <a:t>SMOOTH TRANSITIONS THROUGHOUT THE DAY</a:t>
            </a:r>
            <a:endParaRPr lang="en-US" sz="3060" b="1" spc="76">
              <a:solidFill>
                <a:srgbClr val="000000"/>
              </a:solidFill>
              <a:latin typeface="Calibri (MS) Bold" panose="020F0702030404030204"/>
              <a:ea typeface="Calibri (MS) Bold" panose="020F0702030404030204"/>
              <a:cs typeface="Calibri (MS) Bold" panose="020F0702030404030204"/>
              <a:sym typeface="Calibri (MS) Bold" panose="020F0702030404030204"/>
            </a:endParaRPr>
          </a:p>
        </p:txBody>
      </p:sp>
      <p:sp>
        <p:nvSpPr>
          <p:cNvPr id="6" name="TextBox 6"/>
          <p:cNvSpPr txBox="1"/>
          <p:nvPr/>
        </p:nvSpPr>
        <p:spPr>
          <a:xfrm>
            <a:off x="400653" y="1019063"/>
            <a:ext cx="8743347" cy="3248025"/>
          </a:xfrm>
          <a:prstGeom prst="rect">
            <a:avLst/>
          </a:prstGeom>
        </p:spPr>
        <p:txBody>
          <a:bodyPr lIns="0" tIns="0" rIns="0" bIns="0" rtlCol="0" anchor="t">
            <a:spAutoFit/>
          </a:bodyPr>
          <a:lstStyle/>
          <a:p>
            <a:pPr algn="l">
              <a:lnSpc>
                <a:spcPts val="4200"/>
              </a:lnSpc>
            </a:pPr>
            <a:r>
              <a:rPr lang="en-US" sz="3000">
                <a:solidFill>
                  <a:srgbClr val="000000"/>
                </a:solidFill>
                <a:latin typeface="Calibri (MS)" panose="020F0502020204030204"/>
                <a:ea typeface="Calibri (MS)" panose="020F0502020204030204"/>
                <a:cs typeface="Calibri (MS)" panose="020F0502020204030204"/>
                <a:sym typeface="Calibri (MS)" panose="020F0502020204030204"/>
              </a:rPr>
              <a:t>The versatility of pocket Capri leggings allows for seamless transitions between different parts of your day. Whether you're starting the morning with a walk, heading straight to the market, or taking a spontaneous detour to a coffee shop, there’s no need for an outfit change.</a:t>
            </a:r>
            <a:endParaRPr lang="en-US" sz="3000">
              <a:solidFill>
                <a:srgbClr val="000000"/>
              </a:solidFill>
              <a:latin typeface="Calibri (MS)" panose="020F0502020204030204"/>
              <a:ea typeface="Calibri (MS)" panose="020F0502020204030204"/>
              <a:cs typeface="Calibri (MS)" panose="020F0502020204030204"/>
              <a:sym typeface="Calibri (MS)" panose="020F0502020204030204"/>
            </a:endParaRPr>
          </a:p>
        </p:txBody>
      </p:sp>
      <p:sp>
        <p:nvSpPr>
          <p:cNvPr id="7" name="TextBox 7"/>
          <p:cNvSpPr txBox="1"/>
          <p:nvPr/>
        </p:nvSpPr>
        <p:spPr>
          <a:xfrm>
            <a:off x="400653" y="4724494"/>
            <a:ext cx="4799261" cy="581025"/>
          </a:xfrm>
          <a:prstGeom prst="rect">
            <a:avLst/>
          </a:prstGeom>
        </p:spPr>
        <p:txBody>
          <a:bodyPr lIns="0" tIns="0" rIns="0" bIns="0" rtlCol="0" anchor="t">
            <a:spAutoFit/>
          </a:bodyPr>
          <a:lstStyle/>
          <a:p>
            <a:pPr marL="647700" lvl="1" indent="-323850" algn="ctr">
              <a:lnSpc>
                <a:spcPts val="4200"/>
              </a:lnSpc>
              <a:buFont typeface="Arial" panose="020B0604020202020204"/>
              <a:buChar char="•"/>
            </a:pPr>
            <a:r>
              <a:rPr lang="en-US" sz="3000" b="1">
                <a:solidFill>
                  <a:srgbClr val="000000"/>
                </a:solidFill>
                <a:latin typeface="Calibri (MS) Bold" panose="020F0702030404030204"/>
                <a:ea typeface="Calibri (MS) Bold" panose="020F0702030404030204"/>
                <a:cs typeface="Calibri (MS) Bold" panose="020F0702030404030204"/>
                <a:sym typeface="Calibri (MS) Bold" panose="020F0702030404030204"/>
              </a:rPr>
              <a:t>Streamlined Gym Sessions</a:t>
            </a:r>
            <a:endParaRPr lang="en-US" sz="3000" b="1">
              <a:solidFill>
                <a:srgbClr val="000000"/>
              </a:solidFill>
              <a:latin typeface="Calibri (MS) Bold" panose="020F0702030404030204"/>
              <a:ea typeface="Calibri (MS) Bold" panose="020F0702030404030204"/>
              <a:cs typeface="Calibri (MS) Bold" panose="020F0702030404030204"/>
              <a:sym typeface="Calibri (MS) Bold" panose="020F0702030404030204"/>
            </a:endParaRPr>
          </a:p>
        </p:txBody>
      </p:sp>
      <p:sp>
        <p:nvSpPr>
          <p:cNvPr id="8" name="TextBox 8"/>
          <p:cNvSpPr txBox="1"/>
          <p:nvPr/>
        </p:nvSpPr>
        <p:spPr>
          <a:xfrm>
            <a:off x="400653" y="5762719"/>
            <a:ext cx="9026219" cy="3248025"/>
          </a:xfrm>
          <a:prstGeom prst="rect">
            <a:avLst/>
          </a:prstGeom>
        </p:spPr>
        <p:txBody>
          <a:bodyPr lIns="0" tIns="0" rIns="0" bIns="0" rtlCol="0" anchor="t">
            <a:spAutoFit/>
          </a:bodyPr>
          <a:lstStyle/>
          <a:p>
            <a:pPr algn="l">
              <a:lnSpc>
                <a:spcPts val="4200"/>
              </a:lnSpc>
            </a:pPr>
            <a:r>
              <a:rPr lang="en-US" sz="3000">
                <a:solidFill>
                  <a:srgbClr val="000000"/>
                </a:solidFill>
                <a:latin typeface="Calibri (MS)" panose="020F0502020204030204"/>
                <a:ea typeface="Calibri (MS)" panose="020F0502020204030204"/>
                <a:cs typeface="Calibri (MS)" panose="020F0502020204030204"/>
                <a:sym typeface="Calibri (MS)" panose="020F0502020204030204"/>
              </a:rPr>
              <a:t>Fitness routines are more efficient when everything is in place. Having your phone, gym card, or even resistance bands tucked away in your leggings means fewer interruptions during workouts. You can change music, check timers, or scan into facilities quickly, all without stopping to dig through a gym bag. </a:t>
            </a:r>
            <a:endParaRPr lang="en-US" sz="3000">
              <a:solidFill>
                <a:srgbClr val="000000"/>
              </a:solidFill>
              <a:latin typeface="Calibri (MS)" panose="020F0502020204030204"/>
              <a:ea typeface="Calibri (MS)" panose="020F0502020204030204"/>
              <a:cs typeface="Calibri (MS)" panose="020F0502020204030204"/>
              <a:sym typeface="Calibri (MS)" panose="020F050202020403020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595E">
                <a:alpha val="100000"/>
              </a:srgbClr>
            </a:gs>
            <a:gs pos="50000">
              <a:srgbClr val="9E67B8">
                <a:alpha val="100000"/>
              </a:srgbClr>
            </a:gs>
            <a:gs pos="100000">
              <a:srgbClr val="499BAD">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10800000">
            <a:off x="10934700" y="2187575"/>
            <a:ext cx="7353935" cy="8672195"/>
          </a:xfrm>
          <a:custGeom>
            <a:avLst/>
            <a:gdLst/>
            <a:ahLst/>
            <a:cxnLst/>
            <a:rect l="l" t="t" r="r" b="b"/>
            <a:pathLst>
              <a:path w="10634325" h="10222245">
                <a:moveTo>
                  <a:pt x="0" y="0"/>
                </a:moveTo>
                <a:lnTo>
                  <a:pt x="10634325" y="0"/>
                </a:lnTo>
                <a:lnTo>
                  <a:pt x="10634325" y="10222245"/>
                </a:lnTo>
                <a:lnTo>
                  <a:pt x="0" y="10222245"/>
                </a:lnTo>
                <a:lnTo>
                  <a:pt x="0" y="0"/>
                </a:lnTo>
                <a:close/>
              </a:path>
            </a:pathLst>
          </a:custGeom>
          <a:blipFill>
            <a:blip r:embed="rId1">
              <a:alphaModFix amt="50000"/>
            </a:blip>
            <a:stretch>
              <a:fillRect/>
            </a:stretch>
          </a:blipFill>
        </p:spPr>
      </p:sp>
      <p:sp>
        <p:nvSpPr>
          <p:cNvPr id="4" name="Freeform 4"/>
          <p:cNvSpPr/>
          <p:nvPr/>
        </p:nvSpPr>
        <p:spPr>
          <a:xfrm>
            <a:off x="11326055" y="815302"/>
            <a:ext cx="5422022" cy="8819629"/>
          </a:xfrm>
          <a:custGeom>
            <a:avLst/>
            <a:gdLst/>
            <a:ahLst/>
            <a:cxnLst/>
            <a:rect l="l" t="t" r="r" b="b"/>
            <a:pathLst>
              <a:path w="5422022" h="8819629">
                <a:moveTo>
                  <a:pt x="0" y="0"/>
                </a:moveTo>
                <a:lnTo>
                  <a:pt x="5422023" y="0"/>
                </a:lnTo>
                <a:lnTo>
                  <a:pt x="5422023" y="8819629"/>
                </a:lnTo>
                <a:lnTo>
                  <a:pt x="0" y="8819629"/>
                </a:lnTo>
                <a:lnTo>
                  <a:pt x="0" y="0"/>
                </a:lnTo>
                <a:close/>
              </a:path>
            </a:pathLst>
          </a:custGeom>
          <a:blipFill>
            <a:blip r:embed="rId2"/>
            <a:stretch>
              <a:fillRect l="-17211" r="-7962"/>
            </a:stretch>
          </a:blipFill>
        </p:spPr>
      </p:sp>
      <p:sp>
        <p:nvSpPr>
          <p:cNvPr id="5" name="TextBox 5"/>
          <p:cNvSpPr txBox="1"/>
          <p:nvPr/>
        </p:nvSpPr>
        <p:spPr>
          <a:xfrm>
            <a:off x="463243" y="234277"/>
            <a:ext cx="4901505" cy="581025"/>
          </a:xfrm>
          <a:prstGeom prst="rect">
            <a:avLst/>
          </a:prstGeom>
        </p:spPr>
        <p:txBody>
          <a:bodyPr lIns="0" tIns="0" rIns="0" bIns="0" rtlCol="0" anchor="t">
            <a:spAutoFit/>
          </a:bodyPr>
          <a:lstStyle/>
          <a:p>
            <a:pPr marL="647700" lvl="1" indent="-323850" algn="ctr">
              <a:lnSpc>
                <a:spcPts val="4200"/>
              </a:lnSpc>
              <a:buFont typeface="Arial" panose="020B0604020202020204"/>
              <a:buChar char="•"/>
            </a:pPr>
            <a:r>
              <a:rPr lang="en-US" sz="3000" b="1">
                <a:solidFill>
                  <a:srgbClr val="000000"/>
                </a:solidFill>
                <a:latin typeface="Calibri (MS) Bold" panose="020F0702030404030204"/>
                <a:ea typeface="Calibri (MS) Bold" panose="020F0702030404030204"/>
                <a:cs typeface="Calibri (MS) Bold" panose="020F0702030404030204"/>
                <a:sym typeface="Calibri (MS) Bold" panose="020F0702030404030204"/>
              </a:rPr>
              <a:t>Comfort with Functionality</a:t>
            </a:r>
            <a:endParaRPr lang="en-US" sz="3000" b="1">
              <a:solidFill>
                <a:srgbClr val="000000"/>
              </a:solidFill>
              <a:latin typeface="Calibri (MS) Bold" panose="020F0702030404030204"/>
              <a:ea typeface="Calibri (MS) Bold" panose="020F0702030404030204"/>
              <a:cs typeface="Calibri (MS) Bold" panose="020F0702030404030204"/>
              <a:sym typeface="Calibri (MS) Bold" panose="020F0702030404030204"/>
            </a:endParaRPr>
          </a:p>
        </p:txBody>
      </p:sp>
      <p:sp>
        <p:nvSpPr>
          <p:cNvPr id="6" name="TextBox 6"/>
          <p:cNvSpPr txBox="1"/>
          <p:nvPr/>
        </p:nvSpPr>
        <p:spPr>
          <a:xfrm>
            <a:off x="736840" y="1100553"/>
            <a:ext cx="7382901" cy="3781425"/>
          </a:xfrm>
          <a:prstGeom prst="rect">
            <a:avLst/>
          </a:prstGeom>
        </p:spPr>
        <p:txBody>
          <a:bodyPr lIns="0" tIns="0" rIns="0" bIns="0" rtlCol="0" anchor="t">
            <a:spAutoFit/>
          </a:bodyPr>
          <a:lstStyle/>
          <a:p>
            <a:pPr algn="l">
              <a:lnSpc>
                <a:spcPts val="4200"/>
              </a:lnSpc>
            </a:pPr>
            <a:r>
              <a:rPr lang="en-US" sz="3000">
                <a:solidFill>
                  <a:srgbClr val="000000"/>
                </a:solidFill>
                <a:latin typeface="Calibri (MS)" panose="020F0502020204030204"/>
                <a:ea typeface="Calibri (MS)" panose="020F0502020204030204"/>
                <a:cs typeface="Calibri (MS)" panose="020F0502020204030204"/>
                <a:sym typeface="Calibri (MS)" panose="020F0502020204030204"/>
              </a:rPr>
              <a:t>One of the most appealing aspects of pocket Capri leggings is their comfort. Designed to hug the body without restricting movement, they often come with high or mid-rise waistbands that offer additional core support. The cropped length adds breathability, especially during warmer weather or high-intensity activities.</a:t>
            </a:r>
            <a:endParaRPr lang="en-US" sz="3000">
              <a:solidFill>
                <a:srgbClr val="000000"/>
              </a:solidFill>
              <a:latin typeface="Calibri (MS)" panose="020F0502020204030204"/>
              <a:ea typeface="Calibri (MS)" panose="020F0502020204030204"/>
              <a:cs typeface="Calibri (MS)" panose="020F0502020204030204"/>
              <a:sym typeface="Calibri (MS)" panose="020F0502020204030204"/>
            </a:endParaRPr>
          </a:p>
        </p:txBody>
      </p:sp>
      <p:sp>
        <p:nvSpPr>
          <p:cNvPr id="7" name="TextBox 7"/>
          <p:cNvSpPr txBox="1"/>
          <p:nvPr/>
        </p:nvSpPr>
        <p:spPr>
          <a:xfrm>
            <a:off x="736840" y="5520131"/>
            <a:ext cx="5287417" cy="581025"/>
          </a:xfrm>
          <a:prstGeom prst="rect">
            <a:avLst/>
          </a:prstGeom>
        </p:spPr>
        <p:txBody>
          <a:bodyPr lIns="0" tIns="0" rIns="0" bIns="0" rtlCol="0" anchor="t">
            <a:spAutoFit/>
          </a:bodyPr>
          <a:lstStyle/>
          <a:p>
            <a:pPr marL="647700" lvl="1" indent="-323850" algn="ctr">
              <a:lnSpc>
                <a:spcPts val="4200"/>
              </a:lnSpc>
              <a:buFont typeface="Arial" panose="020B0604020202020204"/>
              <a:buChar char="•"/>
            </a:pPr>
            <a:r>
              <a:rPr lang="en-US" sz="3000" b="1">
                <a:solidFill>
                  <a:srgbClr val="000000"/>
                </a:solidFill>
                <a:latin typeface="Calibri (MS) Bold" panose="020F0702030404030204"/>
                <a:ea typeface="Calibri (MS) Bold" panose="020F0702030404030204"/>
                <a:cs typeface="Calibri (MS) Bold" panose="020F0702030404030204"/>
                <a:sym typeface="Calibri (MS) Bold" panose="020F0702030404030204"/>
              </a:rPr>
              <a:t>Encouraging Daily Movement</a:t>
            </a:r>
            <a:endParaRPr lang="en-US" sz="3000" b="1">
              <a:solidFill>
                <a:srgbClr val="000000"/>
              </a:solidFill>
              <a:latin typeface="Calibri (MS) Bold" panose="020F0702030404030204"/>
              <a:ea typeface="Calibri (MS) Bold" panose="020F0702030404030204"/>
              <a:cs typeface="Calibri (MS) Bold" panose="020F0702030404030204"/>
              <a:sym typeface="Calibri (MS) Bold" panose="020F0702030404030204"/>
            </a:endParaRPr>
          </a:p>
        </p:txBody>
      </p:sp>
      <p:sp>
        <p:nvSpPr>
          <p:cNvPr id="8" name="TextBox 8"/>
          <p:cNvSpPr txBox="1"/>
          <p:nvPr/>
        </p:nvSpPr>
        <p:spPr>
          <a:xfrm>
            <a:off x="736840" y="6386906"/>
            <a:ext cx="7886072" cy="3248025"/>
          </a:xfrm>
          <a:prstGeom prst="rect">
            <a:avLst/>
          </a:prstGeom>
        </p:spPr>
        <p:txBody>
          <a:bodyPr lIns="0" tIns="0" rIns="0" bIns="0" rtlCol="0" anchor="t">
            <a:spAutoFit/>
          </a:bodyPr>
          <a:lstStyle/>
          <a:p>
            <a:pPr algn="l">
              <a:lnSpc>
                <a:spcPts val="4200"/>
              </a:lnSpc>
            </a:pPr>
            <a:r>
              <a:rPr lang="en-US" sz="3000">
                <a:solidFill>
                  <a:srgbClr val="000000"/>
                </a:solidFill>
                <a:latin typeface="Calibri (MS)" panose="020F0502020204030204"/>
                <a:ea typeface="Calibri (MS)" panose="020F0502020204030204"/>
                <a:cs typeface="Calibri (MS)" panose="020F0502020204030204"/>
                <a:sym typeface="Calibri (MS)" panose="020F0502020204030204"/>
              </a:rPr>
              <a:t>Daily movement doesn't require intense workouts small, consistent actions like walking, stretching, or light exercise throughout the day can significantly improve well-being. Functional apparel, such as pocket Capri leggings, makes it easier to stay ready for activity at any moment. </a:t>
            </a:r>
            <a:endParaRPr lang="en-US" sz="3000">
              <a:solidFill>
                <a:srgbClr val="000000"/>
              </a:solidFill>
              <a:latin typeface="Calibri (MS)" panose="020F0502020204030204"/>
              <a:ea typeface="Calibri (MS)" panose="020F0502020204030204"/>
              <a:cs typeface="Calibri (MS)" panose="020F0502020204030204"/>
              <a:sym typeface="Calibri (MS)" panose="020F05020202040302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595E">
                <a:alpha val="100000"/>
              </a:srgbClr>
            </a:gs>
            <a:gs pos="50000">
              <a:srgbClr val="9E67B8">
                <a:alpha val="100000"/>
              </a:srgbClr>
            </a:gs>
            <a:gs pos="100000">
              <a:srgbClr val="499BAD">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a:off x="11403330" y="-431800"/>
            <a:ext cx="6767195" cy="8229600"/>
          </a:xfrm>
          <a:custGeom>
            <a:avLst/>
            <a:gdLst/>
            <a:ahLst/>
            <a:cxnLst/>
            <a:rect l="l" t="t" r="r" b="b"/>
            <a:pathLst>
              <a:path w="8674150" h="8229600">
                <a:moveTo>
                  <a:pt x="0" y="0"/>
                </a:moveTo>
                <a:lnTo>
                  <a:pt x="8674150" y="0"/>
                </a:lnTo>
                <a:lnTo>
                  <a:pt x="8674150" y="8229600"/>
                </a:lnTo>
                <a:lnTo>
                  <a:pt x="0" y="8229600"/>
                </a:lnTo>
                <a:lnTo>
                  <a:pt x="0" y="0"/>
                </a:lnTo>
                <a:close/>
              </a:path>
            </a:pathLst>
          </a:custGeom>
          <a:blipFill>
            <a:blip r:embed="rId1">
              <a:alphaModFix amt="50000"/>
            </a:blip>
            <a:stretch>
              <a:fillRect/>
            </a:stretch>
          </a:blipFill>
        </p:spPr>
      </p:sp>
      <p:sp>
        <p:nvSpPr>
          <p:cNvPr id="3" name="Freeform 3"/>
          <p:cNvSpPr/>
          <p:nvPr/>
        </p:nvSpPr>
        <p:spPr>
          <a:xfrm>
            <a:off x="1325245" y="2900680"/>
            <a:ext cx="8209280" cy="7502525"/>
          </a:xfrm>
          <a:custGeom>
            <a:avLst/>
            <a:gdLst/>
            <a:ahLst/>
            <a:cxnLst/>
            <a:rect l="l" t="t" r="r" b="b"/>
            <a:pathLst>
              <a:path w="8209026" h="8229600">
                <a:moveTo>
                  <a:pt x="0" y="0"/>
                </a:moveTo>
                <a:lnTo>
                  <a:pt x="8209026" y="0"/>
                </a:lnTo>
                <a:lnTo>
                  <a:pt x="8209026" y="8229600"/>
                </a:lnTo>
                <a:lnTo>
                  <a:pt x="0" y="8229600"/>
                </a:lnTo>
                <a:lnTo>
                  <a:pt x="0" y="0"/>
                </a:lnTo>
                <a:close/>
              </a:path>
            </a:pathLst>
          </a:custGeom>
          <a:blipFill>
            <a:blip r:embed="rId2">
              <a:alphaModFix amt="50000"/>
            </a:blip>
            <a:stretch>
              <a:fillRect/>
            </a:stretch>
          </a:blipFill>
        </p:spPr>
      </p:sp>
      <p:sp>
        <p:nvSpPr>
          <p:cNvPr id="4" name="Freeform 4"/>
          <p:cNvSpPr/>
          <p:nvPr/>
        </p:nvSpPr>
        <p:spPr>
          <a:xfrm>
            <a:off x="12188226" y="693253"/>
            <a:ext cx="5350614" cy="9067507"/>
          </a:xfrm>
          <a:custGeom>
            <a:avLst/>
            <a:gdLst/>
            <a:ahLst/>
            <a:cxnLst/>
            <a:rect l="l" t="t" r="r" b="b"/>
            <a:pathLst>
              <a:path w="5350614" h="9067507">
                <a:moveTo>
                  <a:pt x="0" y="0"/>
                </a:moveTo>
                <a:lnTo>
                  <a:pt x="5350614" y="0"/>
                </a:lnTo>
                <a:lnTo>
                  <a:pt x="5350614" y="9067507"/>
                </a:lnTo>
                <a:lnTo>
                  <a:pt x="0" y="9067507"/>
                </a:lnTo>
                <a:lnTo>
                  <a:pt x="0" y="0"/>
                </a:lnTo>
                <a:close/>
              </a:path>
            </a:pathLst>
          </a:custGeom>
          <a:blipFill>
            <a:blip r:embed="rId3"/>
            <a:stretch>
              <a:fillRect l="-17153" t="-3028" r="-17153"/>
            </a:stretch>
          </a:blipFill>
        </p:spPr>
      </p:sp>
      <p:sp>
        <p:nvSpPr>
          <p:cNvPr id="5" name="TextBox 5"/>
          <p:cNvSpPr txBox="1"/>
          <p:nvPr/>
        </p:nvSpPr>
        <p:spPr>
          <a:xfrm>
            <a:off x="2620645" y="1431290"/>
            <a:ext cx="6770370" cy="1615440"/>
          </a:xfrm>
          <a:prstGeom prst="rect">
            <a:avLst/>
          </a:prstGeom>
        </p:spPr>
        <p:txBody>
          <a:bodyPr wrap="square" lIns="0" tIns="0" rIns="0" bIns="0" rtlCol="0" anchor="t">
            <a:spAutoFit/>
          </a:bodyPr>
          <a:lstStyle/>
          <a:p>
            <a:pPr algn="ctr">
              <a:lnSpc>
                <a:spcPts val="12600"/>
              </a:lnSpc>
            </a:pPr>
            <a:r>
              <a:rPr lang="en-US" sz="9000" b="1">
                <a:solidFill>
                  <a:srgbClr val="000000"/>
                </a:solidFill>
                <a:latin typeface="Calibri (MS) Bold" panose="020F0702030404030204"/>
                <a:ea typeface="Calibri (MS) Bold" panose="020F0702030404030204"/>
                <a:cs typeface="Calibri (MS) Bold" panose="020F0702030404030204"/>
                <a:sym typeface="Calibri (MS) Bold" panose="020F0702030404030204"/>
              </a:rPr>
              <a:t>Contact Us</a:t>
            </a:r>
            <a:endParaRPr lang="en-US" sz="9000" b="1">
              <a:solidFill>
                <a:srgbClr val="000000"/>
              </a:solidFill>
              <a:latin typeface="Calibri (MS) Bold" panose="020F0702030404030204"/>
              <a:ea typeface="Calibri (MS) Bold" panose="020F0702030404030204"/>
              <a:cs typeface="Calibri (MS) Bold" panose="020F0702030404030204"/>
              <a:sym typeface="Calibri (MS) Bold" panose="020F0702030404030204"/>
            </a:endParaRPr>
          </a:p>
        </p:txBody>
      </p:sp>
      <p:sp>
        <p:nvSpPr>
          <p:cNvPr id="6" name="TextBox 6"/>
          <p:cNvSpPr txBox="1"/>
          <p:nvPr/>
        </p:nvSpPr>
        <p:spPr>
          <a:xfrm>
            <a:off x="602670" y="4032606"/>
            <a:ext cx="10614284" cy="2280921"/>
          </a:xfrm>
          <a:prstGeom prst="rect">
            <a:avLst/>
          </a:prstGeom>
        </p:spPr>
        <p:txBody>
          <a:bodyPr lIns="0" tIns="0" rIns="0" bIns="0" rtlCol="0" anchor="t">
            <a:spAutoFit/>
          </a:bodyPr>
          <a:lstStyle/>
          <a:p>
            <a:pPr algn="ctr">
              <a:lnSpc>
                <a:spcPts val="8680"/>
              </a:lnSpc>
            </a:pPr>
            <a:r>
              <a:rPr lang="en-US" sz="6200" b="1" u="sng">
                <a:solidFill>
                  <a:srgbClr val="000000"/>
                </a:solidFill>
                <a:latin typeface="Calibri (MS) Bold" panose="020F0702030404030204"/>
                <a:ea typeface="Calibri (MS) Bold" panose="020F0702030404030204"/>
                <a:cs typeface="Calibri (MS) Bold" panose="020F0702030404030204"/>
                <a:sym typeface="Calibri (MS) Bold" panose="020F0702030404030204"/>
                <a:hlinkClick r:id="rId4" tooltip="https://mutcci.com/collections/leggings"/>
              </a:rPr>
              <a:t>https://mutcci.com/collections/leggings</a:t>
            </a:r>
            <a:endParaRPr lang="en-US" sz="6200" b="1" u="sng">
              <a:solidFill>
                <a:srgbClr val="000000"/>
              </a:solidFill>
              <a:latin typeface="Calibri (MS) Bold" panose="020F0702030404030204"/>
              <a:ea typeface="Calibri (MS) Bold" panose="020F0702030404030204"/>
              <a:cs typeface="Calibri (MS) Bold" panose="020F0702030404030204"/>
              <a:sym typeface="Calibri (MS) Bold" panose="020F0702030404030204"/>
              <a:hlinkClick r:id="rId4" tooltip="https://mutcci.com/collections/legging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2261</Words>
  <Application>WPS Presentation</Application>
  <PresentationFormat>On-screen Show (4:3)</PresentationFormat>
  <Paragraphs>34</Paragraphs>
  <Slides>5</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5</vt:i4>
      </vt:variant>
    </vt:vector>
  </HeadingPairs>
  <TitlesOfParts>
    <vt:vector size="15" baseType="lpstr">
      <vt:lpstr>Arial</vt:lpstr>
      <vt:lpstr>SimSun</vt:lpstr>
      <vt:lpstr>Wingdings</vt:lpstr>
      <vt:lpstr>Calibri (MS) Bold</vt:lpstr>
      <vt:lpstr>Calibri (MS)</vt:lpstr>
      <vt:lpstr>Arial</vt:lpstr>
      <vt:lpstr>Microsoft YaHei</vt:lpstr>
      <vt:lpstr>Arial Unicode MS</vt:lpstr>
      <vt:lpstr>Calibri</vt:lpstr>
      <vt:lpstr>Office Theme</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Pocket Capri Leggings Can Simplify Your Active Routine</dc:title>
  <dc:creator/>
  <cp:lastModifiedBy>richest soft</cp:lastModifiedBy>
  <cp:revision>2</cp:revision>
  <dcterms:created xsi:type="dcterms:W3CDTF">2006-08-16T00:00:00Z</dcterms:created>
  <dcterms:modified xsi:type="dcterms:W3CDTF">2025-07-16T05:42:36Z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235693632A8946F8A0F8FFF7DC261F15_13</vt:lpwstr>
  </property>
  <property fmtid="{D5CDD505-2E9C-101B-9397-08002B2CF9AE}" pid="3" name="KSOProductBuildVer">
    <vt:lpwstr>1033-12.2.0.21931</vt:lpwstr>
  </property>
</Properties>
</file>