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56" r:id="rId1"/>
  </p:sldMasterIdLst>
  <p:sldIdLst>
    <p:sldId id="261" r:id="rId2"/>
    <p:sldId id="262" r:id="rId3"/>
    <p:sldId id="263" r:id="rId4"/>
    <p:sldId id="264" r:id="rId5"/>
  </p:sldIdLst>
  <p:sldSz cx="18288000" cy="10287000"/>
  <p:notesSz cx="6858000" cy="9144000"/>
  <p:embeddedFontLst>
    <p:embeddedFont>
      <p:font typeface="Gabriola" pitchFamily="82" charset="0"/>
      <p:regular r:id="rId6"/>
    </p:embeddedFont>
    <p:embeddedFont>
      <p:font typeface="Wingdings 2" pitchFamily="18" charset="2"/>
      <p:regular r:id="rId7"/>
    </p:embeddedFont>
    <p:embeddedFont>
      <p:font typeface="Wingdings 3" pitchFamily="18" charset="2"/>
      <p:regular r:id="rId8"/>
    </p:embeddedFont>
    <p:embeddedFont>
      <p:font typeface="Corbel" pitchFamily="34" charset="0"/>
      <p:regular r:id="rId9"/>
      <p:bold r:id="rId10"/>
      <p:italic r:id="rId11"/>
      <p:boldItalic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40" d="100"/>
          <a:sy n="40" d="100"/>
        </p:scale>
        <p:origin x="-1704" y="-6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1" y="0"/>
            <a:ext cx="18287998" cy="7703145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5033772"/>
            <a:ext cx="16154400" cy="2510028"/>
          </a:xfrm>
        </p:spPr>
        <p:txBody>
          <a:bodyPr vert="horz" lIns="163284" tIns="0" rIns="81642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84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743200"/>
            <a:ext cx="16154400" cy="2249424"/>
          </a:xfrm>
        </p:spPr>
        <p:txBody>
          <a:bodyPr lIns="212270" tIns="0" rIns="81642" bIns="0" anchor="b"/>
          <a:lstStyle>
            <a:lvl1pPr marL="0" indent="0" algn="l">
              <a:buNone/>
              <a:defRPr sz="3600">
                <a:solidFill>
                  <a:srgbClr val="FFFFFF"/>
                </a:solidFill>
              </a:defRPr>
            </a:lvl1pPr>
            <a:lvl2pPr marL="816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328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49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656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82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98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714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31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7692501"/>
            <a:ext cx="18288000" cy="6858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13197840" y="0"/>
            <a:ext cx="91440" cy="10287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13295375" y="0"/>
            <a:ext cx="5029202" cy="10287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563600" y="411961"/>
            <a:ext cx="3810000" cy="8777288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57201"/>
            <a:ext cx="12039600" cy="8777288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81194" y="9566189"/>
            <a:ext cx="7672808" cy="547688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33172"/>
            <a:ext cx="16459200" cy="187909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2"/>
            <a:ext cx="18288000" cy="390378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3903780"/>
            <a:ext cx="18288000" cy="6858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9616" y="178308"/>
            <a:ext cx="16026384" cy="2455164"/>
          </a:xfrm>
        </p:spPr>
        <p:txBody>
          <a:bodyPr vert="horz" lIns="163284" tIns="0" rIns="163284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84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1328" y="2743200"/>
            <a:ext cx="16044672" cy="1028700"/>
          </a:xfrm>
        </p:spPr>
        <p:txBody>
          <a:bodyPr lIns="261255" tIns="0" rIns="81642" bIns="0" anchor="t"/>
          <a:lstStyle>
            <a:lvl1pPr marL="0" indent="0">
              <a:buNone/>
              <a:defRPr sz="3600">
                <a:solidFill>
                  <a:srgbClr val="FFFFFF"/>
                </a:solidFill>
              </a:defRPr>
            </a:lvl1pPr>
            <a:lvl2pPr marL="816422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632844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 marL="2449266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4pPr>
            <a:lvl5pPr marL="3265688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5pPr>
            <a:lvl6pPr marL="408211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6pPr>
            <a:lvl7pPr marL="4898532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7pPr>
            <a:lvl8pPr marL="571495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8pPr>
            <a:lvl9pPr marL="6531376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660904"/>
            <a:ext cx="8077200" cy="6935724"/>
          </a:xfrm>
        </p:spPr>
        <p:txBody>
          <a:bodyPr lIns="163284"/>
          <a:lstStyle>
            <a:lvl1pPr>
              <a:defRPr sz="5000"/>
            </a:lvl1pPr>
            <a:lvl2pPr>
              <a:defRPr sz="43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96400" y="2660904"/>
            <a:ext cx="8077200" cy="6935724"/>
          </a:xfrm>
        </p:spPr>
        <p:txBody>
          <a:bodyPr/>
          <a:lstStyle>
            <a:lvl1pPr>
              <a:defRPr sz="5000"/>
            </a:lvl1pPr>
            <a:lvl2pPr>
              <a:defRPr sz="43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548481"/>
            <a:ext cx="8080376" cy="1073033"/>
          </a:xfrm>
        </p:spPr>
        <p:txBody>
          <a:bodyPr lIns="261255" anchor="ctr"/>
          <a:lstStyle>
            <a:lvl1pPr marL="0" indent="0">
              <a:buNone/>
              <a:defRPr sz="4100" b="1" cap="all" baseline="0"/>
            </a:lvl1pPr>
            <a:lvl2pPr marL="816422" indent="0">
              <a:buNone/>
              <a:defRPr sz="3600" b="1"/>
            </a:lvl2pPr>
            <a:lvl3pPr marL="1632844" indent="0">
              <a:buNone/>
              <a:defRPr sz="3200" b="1"/>
            </a:lvl3pPr>
            <a:lvl4pPr marL="2449266" indent="0">
              <a:buNone/>
              <a:defRPr sz="2900" b="1"/>
            </a:lvl4pPr>
            <a:lvl5pPr marL="3265688" indent="0">
              <a:buNone/>
              <a:defRPr sz="2900" b="1"/>
            </a:lvl5pPr>
            <a:lvl6pPr marL="4082110" indent="0">
              <a:buNone/>
              <a:defRPr sz="2900" b="1"/>
            </a:lvl6pPr>
            <a:lvl7pPr marL="4898532" indent="0">
              <a:buNone/>
              <a:defRPr sz="2900" b="1"/>
            </a:lvl7pPr>
            <a:lvl8pPr marL="5714954" indent="0">
              <a:buNone/>
              <a:defRPr sz="2900" b="1"/>
            </a:lvl8pPr>
            <a:lvl9pPr marL="6531376" indent="0">
              <a:buNone/>
              <a:defRPr sz="29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3674268"/>
            <a:ext cx="8080376" cy="5926932"/>
          </a:xfrm>
        </p:spPr>
        <p:txBody>
          <a:bodyPr/>
          <a:lstStyle>
            <a:lvl1pPr>
              <a:defRPr sz="4300"/>
            </a:lvl1pPr>
            <a:lvl2pPr>
              <a:defRPr sz="36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90051" y="2548481"/>
            <a:ext cx="8083550" cy="1073033"/>
          </a:xfrm>
        </p:spPr>
        <p:txBody>
          <a:bodyPr lIns="261255" anchor="ctr"/>
          <a:lstStyle>
            <a:lvl1pPr marL="0" indent="0">
              <a:buNone/>
              <a:defRPr sz="4100" b="1" cap="all" baseline="0"/>
            </a:lvl1pPr>
            <a:lvl2pPr marL="816422" indent="0">
              <a:buNone/>
              <a:defRPr sz="3600" b="1"/>
            </a:lvl2pPr>
            <a:lvl3pPr marL="1632844" indent="0">
              <a:buNone/>
              <a:defRPr sz="3200" b="1"/>
            </a:lvl3pPr>
            <a:lvl4pPr marL="2449266" indent="0">
              <a:buNone/>
              <a:defRPr sz="2900" b="1"/>
            </a:lvl4pPr>
            <a:lvl5pPr marL="3265688" indent="0">
              <a:buNone/>
              <a:defRPr sz="2900" b="1"/>
            </a:lvl5pPr>
            <a:lvl6pPr marL="4082110" indent="0">
              <a:buNone/>
              <a:defRPr sz="2900" b="1"/>
            </a:lvl6pPr>
            <a:lvl7pPr marL="4898532" indent="0">
              <a:buNone/>
              <a:defRPr sz="2900" b="1"/>
            </a:lvl7pPr>
            <a:lvl8pPr marL="5714954" indent="0">
              <a:buNone/>
              <a:defRPr sz="2900" b="1"/>
            </a:lvl8pPr>
            <a:lvl9pPr marL="6531376" indent="0">
              <a:buNone/>
              <a:defRPr sz="29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90051" y="3674268"/>
            <a:ext cx="8083550" cy="5926932"/>
          </a:xfrm>
        </p:spPr>
        <p:txBody>
          <a:bodyPr/>
          <a:lstStyle>
            <a:lvl1pPr>
              <a:defRPr sz="4300"/>
            </a:lvl1pPr>
            <a:lvl2pPr>
              <a:defRPr sz="36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676" y="228600"/>
            <a:ext cx="5047488" cy="1467612"/>
          </a:xfrm>
        </p:spPr>
        <p:txBody>
          <a:bodyPr vert="horz" lIns="130628" rIns="81642" bIns="0" rtlCol="0" anchor="b">
            <a:normAutofit/>
            <a:sp3d prstMaterial="matte"/>
          </a:bodyPr>
          <a:lstStyle>
            <a:lvl1pPr algn="l">
              <a:defRPr sz="36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38755" y="2614700"/>
            <a:ext cx="11841282" cy="6838328"/>
          </a:xfrm>
        </p:spPr>
        <p:txBody>
          <a:bodyPr/>
          <a:lstStyle>
            <a:lvl1pPr>
              <a:defRPr sz="5700"/>
            </a:lvl1pPr>
            <a:lvl2pPr>
              <a:defRPr sz="5000"/>
            </a:lvl2pPr>
            <a:lvl3pPr>
              <a:defRPr sz="4300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5676" y="2595027"/>
            <a:ext cx="4937760" cy="6858000"/>
          </a:xfrm>
        </p:spPr>
        <p:txBody>
          <a:bodyPr/>
          <a:lstStyle>
            <a:lvl1pPr marL="0" indent="0">
              <a:buNone/>
              <a:defRPr sz="2500"/>
            </a:lvl1pPr>
            <a:lvl2pPr marL="816422" indent="0">
              <a:buNone/>
              <a:defRPr sz="2100"/>
            </a:lvl2pPr>
            <a:lvl3pPr marL="1632844" indent="0">
              <a:buNone/>
              <a:defRPr sz="1800"/>
            </a:lvl3pPr>
            <a:lvl4pPr marL="2449266" indent="0">
              <a:buNone/>
              <a:defRPr sz="1600"/>
            </a:lvl4pPr>
            <a:lvl5pPr marL="3265688" indent="0">
              <a:buNone/>
              <a:defRPr sz="1600"/>
            </a:lvl5pPr>
            <a:lvl6pPr marL="4082110" indent="0">
              <a:buNone/>
              <a:defRPr sz="1600"/>
            </a:lvl6pPr>
            <a:lvl7pPr marL="4898532" indent="0">
              <a:buNone/>
              <a:defRPr sz="1600"/>
            </a:lvl7pPr>
            <a:lvl8pPr marL="5714954" indent="0">
              <a:buNone/>
              <a:defRPr sz="1600"/>
            </a:lvl8pPr>
            <a:lvl9pPr marL="6531376" indent="0">
              <a:buNone/>
              <a:defRPr sz="16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5711474" y="0"/>
            <a:ext cx="91440" cy="2180844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5711474" y="0"/>
            <a:ext cx="91440" cy="2180844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184" y="233172"/>
            <a:ext cx="5050300" cy="1467612"/>
          </a:xfrm>
        </p:spPr>
        <p:txBody>
          <a:bodyPr lIns="130628" bIns="0" anchor="b">
            <a:sp3d prstMaterial="matte"/>
          </a:bodyPr>
          <a:lstStyle>
            <a:lvl1pPr algn="l">
              <a:defRPr sz="36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807611" y="2227212"/>
            <a:ext cx="12494794" cy="8059788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5700"/>
            </a:lvl1pPr>
            <a:lvl2pPr marL="816422" indent="0">
              <a:buNone/>
              <a:defRPr sz="5000"/>
            </a:lvl2pPr>
            <a:lvl3pPr marL="1632844" indent="0">
              <a:buNone/>
              <a:defRPr sz="4300"/>
            </a:lvl3pPr>
            <a:lvl4pPr marL="2449266" indent="0">
              <a:buNone/>
              <a:defRPr sz="3600"/>
            </a:lvl4pPr>
            <a:lvl5pPr marL="3265688" indent="0">
              <a:buNone/>
              <a:defRPr sz="3600"/>
            </a:lvl5pPr>
            <a:lvl6pPr marL="4082110" indent="0">
              <a:buNone/>
              <a:defRPr sz="3600"/>
            </a:lvl6pPr>
            <a:lvl7pPr marL="4898532" indent="0">
              <a:buNone/>
              <a:defRPr sz="3600"/>
            </a:lvl7pPr>
            <a:lvl8pPr marL="5714954" indent="0">
              <a:buNone/>
              <a:defRPr sz="3600"/>
            </a:lvl8pPr>
            <a:lvl9pPr marL="6531376" indent="0">
              <a:buNone/>
              <a:defRPr sz="3600"/>
            </a:lvl9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9184" y="2592324"/>
            <a:ext cx="4937760" cy="6858000"/>
          </a:xfrm>
        </p:spPr>
        <p:txBody>
          <a:bodyPr/>
          <a:lstStyle>
            <a:lvl1pPr marL="0" indent="0">
              <a:buNone/>
              <a:defRPr sz="2500"/>
            </a:lvl1pPr>
            <a:lvl2pPr marL="816422" indent="0">
              <a:buNone/>
              <a:defRPr sz="2100"/>
            </a:lvl2pPr>
            <a:lvl3pPr marL="1632844" indent="0">
              <a:buNone/>
              <a:defRPr sz="1800"/>
            </a:lvl3pPr>
            <a:lvl4pPr marL="2449266" indent="0">
              <a:buNone/>
              <a:defRPr sz="1600"/>
            </a:lvl4pPr>
            <a:lvl5pPr marL="3265688" indent="0">
              <a:buNone/>
              <a:defRPr sz="1600"/>
            </a:lvl5pPr>
            <a:lvl6pPr marL="4082110" indent="0">
              <a:buNone/>
              <a:defRPr sz="1600"/>
            </a:lvl6pPr>
            <a:lvl7pPr marL="4898532" indent="0">
              <a:buNone/>
              <a:defRPr sz="1600"/>
            </a:lvl7pPr>
            <a:lvl8pPr marL="5714954" indent="0">
              <a:buNone/>
              <a:defRPr sz="1600"/>
            </a:lvl8pPr>
            <a:lvl9pPr marL="6531376" indent="0">
              <a:buNone/>
              <a:defRPr sz="16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29184" y="1755648"/>
            <a:ext cx="5047488" cy="301752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711474" y="0"/>
            <a:ext cx="91440" cy="10287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5711474" y="0"/>
            <a:ext cx="91440" cy="10287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071616" y="1755648"/>
            <a:ext cx="10387584" cy="301752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6678656" y="1755648"/>
            <a:ext cx="1467728" cy="301752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2153843"/>
            <a:ext cx="18288000" cy="6858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1" y="1"/>
            <a:ext cx="18287998" cy="21506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16459200" cy="1876593"/>
          </a:xfrm>
          <a:prstGeom prst="rect">
            <a:avLst/>
          </a:prstGeom>
        </p:spPr>
        <p:txBody>
          <a:bodyPr vert="horz" lIns="163284" tIns="81642" rIns="81642" bIns="81642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662787"/>
            <a:ext cx="16459200" cy="6938414"/>
          </a:xfrm>
          <a:prstGeom prst="rect">
            <a:avLst/>
          </a:prstGeom>
        </p:spPr>
        <p:txBody>
          <a:bodyPr vert="horz" lIns="97971" tIns="163284" rIns="163284" bIns="81642" rtlCol="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4400" y="9715499"/>
            <a:ext cx="4267200" cy="411480"/>
          </a:xfrm>
          <a:prstGeom prst="rect">
            <a:avLst/>
          </a:prstGeom>
        </p:spPr>
        <p:txBody>
          <a:bodyPr vert="horz" lIns="195941" tIns="81642" rIns="81642" bIns="0" rtlCol="0" anchor="b"/>
          <a:lstStyle>
            <a:lvl1pPr algn="l" eaLnBrk="1" latinLnBrk="0" hangingPunct="1">
              <a:defRPr kumimoji="0" sz="21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1193" y="9715499"/>
            <a:ext cx="11015438" cy="411480"/>
          </a:xfrm>
          <a:prstGeom prst="rect">
            <a:avLst/>
          </a:prstGeom>
        </p:spPr>
        <p:txBody>
          <a:bodyPr vert="horz" lIns="81642" tIns="81642" rIns="81642" bIns="0" rtlCol="0" anchor="b"/>
          <a:lstStyle>
            <a:lvl1pPr algn="l" eaLnBrk="1" latinLnBrk="0" hangingPunct="1">
              <a:defRPr kumimoji="0" sz="21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408792" y="9715499"/>
            <a:ext cx="1467728" cy="411480"/>
          </a:xfrm>
          <a:prstGeom prst="rect">
            <a:avLst/>
          </a:prstGeom>
        </p:spPr>
        <p:txBody>
          <a:bodyPr vert="horz" lIns="163284" tIns="81642" rIns="163284" bIns="0" rtlCol="0" anchor="b"/>
          <a:lstStyle>
            <a:lvl1pPr algn="r" eaLnBrk="1" latinLnBrk="0" hangingPunct="1">
              <a:defRPr kumimoji="0" sz="21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80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783765" indent="-571495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5700" kern="1200">
          <a:solidFill>
            <a:schemeClr val="tx1"/>
          </a:solidFill>
          <a:latin typeface="+mn-lt"/>
          <a:ea typeface="+mn-ea"/>
          <a:cs typeface="+mn-cs"/>
        </a:defRPr>
      </a:lvl1pPr>
      <a:lvl2pPr marL="1306275" indent="-489853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5000" kern="1200">
          <a:solidFill>
            <a:schemeClr val="tx1"/>
          </a:solidFill>
          <a:latin typeface="+mn-lt"/>
          <a:ea typeface="+mn-ea"/>
          <a:cs typeface="+mn-cs"/>
        </a:defRPr>
      </a:lvl2pPr>
      <a:lvl3pPr marL="1779800" indent="-408211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4300" kern="1200">
          <a:solidFill>
            <a:schemeClr val="tx1"/>
          </a:solidFill>
          <a:latin typeface="+mn-lt"/>
          <a:ea typeface="+mn-ea"/>
          <a:cs typeface="+mn-cs"/>
        </a:defRPr>
      </a:lvl3pPr>
      <a:lvl4pPr marL="2171683" indent="-326569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2547237" indent="-326569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36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2906462" indent="-326569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688" indent="-326569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3624914" indent="-326569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3984140" indent="-326569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32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81642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63284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244926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326568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408211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489853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57149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653137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healbeforework.com/sdi-counseling-edd-support-in-inglewood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healbeforework.com/sdi-counseling-edd-support-in-lakewood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healbeforework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223120" y="6727676"/>
            <a:ext cx="15553728" cy="2769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000" dirty="0" smtClean="0">
                <a:latin typeface="Gabriola" pitchFamily="82" charset="0"/>
              </a:rPr>
              <a:t>Trusted</a:t>
            </a:r>
            <a:r>
              <a:rPr lang="en-US" sz="6000" b="1" dirty="0" smtClean="0">
                <a:latin typeface="Gabriola" pitchFamily="82" charset="0"/>
              </a:rPr>
              <a:t> </a:t>
            </a:r>
            <a:r>
              <a:rPr lang="en-US" sz="6000" b="1" u="sng" dirty="0" smtClean="0">
                <a:latin typeface="Gabriola" pitchFamily="82" charset="0"/>
                <a:hlinkClick r:id="rId3"/>
              </a:rPr>
              <a:t>state disability insurance</a:t>
            </a:r>
            <a:r>
              <a:rPr lang="en-US" sz="6000" u="sng" dirty="0" smtClean="0">
                <a:latin typeface="Gabriola" pitchFamily="82" charset="0"/>
                <a:hlinkClick r:id="rId3"/>
              </a:rPr>
              <a:t> </a:t>
            </a:r>
            <a:r>
              <a:rPr lang="en-US" sz="6000" b="1" u="sng" dirty="0" smtClean="0">
                <a:latin typeface="Gabriola" pitchFamily="82" charset="0"/>
                <a:hlinkClick r:id="rId3"/>
              </a:rPr>
              <a:t>in Inglewood</a:t>
            </a:r>
            <a:r>
              <a:rPr lang="en-US" sz="6000" dirty="0" smtClean="0">
                <a:latin typeface="Gabriola" pitchFamily="82" charset="0"/>
              </a:rPr>
              <a:t> with Heal Before Work Psychology &amp; Consulting, Inc. We document needs, manage paperwork &amp; coordinate with EDD.</a:t>
            </a:r>
            <a:endParaRPr lang="en-US" sz="6000" dirty="0">
              <a:latin typeface="Gabriola" pitchFamily="82" charset="0"/>
              <a:cs typeface="Arial" pitchFamily="34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91072" y="590153"/>
            <a:ext cx="16849872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9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State Disability Insurance Inglewood</a:t>
            </a:r>
            <a:endParaRPr lang="en-US" sz="9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</a:endParaRPr>
          </a:p>
        </p:txBody>
      </p:sp>
      <p:pic>
        <p:nvPicPr>
          <p:cNvPr id="7" name="Picture 6" descr="logo12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0743" y="2983260"/>
            <a:ext cx="3321369" cy="295232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07096" y="6765999"/>
            <a:ext cx="16273808" cy="2769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000" dirty="0" smtClean="0">
                <a:latin typeface="Gabriola" pitchFamily="82" charset="0"/>
              </a:rPr>
              <a:t>Comprehensive</a:t>
            </a:r>
            <a:r>
              <a:rPr lang="en-US" sz="6000" b="1" dirty="0" smtClean="0">
                <a:latin typeface="Gabriola" pitchFamily="82" charset="0"/>
              </a:rPr>
              <a:t> </a:t>
            </a:r>
            <a:r>
              <a:rPr lang="en-US" sz="6000" dirty="0" smtClean="0">
                <a:latin typeface="Gabriola" pitchFamily="82" charset="0"/>
              </a:rPr>
              <a:t>SDI benefits in Whittier through Heal Before Work Psychology &amp; Consulting, Inc. We provide mental health evaluations, SDI documentation &amp; care.</a:t>
            </a:r>
            <a:endParaRPr lang="en-US" sz="6000" dirty="0">
              <a:latin typeface="Gabriola" pitchFamily="8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206278" y="590153"/>
            <a:ext cx="15930610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9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SDI Benefits in Whittier</a:t>
            </a:r>
            <a:endParaRPr lang="en-US" sz="9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</a:endParaRPr>
          </a:p>
        </p:txBody>
      </p:sp>
      <p:pic>
        <p:nvPicPr>
          <p:cNvPr id="7" name="Picture 6" descr="logo12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27776" y="3055268"/>
            <a:ext cx="3240360" cy="288032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871192" y="534988"/>
            <a:ext cx="14905656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9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EDD Support in Lakewood</a:t>
            </a:r>
            <a:endParaRPr lang="en-US" sz="9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7056" y="6583660"/>
            <a:ext cx="16561840" cy="2769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000" dirty="0" smtClean="0">
                <a:latin typeface="Gabriola" pitchFamily="82" charset="0"/>
              </a:rPr>
              <a:t>Reliable</a:t>
            </a:r>
            <a:r>
              <a:rPr lang="en-US" sz="6000" b="1" dirty="0" smtClean="0">
                <a:latin typeface="Gabriola" pitchFamily="82" charset="0"/>
              </a:rPr>
              <a:t> </a:t>
            </a:r>
            <a:r>
              <a:rPr lang="en-US" sz="6000" b="1" u="sng" dirty="0" smtClean="0">
                <a:latin typeface="Gabriola" pitchFamily="82" charset="0"/>
                <a:hlinkClick r:id="rId3"/>
              </a:rPr>
              <a:t>EDD support</a:t>
            </a:r>
            <a:r>
              <a:rPr lang="en-US" sz="6000" u="sng" dirty="0" smtClean="0">
                <a:latin typeface="Gabriola" pitchFamily="82" charset="0"/>
                <a:hlinkClick r:id="rId3"/>
              </a:rPr>
              <a:t> </a:t>
            </a:r>
            <a:r>
              <a:rPr lang="en-US" sz="6000" b="1" u="sng" dirty="0" smtClean="0">
                <a:latin typeface="Gabriola" pitchFamily="82" charset="0"/>
                <a:hlinkClick r:id="rId3"/>
              </a:rPr>
              <a:t>in Lakewood</a:t>
            </a:r>
            <a:r>
              <a:rPr lang="en-US" sz="6000" dirty="0" smtClean="0">
                <a:latin typeface="Gabriola" pitchFamily="82" charset="0"/>
              </a:rPr>
              <a:t> from Heal Before Work Psychology &amp; Consulting, Inc. We help with claims, employer forms, EDD coordination &amp; recovery planning.</a:t>
            </a:r>
            <a:endParaRPr lang="en-US" sz="6000" dirty="0">
              <a:latin typeface="Gabriola" pitchFamily="82" charset="0"/>
            </a:endParaRPr>
          </a:p>
        </p:txBody>
      </p:sp>
      <p:pic>
        <p:nvPicPr>
          <p:cNvPr id="8" name="Picture 7" descr="logo12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55768" y="2911252"/>
            <a:ext cx="3240360" cy="288032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4571968" y="606996"/>
            <a:ext cx="6357982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9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Arial" pitchFamily="34" charset="0"/>
              </a:rPr>
              <a:t>Contact Us</a:t>
            </a:r>
            <a:endParaRPr lang="en-US" sz="9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Arial" pitchFamily="34" charset="0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1367136" y="2407196"/>
            <a:ext cx="15193688" cy="4616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6000" b="1" dirty="0" smtClean="0">
                <a:latin typeface="Gabriola" pitchFamily="82" charset="0"/>
                <a:cs typeface="Arial" pitchFamily="34" charset="0"/>
              </a:rPr>
              <a:t>Bio: </a:t>
            </a:r>
            <a:r>
              <a:rPr lang="en-US" sz="6000" dirty="0" smtClean="0">
                <a:latin typeface="Gabriola" pitchFamily="82" charset="0"/>
                <a:cs typeface="Arial" pitchFamily="34" charset="0"/>
              </a:rPr>
              <a:t>Heal Before Work supports Californians facing burnout &amp; stress with therapy, SDI leave counseling, psychological tests, &amp; </a:t>
            </a:r>
            <a:r>
              <a:rPr lang="en-US" sz="6000" dirty="0" err="1" smtClean="0">
                <a:latin typeface="Gabriola" pitchFamily="82" charset="0"/>
                <a:cs typeface="Arial" pitchFamily="34" charset="0"/>
              </a:rPr>
              <a:t>telehealth</a:t>
            </a:r>
            <a:r>
              <a:rPr lang="en-US" sz="6000" dirty="0" smtClean="0">
                <a:latin typeface="Gabriola" pitchFamily="82" charset="0"/>
                <a:cs typeface="Arial" pitchFamily="34" charset="0"/>
              </a:rPr>
              <a:t> services, helping individuals access mental health leave with care.</a:t>
            </a:r>
            <a:endParaRPr lang="en-US" sz="6000" dirty="0" smtClean="0">
              <a:latin typeface="Gabriola" pitchFamily="82" charset="0"/>
              <a:cs typeface="Arial" pitchFamily="34" charset="0"/>
            </a:endParaRPr>
          </a:p>
          <a:p>
            <a:endParaRPr lang="en-US" sz="6000" dirty="0">
              <a:latin typeface="Gabriola" pitchFamily="82" charset="0"/>
              <a:cs typeface="Arial" pitchFamily="34" charset="0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1151112" y="6223620"/>
            <a:ext cx="16345816" cy="2769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6000" b="1" dirty="0" smtClean="0">
                <a:latin typeface="Gabriola" pitchFamily="82" charset="0"/>
              </a:rPr>
              <a:t>Address: </a:t>
            </a:r>
            <a:r>
              <a:rPr lang="en-US" sz="6000" dirty="0" smtClean="0">
                <a:latin typeface="Gabriola" pitchFamily="82" charset="0"/>
              </a:rPr>
              <a:t>1990 N. California Blvd., 8th Floor, Walnut Creek, CA 94596, United </a:t>
            </a:r>
            <a:r>
              <a:rPr lang="en-US" sz="6000" dirty="0" smtClean="0">
                <a:latin typeface="Gabriola" pitchFamily="82" charset="0"/>
              </a:rPr>
              <a:t>States</a:t>
            </a:r>
            <a:br>
              <a:rPr lang="en-US" sz="6000" dirty="0" smtClean="0">
                <a:latin typeface="Gabriola" pitchFamily="82" charset="0"/>
              </a:rPr>
            </a:br>
            <a:endParaRPr lang="en-US" sz="6000" dirty="0">
              <a:latin typeface="Gabriola" pitchFamily="82" charset="0"/>
              <a:cs typeface="Arial" pitchFamily="34" charset="0"/>
            </a:endParaRPr>
          </a:p>
        </p:txBody>
      </p:sp>
      <p:sp>
        <p:nvSpPr>
          <p:cNvPr id="10" name="TextBox 5"/>
          <p:cNvSpPr txBox="1"/>
          <p:nvPr/>
        </p:nvSpPr>
        <p:spPr>
          <a:xfrm>
            <a:off x="1079104" y="8540650"/>
            <a:ext cx="15193688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6000" b="1" dirty="0" smtClean="0">
                <a:latin typeface="Gabriola" pitchFamily="82" charset="0"/>
              </a:rPr>
              <a:t>Website</a:t>
            </a:r>
            <a:r>
              <a:rPr lang="en-US" sz="6000" b="1" dirty="0" smtClean="0">
                <a:latin typeface="Gabriola" pitchFamily="82" charset="0"/>
              </a:rPr>
              <a:t>: </a:t>
            </a:r>
            <a:r>
              <a:rPr lang="en-US" sz="6000" b="1" dirty="0" smtClean="0">
                <a:latin typeface="Gabriola" pitchFamily="82" charset="0"/>
                <a:hlinkClick r:id="rId3"/>
              </a:rPr>
              <a:t>https://healbeforework.com/</a:t>
            </a:r>
            <a:endParaRPr lang="en-US" sz="6000" b="1" dirty="0">
              <a:latin typeface="Gabriola" pitchFamily="82" charset="0"/>
              <a:cs typeface="Arial" pitchFamily="34" charset="0"/>
            </a:endParaRPr>
          </a:p>
        </p:txBody>
      </p:sp>
      <p:pic>
        <p:nvPicPr>
          <p:cNvPr id="11" name="Picture 10" descr="logo12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480704" y="318964"/>
            <a:ext cx="2232248" cy="198422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49</TotalTime>
  <Words>155</Words>
  <Application>Microsoft Office PowerPoint</Application>
  <PresentationFormat>Custom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Gabriola</vt:lpstr>
      <vt:lpstr>Wingdings 2</vt:lpstr>
      <vt:lpstr>Wingdings</vt:lpstr>
      <vt:lpstr>Wingdings 3</vt:lpstr>
      <vt:lpstr>Corbel</vt:lpstr>
      <vt:lpstr>Module</vt:lpstr>
      <vt:lpstr>Slide 1</vt:lpstr>
      <vt:lpstr>Slide 2</vt:lpstr>
      <vt:lpstr>Slide 3</vt:lpstr>
      <vt:lpstr>Slide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Floral</dc:title>
  <dc:creator>pc</dc:creator>
  <cp:lastModifiedBy>pc</cp:lastModifiedBy>
  <cp:revision>9</cp:revision>
  <dcterms:created xsi:type="dcterms:W3CDTF">2006-08-16T00:00:00Z</dcterms:created>
  <dcterms:modified xsi:type="dcterms:W3CDTF">2026-02-04T07:06:15Z</dcterms:modified>
  <dc:identifier>DAG_-xNUZR4</dc:identifier>
</cp:coreProperties>
</file>