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2ACF34A-C08F-4D94-B996-7D5FEE5C61FA}" type="datetimeFigureOut">
              <a:rPr lang="en-IN" smtClean="0"/>
              <a:t>03-08-2026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3923117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ACF34A-C08F-4D94-B996-7D5FEE5C61FA}" type="datetimeFigureOut">
              <a:rPr lang="en-IN" smtClean="0"/>
              <a:t>03-08-2026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3146057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ACF34A-C08F-4D94-B996-7D5FEE5C61FA}" type="datetimeFigureOut">
              <a:rPr lang="en-IN" smtClean="0"/>
              <a:t>03-08-2026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225472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ACF34A-C08F-4D94-B996-7D5FEE5C61FA}" type="datetimeFigureOut">
              <a:rPr lang="en-IN" smtClean="0"/>
              <a:t>03-08-2026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413769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ACF34A-C08F-4D94-B996-7D5FEE5C61FA}" type="datetimeFigureOut">
              <a:rPr lang="en-IN" smtClean="0"/>
              <a:t>03-08-2026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964907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2ACF34A-C08F-4D94-B996-7D5FEE5C61FA}" type="datetimeFigureOut">
              <a:rPr lang="en-IN" smtClean="0"/>
              <a:t>03-08-2026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82155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2ACF34A-C08F-4D94-B996-7D5FEE5C61FA}" type="datetimeFigureOut">
              <a:rPr lang="en-IN" smtClean="0"/>
              <a:t>03-08-2026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1977854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2ACF34A-C08F-4D94-B996-7D5FEE5C61FA}" type="datetimeFigureOut">
              <a:rPr lang="en-IN" smtClean="0"/>
              <a:t>03-08-2026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2221244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ACF34A-C08F-4D94-B996-7D5FEE5C61FA}" type="datetimeFigureOut">
              <a:rPr lang="en-IN" smtClean="0"/>
              <a:t>03-08-2026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3569549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CF34A-C08F-4D94-B996-7D5FEE5C61FA}" type="datetimeFigureOut">
              <a:rPr lang="en-IN" smtClean="0"/>
              <a:t>03-08-2026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1309558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CF34A-C08F-4D94-B996-7D5FEE5C61FA}" type="datetimeFigureOut">
              <a:rPr lang="en-IN" smtClean="0"/>
              <a:t>03-08-2026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1236239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ACF34A-C08F-4D94-B996-7D5FEE5C61FA}" type="datetimeFigureOut">
              <a:rPr lang="en-IN" smtClean="0"/>
              <a:t>03-08-2026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3CF1E6-89CD-4AB3-9F0B-8B2D8E32916B}" type="slidenum">
              <a:rPr lang="en-IN" smtClean="0"/>
              <a:t>‹#›</a:t>
            </a:fld>
            <a:endParaRPr lang="en-IN"/>
          </a:p>
        </p:txBody>
      </p:sp>
    </p:spTree>
    <p:extLst>
      <p:ext uri="{BB962C8B-B14F-4D97-AF65-F5344CB8AC3E}">
        <p14:creationId xmlns:p14="http://schemas.microsoft.com/office/powerpoint/2010/main" val="4130209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monkhouselaw.com/"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reception@monkhouselaw.com"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hyperlink" Target="https://www.monkhouselaw.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1780" y="451305"/>
            <a:ext cx="10582094" cy="1305713"/>
          </a:xfrm>
        </p:spPr>
        <p:txBody>
          <a:bodyPr>
            <a:noAutofit/>
          </a:bodyPr>
          <a:lstStyle/>
          <a:p>
            <a:pPr fontAlgn="base"/>
            <a:r>
              <a:rPr lang="en-US" sz="4400" b="1" dirty="0"/>
              <a:t>Employment Lawyer Toronto: The Smart Choice for Handling Workplace Issues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1705" y="5381896"/>
            <a:ext cx="1652451" cy="1652451"/>
          </a:xfrm>
          <a:prstGeom prst="rect">
            <a:avLst/>
          </a:prstGeom>
        </p:spPr>
      </p:pic>
      <p:sp>
        <p:nvSpPr>
          <p:cNvPr id="3" name="AutoShape 2" descr="How an Employment Lawyer Toronto Helps with Workplace Accommodatio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4" descr="How an Employment Lawyer Toronto Helps with Workplace Accommodation "/>
          <p:cNvSpPr>
            <a:spLocks noChangeAspect="1" noChangeArrowheads="1"/>
          </p:cNvSpPr>
          <p:nvPr/>
        </p:nvSpPr>
        <p:spPr bwMode="auto">
          <a:xfrm>
            <a:off x="647609" y="194495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 name="AutoShape 2" descr="How an Employment Lawyer Toronto Protects Your Workplace Rights"/>
          <p:cNvSpPr>
            <a:spLocks noChangeAspect="1" noChangeArrowheads="1"/>
          </p:cNvSpPr>
          <p:nvPr/>
        </p:nvSpPr>
        <p:spPr bwMode="auto">
          <a:xfrm>
            <a:off x="42989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AutoShape 4" descr="How an Employment Lawyer Toronto Protects Your Workplace Rights"/>
          <p:cNvSpPr>
            <a:spLocks noChangeAspect="1" noChangeArrowheads="1"/>
          </p:cNvSpPr>
          <p:nvPr/>
        </p:nvSpPr>
        <p:spPr bwMode="auto">
          <a:xfrm>
            <a:off x="342810"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9" name="Picture 8"/>
          <p:cNvPicPr>
            <a:picLocks noChangeAspect="1"/>
          </p:cNvPicPr>
          <p:nvPr/>
        </p:nvPicPr>
        <p:blipFill>
          <a:blip r:embed="rId3"/>
          <a:stretch>
            <a:fillRect/>
          </a:stretch>
        </p:blipFill>
        <p:spPr>
          <a:xfrm>
            <a:off x="2382373" y="1944959"/>
            <a:ext cx="7286738" cy="4098790"/>
          </a:xfrm>
          <a:prstGeom prst="rect">
            <a:avLst/>
          </a:prstGeom>
        </p:spPr>
      </p:pic>
    </p:spTree>
    <p:extLst>
      <p:ext uri="{BB962C8B-B14F-4D97-AF65-F5344CB8AC3E}">
        <p14:creationId xmlns:p14="http://schemas.microsoft.com/office/powerpoint/2010/main" val="3266293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62148" y="1112519"/>
            <a:ext cx="10415451" cy="4801314"/>
          </a:xfrm>
          <a:prstGeom prst="rect">
            <a:avLst/>
          </a:prstGeom>
        </p:spPr>
        <p:txBody>
          <a:bodyPr wrap="square">
            <a:spAutoFit/>
          </a:bodyPr>
          <a:lstStyle/>
          <a:p>
            <a:r>
              <a:rPr lang="en-US" dirty="0"/>
              <a:t>People spend a significant part of their lives in the workplace. However, they might be treated unfairly by their employers. This can make them feel upset. In this situation, they will require the services provided by employment lawyers. These attorneys are aware of all the rules related to the workplace. They will fix workplace issues while acting as a guide. Here, we have stated why an employment lawyer Toronto is the smart choice for handling workplace issues</a:t>
            </a:r>
            <a:r>
              <a:rPr lang="en-US" dirty="0" smtClean="0"/>
              <a:t>.</a:t>
            </a:r>
          </a:p>
          <a:p>
            <a:endParaRPr lang="en-US" dirty="0"/>
          </a:p>
          <a:p>
            <a:pPr fontAlgn="base"/>
            <a:r>
              <a:rPr lang="en-US" b="1" dirty="0"/>
              <a:t>1. Protecting Your Fair Pay</a:t>
            </a:r>
            <a:endParaRPr lang="en-US" dirty="0"/>
          </a:p>
          <a:p>
            <a:pPr fontAlgn="base"/>
            <a:r>
              <a:rPr lang="en-US" dirty="0"/>
              <a:t>Individuals work hard nowadays to earn money. Nevertheless, they might find it difficult to get proper payment from their bosses. In that case, an employment attorney will ensure that they receive the proper payment. These lawyers will communicate with the employers if necessary. Thus, one will be assured of getting payment for every single minute they work. This will make the employees happy. It is because they know that a lawyer is always by their side</a:t>
            </a:r>
            <a:r>
              <a:rPr lang="en-US" dirty="0" smtClean="0"/>
              <a:t>.</a:t>
            </a:r>
          </a:p>
          <a:p>
            <a:pPr fontAlgn="base"/>
            <a:endParaRPr lang="en-US" dirty="0"/>
          </a:p>
          <a:p>
            <a:pPr fontAlgn="base"/>
            <a:r>
              <a:rPr lang="en-US" b="1" dirty="0"/>
              <a:t>2. Timely Guidance Makes a Difference</a:t>
            </a:r>
            <a:endParaRPr lang="en-US" dirty="0"/>
          </a:p>
          <a:p>
            <a:pPr fontAlgn="base"/>
            <a:r>
              <a:rPr lang="en-US" dirty="0"/>
              <a:t>It is possible for many workplace issues to commence with small misunderstandings. Situations will not become worse due to early legal advice. Delayed actions can lead to additional complications. A reliable </a:t>
            </a:r>
            <a:r>
              <a:rPr lang="en-US" b="1" u="sng" dirty="0">
                <a:hlinkClick r:id="rId2"/>
              </a:rPr>
              <a:t>employment lawyer Toronto</a:t>
            </a:r>
            <a:r>
              <a:rPr lang="en-US" u="sng" dirty="0">
                <a:hlinkClick r:id="rId2"/>
              </a:rPr>
              <a:t> </a:t>
            </a:r>
            <a:r>
              <a:rPr lang="en-US" dirty="0"/>
              <a:t>provides guidance to improve preparedness and confidence. These </a:t>
            </a:r>
            <a:r>
              <a:rPr lang="en-US" dirty="0" smtClean="0"/>
              <a:t>professionals</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8932"/>
            <a:ext cx="1271451" cy="1271451"/>
          </a:xfrm>
          <a:prstGeom prst="rect">
            <a:avLst/>
          </a:prstGeom>
        </p:spPr>
      </p:pic>
    </p:spTree>
    <p:extLst>
      <p:ext uri="{BB962C8B-B14F-4D97-AF65-F5344CB8AC3E}">
        <p14:creationId xmlns:p14="http://schemas.microsoft.com/office/powerpoint/2010/main" val="486407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6983" y="1284513"/>
            <a:ext cx="10136778" cy="4524315"/>
          </a:xfrm>
          <a:prstGeom prst="rect">
            <a:avLst/>
          </a:prstGeom>
        </p:spPr>
        <p:txBody>
          <a:bodyPr wrap="square">
            <a:spAutoFit/>
          </a:bodyPr>
          <a:lstStyle/>
          <a:p>
            <a:pPr fontAlgn="base"/>
            <a:r>
              <a:rPr lang="en-US" dirty="0"/>
              <a:t>will act promptly to safeguard the legal rights of the employees</a:t>
            </a:r>
            <a:r>
              <a:rPr lang="en-US" dirty="0" smtClean="0"/>
              <a:t>.</a:t>
            </a:r>
            <a:endParaRPr lang="en-US" b="1" dirty="0" smtClean="0"/>
          </a:p>
          <a:p>
            <a:pPr fontAlgn="base"/>
            <a:endParaRPr lang="en-US" b="1" dirty="0"/>
          </a:p>
          <a:p>
            <a:pPr fontAlgn="base"/>
            <a:r>
              <a:rPr lang="en-US" b="1" dirty="0" smtClean="0"/>
              <a:t>3</a:t>
            </a:r>
            <a:r>
              <a:rPr lang="en-US" b="1" dirty="0"/>
              <a:t>. Read Contracts for You</a:t>
            </a:r>
            <a:endParaRPr lang="en-US" dirty="0"/>
          </a:p>
          <a:p>
            <a:pPr fontAlgn="base"/>
            <a:r>
              <a:rPr lang="en-US" dirty="0"/>
              <a:t>You might need to sign a contract while starting your job. But these agreements can have many difficult terms for you to understand. However, the best thing is that an employment attorney will explain these terms to you clearly. It will help you know the meaning of every line. Thus, you will be able to understand the contract properly before signing it. It will ensure your safety in the workplace. </a:t>
            </a:r>
            <a:endParaRPr lang="en-US" dirty="0" smtClean="0"/>
          </a:p>
          <a:p>
            <a:pPr fontAlgn="base"/>
            <a:endParaRPr lang="en-US" dirty="0"/>
          </a:p>
          <a:p>
            <a:pPr fontAlgn="base"/>
            <a:r>
              <a:rPr lang="en-US" b="1" dirty="0"/>
              <a:t>4. Deal with Harassment</a:t>
            </a:r>
            <a:endParaRPr lang="en-US" dirty="0"/>
          </a:p>
          <a:p>
            <a:pPr fontAlgn="base"/>
            <a:r>
              <a:rPr lang="en-US" dirty="0"/>
              <a:t>It would not be a sensible idea to work in the office while being harassed. This sort of bullying will make you feel frustrated. An employment lawyer Toronto will be your best friend in this situation. They will inform your boss about this matter immediately. If the employer fails to ensure your safety, the lawyer will take action. You have every right to feel respected in the workplace. The legal professional will protect you from harmful people without fail. Therefore, you need not suffer in silence while working anymore. You deserve a peaceful workplace for sure</a:t>
            </a:r>
            <a:r>
              <a:rPr lang="en-US" dirty="0" smtClean="0"/>
              <a:t>.</a:t>
            </a:r>
          </a:p>
          <a:p>
            <a:pPr fontAlgn="base"/>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8932"/>
            <a:ext cx="1271451" cy="1271451"/>
          </a:xfrm>
          <a:prstGeom prst="rect">
            <a:avLst/>
          </a:prstGeom>
        </p:spPr>
      </p:pic>
    </p:spTree>
    <p:extLst>
      <p:ext uri="{BB962C8B-B14F-4D97-AF65-F5344CB8AC3E}">
        <p14:creationId xmlns:p14="http://schemas.microsoft.com/office/powerpoint/2010/main" val="48580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2446" y="1112519"/>
            <a:ext cx="10206446" cy="2031325"/>
          </a:xfrm>
          <a:prstGeom prst="rect">
            <a:avLst/>
          </a:prstGeom>
        </p:spPr>
        <p:txBody>
          <a:bodyPr wrap="square">
            <a:spAutoFit/>
          </a:bodyPr>
          <a:lstStyle/>
          <a:p>
            <a:pPr fontAlgn="base"/>
            <a:r>
              <a:rPr lang="en-US" b="1" dirty="0"/>
              <a:t>Wrapping up</a:t>
            </a:r>
            <a:endParaRPr lang="en-US" dirty="0"/>
          </a:p>
          <a:p>
            <a:pPr fontAlgn="base"/>
            <a:r>
              <a:rPr lang="en-US" dirty="0"/>
              <a:t>Your life should not be ruined by your workplace issues. An employment lawyer will provide a safe path</a:t>
            </a:r>
          </a:p>
          <a:p>
            <a:pPr fontAlgn="base"/>
            <a:r>
              <a:rPr lang="en-US" dirty="0" smtClean="0"/>
              <a:t>forward</a:t>
            </a:r>
            <a:r>
              <a:rPr lang="en-US" dirty="0"/>
              <a:t>. They will prevent unfair firing as well as discrimination. Moreover, they will save you time and money. Apart from this, they will also stop any future issues. You need not fight alone while getting bullied in the office. Legal assistance is always available. Make the smart choice today to make your work life easy. You will surely be happy doing that.</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8932"/>
            <a:ext cx="1271451" cy="1271451"/>
          </a:xfrm>
          <a:prstGeom prst="rect">
            <a:avLst/>
          </a:prstGeom>
        </p:spPr>
      </p:pic>
    </p:spTree>
    <p:extLst>
      <p:ext uri="{BB962C8B-B14F-4D97-AF65-F5344CB8AC3E}">
        <p14:creationId xmlns:p14="http://schemas.microsoft.com/office/powerpoint/2010/main" val="611752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93" y="1125308"/>
            <a:ext cx="3741103" cy="3741103"/>
          </a:xfrm>
          <a:prstGeom prst="rect">
            <a:avLst/>
          </a:prstGeom>
        </p:spPr>
      </p:pic>
      <p:sp>
        <p:nvSpPr>
          <p:cNvPr id="4" name="Rectangle 3"/>
          <p:cNvSpPr/>
          <p:nvPr/>
        </p:nvSpPr>
        <p:spPr>
          <a:xfrm>
            <a:off x="5201920" y="1426200"/>
            <a:ext cx="6390640" cy="3139321"/>
          </a:xfrm>
          <a:prstGeom prst="rect">
            <a:avLst/>
          </a:prstGeom>
        </p:spPr>
        <p:txBody>
          <a:bodyPr wrap="square">
            <a:spAutoFit/>
          </a:bodyPr>
          <a:lstStyle/>
          <a:p>
            <a:r>
              <a:rPr lang="en-US" b="1" dirty="0" smtClean="0">
                <a:ln w="0"/>
                <a:latin typeface="Cambria" panose="02040503050406030204" pitchFamily="18" charset="0"/>
                <a:ea typeface="Cambria" panose="02040503050406030204" pitchFamily="18" charset="0"/>
              </a:rPr>
              <a:t>For More Details Contact Us :</a:t>
            </a:r>
            <a:br>
              <a:rPr lang="en-US" b="1" dirty="0" smtClean="0">
                <a:ln w="0"/>
                <a:latin typeface="Cambria" panose="02040503050406030204" pitchFamily="18" charset="0"/>
                <a:ea typeface="Cambria" panose="02040503050406030204" pitchFamily="18" charset="0"/>
              </a:rPr>
            </a:b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Name: </a:t>
            </a:r>
            <a:r>
              <a:rPr lang="en-IN" dirty="0" err="1"/>
              <a:t>Monkhouse</a:t>
            </a:r>
            <a:r>
              <a:rPr lang="en-IN" dirty="0"/>
              <a:t> Law</a:t>
            </a: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Address: </a:t>
            </a:r>
            <a:r>
              <a:rPr lang="en-US" dirty="0"/>
              <a:t>220 Bay St. Suite 900, Toronto, ON M5J 2W4, </a:t>
            </a:r>
            <a:r>
              <a:rPr lang="en-US" dirty="0" smtClean="0"/>
              <a:t>Canada</a:t>
            </a:r>
          </a:p>
          <a:p>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Telephone: </a:t>
            </a:r>
            <a:r>
              <a:rPr lang="en-IN" dirty="0" smtClean="0"/>
              <a:t>416-907-9249</a:t>
            </a:r>
          </a:p>
          <a:p>
            <a:endParaRPr lang="en-IN" b="1" dirty="0" smtClean="0">
              <a:ln w="0"/>
              <a:solidFill>
                <a:schemeClr val="bg2">
                  <a:lumMod val="10000"/>
                </a:schemeClr>
              </a:solidFill>
              <a:latin typeface="Cambria" panose="02040503050406030204" pitchFamily="18" charset="0"/>
              <a:ea typeface="Cambria" panose="02040503050406030204" pitchFamily="18" charset="0"/>
            </a:endParaRPr>
          </a:p>
          <a:p>
            <a:r>
              <a:rPr lang="en-IN" b="1" dirty="0" smtClean="0">
                <a:ln w="0"/>
                <a:solidFill>
                  <a:schemeClr val="bg2">
                    <a:lumMod val="10000"/>
                  </a:schemeClr>
                </a:solidFill>
                <a:latin typeface="Cambria" panose="02040503050406030204" pitchFamily="18" charset="0"/>
                <a:ea typeface="Cambria" panose="02040503050406030204" pitchFamily="18" charset="0"/>
              </a:rPr>
              <a:t>Email id: </a:t>
            </a:r>
            <a:r>
              <a:rPr lang="en-IN" u="sng" dirty="0">
                <a:hlinkClick r:id="rId3"/>
              </a:rPr>
              <a:t>reception@monkhouselaw.com</a:t>
            </a:r>
            <a:r>
              <a:rPr lang="en-IN" b="1" dirty="0" smtClean="0">
                <a:ln w="0"/>
                <a:solidFill>
                  <a:schemeClr val="bg2">
                    <a:lumMod val="10000"/>
                  </a:schemeClr>
                </a:solidFill>
                <a:latin typeface="Cambria" panose="02040503050406030204" pitchFamily="18" charset="0"/>
                <a:ea typeface="Cambria" panose="02040503050406030204" pitchFamily="18" charset="0"/>
              </a:rPr>
              <a:t/>
            </a:r>
            <a:br>
              <a:rPr lang="en-IN" b="1" dirty="0" smtClean="0">
                <a:ln w="0"/>
                <a:solidFill>
                  <a:schemeClr val="bg2">
                    <a:lumMod val="10000"/>
                  </a:schemeClr>
                </a:solidFill>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Website: </a:t>
            </a:r>
            <a:r>
              <a:rPr lang="en-IN" u="sng" dirty="0">
                <a:hlinkClick r:id="rId4"/>
              </a:rPr>
              <a:t>https://www.monkhouselaw.com/</a:t>
            </a:r>
            <a:endParaRPr lang="en-IN" b="1" dirty="0" smtClean="0">
              <a:ln w="0"/>
              <a:solidFill>
                <a:schemeClr val="bg2">
                  <a:lumMod val="1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39551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439</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Cambria</vt:lpstr>
      <vt:lpstr>Office Theme</vt:lpstr>
      <vt:lpstr>Employment Lawyer Toronto: The Smart Choice for Handling Workplace Issues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an Employment Lawyer in Toronto in Resolving Workplace Harassment Cases</dc:title>
  <dc:creator>Microsoft account</dc:creator>
  <cp:lastModifiedBy>Microsoft account</cp:lastModifiedBy>
  <cp:revision>11</cp:revision>
  <dcterms:created xsi:type="dcterms:W3CDTF">2025-07-24T07:11:48Z</dcterms:created>
  <dcterms:modified xsi:type="dcterms:W3CDTF">2026-08-03T05:09:34Z</dcterms:modified>
</cp:coreProperties>
</file>