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280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82EA9D-4F28-C832-B53C-07C271351FB6}" v="452" dt="2026-01-08T10:09:46.517"/>
    <p1510:client id="{5C14C7D6-E216-490C-86FD-877EBD17F541}" v="298" dt="2026-01-08T07:19:18.497"/>
    <p1510:client id="{FDCFBAF2-5536-7EF1-A8B1-9C5458F11506}" v="86" dt="2026-01-08T13:39:49.7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399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13" indent="0" algn="ctr">
              <a:buNone/>
              <a:defRPr sz="2400"/>
            </a:lvl2pPr>
            <a:lvl3pPr marL="1097226" indent="0" algn="ctr">
              <a:buNone/>
              <a:defRPr sz="2160"/>
            </a:lvl3pPr>
            <a:lvl4pPr marL="1645838" indent="0" algn="ctr">
              <a:buNone/>
              <a:defRPr sz="1920"/>
            </a:lvl4pPr>
            <a:lvl5pPr marL="2194450" indent="0" algn="ctr">
              <a:buNone/>
              <a:defRPr sz="1920"/>
            </a:lvl5pPr>
            <a:lvl6pPr marL="2743062" indent="0" algn="ctr">
              <a:buNone/>
              <a:defRPr sz="1920"/>
            </a:lvl6pPr>
            <a:lvl7pPr marL="3291676" indent="0" algn="ctr">
              <a:buNone/>
              <a:defRPr sz="1920"/>
            </a:lvl7pPr>
            <a:lvl8pPr marL="3840288" indent="0" algn="ctr">
              <a:buNone/>
              <a:defRPr sz="1920"/>
            </a:lvl8pPr>
            <a:lvl9pPr marL="4388901" indent="0" algn="ctr">
              <a:buNone/>
              <a:defRPr sz="19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69819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88451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0" y="438150"/>
            <a:ext cx="3154680" cy="697420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0" y="438150"/>
            <a:ext cx="9281160" cy="697420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60560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6933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0414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8373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5375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90189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7706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42427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8061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78651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7461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630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1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26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838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45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062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676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288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8901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70921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68184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5" y="438150"/>
            <a:ext cx="12618720" cy="159067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5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13" indent="0">
              <a:buNone/>
              <a:defRPr sz="2400" b="1"/>
            </a:lvl2pPr>
            <a:lvl3pPr marL="1097226" indent="0">
              <a:buNone/>
              <a:defRPr sz="2160" b="1"/>
            </a:lvl3pPr>
            <a:lvl4pPr marL="1645838" indent="0">
              <a:buNone/>
              <a:defRPr sz="1920" b="1"/>
            </a:lvl4pPr>
            <a:lvl5pPr marL="2194450" indent="0">
              <a:buNone/>
              <a:defRPr sz="1920" b="1"/>
            </a:lvl5pPr>
            <a:lvl6pPr marL="2743062" indent="0">
              <a:buNone/>
              <a:defRPr sz="1920" b="1"/>
            </a:lvl6pPr>
            <a:lvl7pPr marL="3291676" indent="0">
              <a:buNone/>
              <a:defRPr sz="1920" b="1"/>
            </a:lvl7pPr>
            <a:lvl8pPr marL="3840288" indent="0">
              <a:buNone/>
              <a:defRPr sz="1920" b="1"/>
            </a:lvl8pPr>
            <a:lvl9pPr marL="4388901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5" y="3006090"/>
            <a:ext cx="6189344" cy="4421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1" y="2017396"/>
            <a:ext cx="6219827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13" indent="0">
              <a:buNone/>
              <a:defRPr sz="2400" b="1"/>
            </a:lvl2pPr>
            <a:lvl3pPr marL="1097226" indent="0">
              <a:buNone/>
              <a:defRPr sz="2160" b="1"/>
            </a:lvl3pPr>
            <a:lvl4pPr marL="1645838" indent="0">
              <a:buNone/>
              <a:defRPr sz="1920" b="1"/>
            </a:lvl4pPr>
            <a:lvl5pPr marL="2194450" indent="0">
              <a:buNone/>
              <a:defRPr sz="1920" b="1"/>
            </a:lvl5pPr>
            <a:lvl6pPr marL="2743062" indent="0">
              <a:buNone/>
              <a:defRPr sz="1920" b="1"/>
            </a:lvl6pPr>
            <a:lvl7pPr marL="3291676" indent="0">
              <a:buNone/>
              <a:defRPr sz="1920" b="1"/>
            </a:lvl7pPr>
            <a:lvl8pPr marL="3840288" indent="0">
              <a:buNone/>
              <a:defRPr sz="1920" b="1"/>
            </a:lvl8pPr>
            <a:lvl9pPr marL="4388901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1" y="3006090"/>
            <a:ext cx="6219827" cy="4421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9166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46941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8095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7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7" y="1184911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7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13" indent="0">
              <a:buNone/>
              <a:defRPr sz="1680"/>
            </a:lvl2pPr>
            <a:lvl3pPr marL="1097226" indent="0">
              <a:buNone/>
              <a:defRPr sz="1440"/>
            </a:lvl3pPr>
            <a:lvl4pPr marL="1645838" indent="0">
              <a:buNone/>
              <a:defRPr sz="1200"/>
            </a:lvl4pPr>
            <a:lvl5pPr marL="2194450" indent="0">
              <a:buNone/>
              <a:defRPr sz="1200"/>
            </a:lvl5pPr>
            <a:lvl6pPr marL="2743062" indent="0">
              <a:buNone/>
              <a:defRPr sz="1200"/>
            </a:lvl6pPr>
            <a:lvl7pPr marL="3291676" indent="0">
              <a:buNone/>
              <a:defRPr sz="1200"/>
            </a:lvl7pPr>
            <a:lvl8pPr marL="3840288" indent="0">
              <a:buNone/>
              <a:defRPr sz="1200"/>
            </a:lvl8pPr>
            <a:lvl9pPr marL="4388901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46056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7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19827" y="1184911"/>
            <a:ext cx="7406640" cy="5848350"/>
          </a:xfrm>
        </p:spPr>
        <p:txBody>
          <a:bodyPr/>
          <a:lstStyle>
            <a:lvl1pPr marL="0" indent="0">
              <a:buNone/>
              <a:defRPr sz="3840"/>
            </a:lvl1pPr>
            <a:lvl2pPr marL="548613" indent="0">
              <a:buNone/>
              <a:defRPr sz="3360"/>
            </a:lvl2pPr>
            <a:lvl3pPr marL="1097226" indent="0">
              <a:buNone/>
              <a:defRPr sz="2880"/>
            </a:lvl3pPr>
            <a:lvl4pPr marL="1645838" indent="0">
              <a:buNone/>
              <a:defRPr sz="2400"/>
            </a:lvl4pPr>
            <a:lvl5pPr marL="2194450" indent="0">
              <a:buNone/>
              <a:defRPr sz="2400"/>
            </a:lvl5pPr>
            <a:lvl6pPr marL="2743062" indent="0">
              <a:buNone/>
              <a:defRPr sz="2400"/>
            </a:lvl6pPr>
            <a:lvl7pPr marL="3291676" indent="0">
              <a:buNone/>
              <a:defRPr sz="2400"/>
            </a:lvl7pPr>
            <a:lvl8pPr marL="3840288" indent="0">
              <a:buNone/>
              <a:defRPr sz="2400"/>
            </a:lvl8pPr>
            <a:lvl9pPr marL="4388901" indent="0">
              <a:buNone/>
              <a:defRPr sz="2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7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13" indent="0">
              <a:buNone/>
              <a:defRPr sz="1680"/>
            </a:lvl2pPr>
            <a:lvl3pPr marL="1097226" indent="0">
              <a:buNone/>
              <a:defRPr sz="1440"/>
            </a:lvl3pPr>
            <a:lvl4pPr marL="1645838" indent="0">
              <a:buNone/>
              <a:defRPr sz="1200"/>
            </a:lvl4pPr>
            <a:lvl5pPr marL="2194450" indent="0">
              <a:buNone/>
              <a:defRPr sz="1200"/>
            </a:lvl5pPr>
            <a:lvl6pPr marL="2743062" indent="0">
              <a:buNone/>
              <a:defRPr sz="1200"/>
            </a:lvl6pPr>
            <a:lvl7pPr marL="3291676" indent="0">
              <a:buNone/>
              <a:defRPr sz="1200"/>
            </a:lvl7pPr>
            <a:lvl8pPr marL="3840288" indent="0">
              <a:buNone/>
              <a:defRPr sz="1200"/>
            </a:lvl8pPr>
            <a:lvl9pPr marL="4388901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38400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14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</p:sldLayoutIdLst>
  <p:hf sldNum="0" hdr="0" ftr="0" dt="0"/>
  <p:txStyles>
    <p:titleStyle>
      <a:lvl1pPr algn="l" defTabSz="1097226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06" indent="-274306" algn="l" defTabSz="1097226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18" indent="-274306" algn="l" defTabSz="109722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532" indent="-274306" algn="l" defTabSz="109722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144" indent="-274306" algn="l" defTabSz="109722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757" indent="-274306" algn="l" defTabSz="109722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370" indent="-274306" algn="l" defTabSz="109722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5982" indent="-274306" algn="l" defTabSz="109722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594" indent="-274306" algn="l" defTabSz="109722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206" indent="-274306" algn="l" defTabSz="109722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2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13" algn="l" defTabSz="109722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26" algn="l" defTabSz="109722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838" algn="l" defTabSz="109722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450" algn="l" defTabSz="109722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062" algn="l" defTabSz="109722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676" algn="l" defTabSz="109722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288" algn="l" defTabSz="109722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8901" algn="l" defTabSz="109722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pisoftware.in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hyperlink" Target="https://pisoftware.in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10" Type="http://schemas.openxmlformats.org/officeDocument/2006/relationships/hyperlink" Target="https://pisoftware.in/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svg"/><Relationship Id="rId11" Type="http://schemas.openxmlformats.org/officeDocument/2006/relationships/hyperlink" Target="https://pisoftware.in/product/buy-autocad-software/" TargetMode="External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svg"/><Relationship Id="rId12" Type="http://schemas.openxmlformats.org/officeDocument/2006/relationships/hyperlink" Target="https://pisoftware.in/product/autocad-l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2769" y="1175987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1"/>
              </a:lnSpc>
            </a:pPr>
            <a:r>
              <a:rPr lang="en-US" sz="4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Noto Serif HK Bold" pitchFamily="34" charset="-120"/>
              </a:rPr>
              <a:t>AutoCAD vs AutoCAD LT</a:t>
            </a:r>
            <a:endParaRPr lang="en-US" sz="4800" dirty="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Calibri"/>
            </a:endParaRPr>
          </a:p>
          <a:p>
            <a:pPr>
              <a:lnSpc>
                <a:spcPts val="5551"/>
              </a:lnSpc>
            </a:pPr>
            <a:r>
              <a:rPr lang="en-US" sz="4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Noto Serif HK Bold" pitchFamily="34" charset="-120"/>
              </a:rPr>
              <a:t>Price Comparison &amp; Buying Guide</a:t>
            </a:r>
            <a:endParaRPr lang="en-US" sz="48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Calibri"/>
            </a:endParaRPr>
          </a:p>
        </p:txBody>
      </p:sp>
      <p:sp>
        <p:nvSpPr>
          <p:cNvPr id="4" name="Text 1"/>
          <p:cNvSpPr/>
          <p:nvPr/>
        </p:nvSpPr>
        <p:spPr>
          <a:xfrm>
            <a:off x="718469" y="4006376"/>
            <a:ext cx="7909536" cy="1299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1"/>
              </a:lnSpc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Your complete guide to choosing and purchasing Autodesk software online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235FB7-C369-6291-8636-EB1CC03BA21A}"/>
              </a:ext>
            </a:extLst>
          </p:cNvPr>
          <p:cNvSpPr txBox="1"/>
          <p:nvPr/>
        </p:nvSpPr>
        <p:spPr>
          <a:xfrm>
            <a:off x="711129" y="5678095"/>
            <a:ext cx="523587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ea typeface="Calibri"/>
                <a:cs typeface="Calibri"/>
              </a:rPr>
              <a:t>Visit : </a:t>
            </a:r>
            <a:r>
              <a:rPr lang="en-US" sz="2400" dirty="0">
                <a:solidFill>
                  <a:schemeClr val="bg1"/>
                </a:solidFill>
                <a:ea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www.pisoftware.in</a:t>
            </a:r>
            <a:endParaRPr lang="en-US" sz="2400" dirty="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5688" y="1177531"/>
            <a:ext cx="6096833" cy="762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6000"/>
              </a:lnSpc>
            </a:pPr>
            <a:r>
              <a:rPr lang="en-US" sz="48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Calibri"/>
                <a:cs typeface="Calibri"/>
              </a:rPr>
              <a:t>Ready to Upgrade?</a:t>
            </a:r>
          </a:p>
        </p:txBody>
      </p:sp>
      <p:sp>
        <p:nvSpPr>
          <p:cNvPr id="4" name="Text 1"/>
          <p:cNvSpPr/>
          <p:nvPr/>
        </p:nvSpPr>
        <p:spPr>
          <a:xfrm>
            <a:off x="715685" y="2122527"/>
            <a:ext cx="4959787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Noto Serif HK Bold" pitchFamily="34" charset="-120"/>
              </a:rPr>
              <a:t>Transform Your Design Workflow Today</a:t>
            </a:r>
            <a:endParaRPr lang="en-US" sz="2800">
              <a:solidFill>
                <a:schemeClr val="accent1">
                  <a:lumMod val="20000"/>
                  <a:lumOff val="80000"/>
                </a:schemeClr>
              </a:solidFill>
              <a:latin typeface="Calibri"/>
              <a:ea typeface="Noto Serif HK Bold"/>
              <a:cs typeface="Calibri"/>
            </a:endParaRPr>
          </a:p>
        </p:txBody>
      </p:sp>
      <p:sp>
        <p:nvSpPr>
          <p:cNvPr id="5" name="Shape 2"/>
          <p:cNvSpPr/>
          <p:nvPr/>
        </p:nvSpPr>
        <p:spPr>
          <a:xfrm>
            <a:off x="715687" y="2660312"/>
            <a:ext cx="3707554" cy="1310017"/>
          </a:xfrm>
          <a:prstGeom prst="roundRect">
            <a:avLst>
              <a:gd name="adj" fmla="val 1320"/>
            </a:avLst>
          </a:prstGeom>
          <a:solidFill>
            <a:srgbClr val="5F5153"/>
          </a:solidFill>
          <a:ln/>
        </p:spPr>
      </p:sp>
      <p:sp>
        <p:nvSpPr>
          <p:cNvPr id="8" name="Text 4"/>
          <p:cNvSpPr/>
          <p:nvPr/>
        </p:nvSpPr>
        <p:spPr>
          <a:xfrm>
            <a:off x="1022802" y="2812315"/>
            <a:ext cx="1695093" cy="109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Noto Serif HK Bold" pitchFamily="34" charset="-120"/>
              </a:rPr>
              <a:t>Choose Your Software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Calibri"/>
            </a:endParaRPr>
          </a:p>
        </p:txBody>
      </p:sp>
      <p:sp>
        <p:nvSpPr>
          <p:cNvPr id="9" name="Text 5"/>
          <p:cNvSpPr/>
          <p:nvPr/>
        </p:nvSpPr>
        <p:spPr>
          <a:xfrm>
            <a:off x="1019631" y="3100657"/>
            <a:ext cx="3013411" cy="3469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Select the right Autodesk solution for your projects—AutoCAD or AutoCAD LT</a:t>
            </a:r>
            <a:endParaRPr lang="en-US" sz="2000">
              <a:solidFill>
                <a:schemeClr val="accent1">
                  <a:lumMod val="20000"/>
                  <a:lumOff val="80000"/>
                </a:schemeClr>
              </a:solidFill>
              <a:latin typeface="Noto Serif HK"/>
              <a:ea typeface="Noto Serif HK"/>
              <a:cs typeface="Calibri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4778555" y="2729760"/>
            <a:ext cx="4063475" cy="1240569"/>
          </a:xfrm>
          <a:prstGeom prst="roundRect">
            <a:avLst>
              <a:gd name="adj" fmla="val 1320"/>
            </a:avLst>
          </a:prstGeom>
          <a:solidFill>
            <a:srgbClr val="5F5153"/>
          </a:solidFill>
          <a:ln/>
        </p:spPr>
      </p:sp>
      <p:sp>
        <p:nvSpPr>
          <p:cNvPr id="13" name="Text 8"/>
          <p:cNvSpPr/>
          <p:nvPr/>
        </p:nvSpPr>
        <p:spPr>
          <a:xfrm>
            <a:off x="4981817" y="2818974"/>
            <a:ext cx="1524119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2400" b="1" dirty="0">
                <a:solidFill>
                  <a:srgbClr val="D3C9C5"/>
                </a:solidFill>
                <a:latin typeface="Calibri"/>
                <a:ea typeface="Noto Serif HK Bold" pitchFamily="34" charset="-122"/>
                <a:cs typeface="Noto Serif HK Bold" pitchFamily="34" charset="-120"/>
              </a:rPr>
              <a:t>Buy Online</a:t>
            </a:r>
            <a:endParaRPr lang="en-US" sz="2400">
              <a:latin typeface="Noto Serif HK Bold"/>
              <a:ea typeface="Calibri"/>
              <a:cs typeface="Calibri"/>
            </a:endParaRPr>
          </a:p>
        </p:txBody>
      </p:sp>
      <p:sp>
        <p:nvSpPr>
          <p:cNvPr id="14" name="Text 9"/>
          <p:cNvSpPr/>
          <p:nvPr/>
        </p:nvSpPr>
        <p:spPr>
          <a:xfrm>
            <a:off x="4981815" y="3115244"/>
            <a:ext cx="2787427" cy="477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Visit </a:t>
            </a:r>
            <a:r>
              <a:rPr lang="en-US" sz="2000" u="sng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pisoftware.in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 to </a:t>
            </a:r>
            <a:r>
              <a:rPr lang="en-US" sz="2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Buy Autodesk Products Online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 securely</a:t>
            </a:r>
            <a:endParaRPr lang="en-US" sz="2000">
              <a:solidFill>
                <a:schemeClr val="accent1">
                  <a:lumMod val="20000"/>
                  <a:lumOff val="80000"/>
                </a:schemeClr>
              </a:solidFill>
              <a:latin typeface="Noto Serif HK"/>
              <a:ea typeface="Noto Serif HK"/>
              <a:cs typeface="Calibri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715685" y="4117300"/>
            <a:ext cx="4772543" cy="1190149"/>
          </a:xfrm>
          <a:prstGeom prst="roundRect">
            <a:avLst>
              <a:gd name="adj" fmla="val 1537"/>
            </a:avLst>
          </a:prstGeom>
          <a:solidFill>
            <a:srgbClr val="5F5153"/>
          </a:solidFill>
          <a:ln/>
        </p:spPr>
      </p:sp>
      <p:sp>
        <p:nvSpPr>
          <p:cNvPr id="18" name="Text 12"/>
          <p:cNvSpPr/>
          <p:nvPr/>
        </p:nvSpPr>
        <p:spPr>
          <a:xfrm>
            <a:off x="837607" y="4321788"/>
            <a:ext cx="1524119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Noto Serif HK Bold" pitchFamily="34" charset="0"/>
                <a:ea typeface="Noto Serif HK Bold"/>
                <a:cs typeface="Noto Serif HK Bold" pitchFamily="34" charset="-120"/>
              </a:rPr>
              <a:t>Start Designing</a:t>
            </a:r>
            <a:endParaRPr lang="en-US" sz="2400">
              <a:solidFill>
                <a:schemeClr val="accent1">
                  <a:lumMod val="20000"/>
                  <a:lumOff val="80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837604" y="4712715"/>
            <a:ext cx="4632874" cy="472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Get instant access and empower your </a:t>
            </a:r>
            <a:endParaRPr lang="en-US" sz="2200">
              <a:solidFill>
                <a:schemeClr val="accent1">
                  <a:lumMod val="20000"/>
                  <a:lumOff val="80000"/>
                </a:schemeClr>
              </a:solidFill>
              <a:latin typeface="Calibri"/>
              <a:ea typeface="Noto Serif HK"/>
              <a:cs typeface="Calibri"/>
            </a:endParaRPr>
          </a:p>
          <a:p>
            <a:pPr>
              <a:lnSpc>
                <a:spcPts val="1500"/>
              </a:lnSpc>
            </a:pPr>
            <a:r>
              <a:rPr lang="en-US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creativity with trusted CAD tools</a:t>
            </a:r>
            <a:endParaRPr lang="en-US" sz="2200" dirty="0">
              <a:solidFill>
                <a:schemeClr val="accent1">
                  <a:lumMod val="20000"/>
                  <a:lumOff val="80000"/>
                </a:schemeClr>
              </a:solidFill>
              <a:latin typeface="Calibri"/>
              <a:ea typeface="Noto Serif HK"/>
              <a:cs typeface="Calibri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715685" y="5505575"/>
            <a:ext cx="7712512" cy="22860"/>
          </a:xfrm>
          <a:prstGeom prst="rect">
            <a:avLst/>
          </a:prstGeom>
          <a:solidFill>
            <a:srgbClr val="D3C9C5">
              <a:alpha val="50000"/>
            </a:srgbClr>
          </a:solidFill>
          <a:ln/>
        </p:spPr>
      </p:sp>
      <p:sp>
        <p:nvSpPr>
          <p:cNvPr id="21" name="Text 15"/>
          <p:cNvSpPr/>
          <p:nvPr/>
        </p:nvSpPr>
        <p:spPr>
          <a:xfrm>
            <a:off x="715687" y="5787509"/>
            <a:ext cx="2011919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2400" b="1" dirty="0">
                <a:solidFill>
                  <a:srgbClr val="FFF8F5"/>
                </a:solidFill>
                <a:latin typeface="Calibri"/>
                <a:ea typeface="Noto Serif HK Bold"/>
                <a:cs typeface="Noto Serif HK Bold" pitchFamily="34" charset="-120"/>
              </a:rPr>
              <a:t>Get Expert Assistance</a:t>
            </a:r>
            <a:endParaRPr lang="en-US" sz="2400">
              <a:latin typeface="Calibri"/>
              <a:ea typeface="Noto Serif HK Bold"/>
              <a:cs typeface="Calibri"/>
            </a:endParaRPr>
          </a:p>
        </p:txBody>
      </p:sp>
      <p:sp>
        <p:nvSpPr>
          <p:cNvPr id="22" name="Text 16"/>
          <p:cNvSpPr/>
          <p:nvPr/>
        </p:nvSpPr>
        <p:spPr>
          <a:xfrm>
            <a:off x="715687" y="6138029"/>
            <a:ext cx="3707487" cy="195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2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Email:</a:t>
            </a:r>
            <a:r>
              <a:rPr lang="en-US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 sales@pisoftware.in</a:t>
            </a:r>
            <a:endParaRPr lang="en-US" sz="2200">
              <a:solidFill>
                <a:schemeClr val="accent1">
                  <a:lumMod val="20000"/>
                  <a:lumOff val="80000"/>
                </a:schemeClr>
              </a:solidFill>
              <a:latin typeface="Noto Serif HK"/>
              <a:ea typeface="Noto Serif HK"/>
              <a:cs typeface="Calibri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715687" y="6442711"/>
            <a:ext cx="3707487" cy="195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2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Phone:</a:t>
            </a:r>
            <a:r>
              <a:rPr lang="en-US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 +91-9810080723</a:t>
            </a:r>
            <a:endParaRPr lang="en-US" sz="2200" dirty="0">
              <a:solidFill>
                <a:schemeClr val="accent1">
                  <a:lumMod val="20000"/>
                  <a:lumOff val="80000"/>
                </a:schemeClr>
              </a:solidFill>
              <a:latin typeface="Noto Serif HK"/>
              <a:ea typeface="Calibri"/>
              <a:cs typeface="Calibri"/>
            </a:endParaRPr>
          </a:p>
        </p:txBody>
      </p:sp>
      <p:sp>
        <p:nvSpPr>
          <p:cNvPr id="24" name="Text 18"/>
          <p:cNvSpPr/>
          <p:nvPr/>
        </p:nvSpPr>
        <p:spPr>
          <a:xfrm>
            <a:off x="715687" y="6747391"/>
            <a:ext cx="3707487" cy="195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2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/>
                <a:ea typeface="Noto Serif HK"/>
              </a:rPr>
              <a:t>Website:</a:t>
            </a:r>
            <a:r>
              <a:rPr lang="en-US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/>
                <a:ea typeface="Noto Serif HK"/>
              </a:rPr>
              <a:t> </a:t>
            </a:r>
            <a:r>
              <a:rPr lang="en-US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/>
                <a:ea typeface="Noto Serif HK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</a:t>
            </a:r>
            <a:r>
              <a:rPr lang="en-US" sz="2200" u="sng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/>
                <a:ea typeface="Noto Serif HK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pisoftware.in</a:t>
            </a:r>
            <a:endParaRPr lang="en-US" sz="2200">
              <a:solidFill>
                <a:schemeClr val="accent1">
                  <a:lumMod val="20000"/>
                  <a:lumOff val="80000"/>
                </a:schemeClr>
              </a:solidFill>
              <a:ea typeface="Calibri"/>
              <a:cs typeface="Calibri"/>
            </a:endParaRPr>
          </a:p>
        </p:txBody>
      </p:sp>
      <p:pic>
        <p:nvPicPr>
          <p:cNvPr id="25" name="Image 4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2625" y="5791175"/>
            <a:ext cx="1469636" cy="543623"/>
          </a:xfrm>
          <a:prstGeom prst="rect">
            <a:avLst/>
          </a:prstGeom>
        </p:spPr>
      </p:pic>
      <p:pic>
        <p:nvPicPr>
          <p:cNvPr id="26" name="Image 5" descr="preencoded.png">
            <a:hlinkClick r:id="rId4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5350" y="5791175"/>
            <a:ext cx="1477775" cy="5436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08594" y="1237605"/>
            <a:ext cx="1196721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1"/>
              </a:lnSpc>
            </a:pPr>
            <a:r>
              <a:rPr lang="en-US" sz="4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Noto Serif HK Bold" pitchFamily="34" charset="-120"/>
              </a:rPr>
              <a:t>Understanding AutoCAD and AutoCAD LT</a:t>
            </a:r>
            <a:endParaRPr lang="en-US" sz="48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Calibri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15999" y="2807408"/>
            <a:ext cx="6407944" cy="3053239"/>
          </a:xfrm>
          <a:prstGeom prst="roundRect">
            <a:avLst>
              <a:gd name="adj" fmla="val 1114"/>
            </a:avLst>
          </a:prstGeom>
          <a:solidFill>
            <a:srgbClr val="5F5153"/>
          </a:solidFill>
          <a:ln/>
        </p:spPr>
      </p:sp>
      <p:sp>
        <p:nvSpPr>
          <p:cNvPr id="6" name="Text 4"/>
          <p:cNvSpPr/>
          <p:nvPr/>
        </p:nvSpPr>
        <p:spPr>
          <a:xfrm>
            <a:off x="742813" y="3034221"/>
            <a:ext cx="2835235" cy="354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1"/>
              </a:lnSpc>
            </a:pPr>
            <a:r>
              <a:rPr 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Times New Roman"/>
              </a:rPr>
              <a:t>AutoCAD</a:t>
            </a:r>
            <a:endParaRPr lang="en-US" sz="28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Times New Roman"/>
            </a:endParaRPr>
          </a:p>
        </p:txBody>
      </p:sp>
      <p:sp>
        <p:nvSpPr>
          <p:cNvPr id="7" name="Text 5"/>
          <p:cNvSpPr/>
          <p:nvPr/>
        </p:nvSpPr>
        <p:spPr>
          <a:xfrm>
            <a:off x="742814" y="3524641"/>
            <a:ext cx="59543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1"/>
              </a:lnSpc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Times New Roman"/>
              </a:rPr>
              <a:t>Full-featured CAD powerhouse for 2D drafting and advanced 3D modeling</a:t>
            </a:r>
          </a:p>
        </p:txBody>
      </p:sp>
      <p:sp>
        <p:nvSpPr>
          <p:cNvPr id="8" name="Text 6"/>
          <p:cNvSpPr/>
          <p:nvPr/>
        </p:nvSpPr>
        <p:spPr>
          <a:xfrm>
            <a:off x="742814" y="4386535"/>
            <a:ext cx="59543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265" indent="-342265">
              <a:lnSpc>
                <a:spcPts val="2851"/>
              </a:lnSpc>
              <a:buSzPct val="100000"/>
              <a:buChar char="•"/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Times New Roman"/>
              </a:rPr>
              <a:t>Professional architects</a:t>
            </a:r>
          </a:p>
        </p:txBody>
      </p:sp>
      <p:sp>
        <p:nvSpPr>
          <p:cNvPr id="9" name="Text 7"/>
          <p:cNvSpPr/>
          <p:nvPr/>
        </p:nvSpPr>
        <p:spPr>
          <a:xfrm>
            <a:off x="742814" y="4828732"/>
            <a:ext cx="59543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265" indent="-342265">
              <a:lnSpc>
                <a:spcPts val="2851"/>
              </a:lnSpc>
              <a:buSzPct val="100000"/>
              <a:buChar char="•"/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Times New Roman"/>
              </a:rPr>
              <a:t>Engineers &amp; designers</a:t>
            </a:r>
          </a:p>
        </p:txBody>
      </p:sp>
      <p:sp>
        <p:nvSpPr>
          <p:cNvPr id="10" name="Text 8"/>
          <p:cNvSpPr/>
          <p:nvPr/>
        </p:nvSpPr>
        <p:spPr>
          <a:xfrm>
            <a:off x="742814" y="5270932"/>
            <a:ext cx="59543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265" indent="-342265">
              <a:lnSpc>
                <a:spcPts val="2851"/>
              </a:lnSpc>
              <a:buSzPct val="100000"/>
              <a:buChar char="•"/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Times New Roman"/>
              </a:rPr>
              <a:t>Complex project workflows</a:t>
            </a:r>
          </a:p>
        </p:txBody>
      </p:sp>
      <p:sp>
        <p:nvSpPr>
          <p:cNvPr id="11" name="Shape 9"/>
          <p:cNvSpPr/>
          <p:nvPr/>
        </p:nvSpPr>
        <p:spPr>
          <a:xfrm>
            <a:off x="7150759" y="2807408"/>
            <a:ext cx="6408063" cy="3053239"/>
          </a:xfrm>
          <a:prstGeom prst="roundRect">
            <a:avLst>
              <a:gd name="adj" fmla="val 1114"/>
            </a:avLst>
          </a:prstGeom>
          <a:solidFill>
            <a:srgbClr val="5F5153"/>
          </a:solidFill>
          <a:ln/>
        </p:spPr>
      </p:sp>
      <p:sp>
        <p:nvSpPr>
          <p:cNvPr id="12" name="Text 10"/>
          <p:cNvSpPr/>
          <p:nvPr/>
        </p:nvSpPr>
        <p:spPr>
          <a:xfrm>
            <a:off x="7377572" y="3034221"/>
            <a:ext cx="2835235" cy="354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1"/>
              </a:lnSpc>
            </a:pPr>
            <a:r>
              <a:rPr 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Times New Roman"/>
              </a:rPr>
              <a:t>AutoCAD LT</a:t>
            </a:r>
            <a:endParaRPr lang="en-US" sz="28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Times New Roman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377572" y="3524641"/>
            <a:ext cx="59544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1"/>
              </a:lnSpc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Times New Roman"/>
              </a:rPr>
              <a:t>Cost-effective, streamlined solution for precise 2D drafting</a:t>
            </a:r>
          </a:p>
        </p:txBody>
      </p:sp>
      <p:sp>
        <p:nvSpPr>
          <p:cNvPr id="14" name="Text 12"/>
          <p:cNvSpPr/>
          <p:nvPr/>
        </p:nvSpPr>
        <p:spPr>
          <a:xfrm>
            <a:off x="7377572" y="4386535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265" indent="-342265">
              <a:lnSpc>
                <a:spcPts val="2851"/>
              </a:lnSpc>
              <a:buSzPct val="100000"/>
              <a:buChar char="•"/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Times New Roman"/>
              </a:rPr>
              <a:t>Focused 2D professionals</a:t>
            </a:r>
          </a:p>
        </p:txBody>
      </p:sp>
      <p:sp>
        <p:nvSpPr>
          <p:cNvPr id="15" name="Text 13"/>
          <p:cNvSpPr/>
          <p:nvPr/>
        </p:nvSpPr>
        <p:spPr>
          <a:xfrm>
            <a:off x="7377572" y="4828732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265" indent="-342265">
              <a:lnSpc>
                <a:spcPts val="2851"/>
              </a:lnSpc>
              <a:buSzPct val="100000"/>
              <a:buChar char="•"/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Times New Roman"/>
              </a:rPr>
              <a:t>Budget-conscious teams</a:t>
            </a:r>
          </a:p>
        </p:txBody>
      </p:sp>
      <p:sp>
        <p:nvSpPr>
          <p:cNvPr id="16" name="Text 14"/>
          <p:cNvSpPr/>
          <p:nvPr/>
        </p:nvSpPr>
        <p:spPr>
          <a:xfrm>
            <a:off x="7377572" y="5270932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265" indent="-342265">
              <a:lnSpc>
                <a:spcPts val="2851"/>
              </a:lnSpc>
              <a:buSzPct val="100000"/>
              <a:buChar char="•"/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Times New Roman"/>
              </a:rPr>
              <a:t>Simplified workflows</a:t>
            </a:r>
          </a:p>
        </p:txBody>
      </p:sp>
      <p:sp>
        <p:nvSpPr>
          <p:cNvPr id="17" name="Text 15"/>
          <p:cNvSpPr/>
          <p:nvPr/>
        </p:nvSpPr>
        <p:spPr>
          <a:xfrm>
            <a:off x="516000" y="6115799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1"/>
              </a:lnSpc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Times New Roman"/>
              </a:rPr>
              <a:t>Both are industry standards trusted worldwide, but serve different project complexities and budgets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425618" y="892503"/>
            <a:ext cx="6894109" cy="451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000"/>
              </a:lnSpc>
            </a:pPr>
            <a:r>
              <a:rPr lang="en-US" sz="4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Noto Serif HK Bold" pitchFamily="34" charset="-120"/>
              </a:rPr>
              <a:t>Key Features of AutoCAD</a:t>
            </a:r>
            <a:endParaRPr lang="en-US" sz="48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Calibri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300" y="1842764"/>
            <a:ext cx="5455707" cy="549328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09962" y="2051995"/>
            <a:ext cx="4927205" cy="305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Times New Roman"/>
              </a:rPr>
              <a:t>Power-Packed Capabilities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Times New Roman"/>
            </a:endParaRPr>
          </a:p>
        </p:txBody>
      </p:sp>
      <p:sp>
        <p:nvSpPr>
          <p:cNvPr id="8" name="Shape 4"/>
          <p:cNvSpPr/>
          <p:nvPr/>
        </p:nvSpPr>
        <p:spPr>
          <a:xfrm>
            <a:off x="7313194" y="2980586"/>
            <a:ext cx="540213" cy="366593"/>
          </a:xfrm>
          <a:prstGeom prst="roundRect">
            <a:avLst>
              <a:gd name="adj" fmla="val 6668"/>
            </a:avLst>
          </a:prstGeom>
          <a:solidFill>
            <a:srgbClr val="5F5153"/>
          </a:solidFill>
          <a:ln/>
        </p:spPr>
      </p:sp>
      <p:sp>
        <p:nvSpPr>
          <p:cNvPr id="9" name="Text 5"/>
          <p:cNvSpPr/>
          <p:nvPr/>
        </p:nvSpPr>
        <p:spPr>
          <a:xfrm>
            <a:off x="8051009" y="3036543"/>
            <a:ext cx="4449047" cy="2545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Times New Roman"/>
              </a:rPr>
              <a:t>2D and 3D Design Excellence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Times New Roman"/>
            </a:endParaRPr>
          </a:p>
        </p:txBody>
      </p:sp>
      <p:sp>
        <p:nvSpPr>
          <p:cNvPr id="10" name="Text 6"/>
          <p:cNvSpPr/>
          <p:nvPr/>
        </p:nvSpPr>
        <p:spPr>
          <a:xfrm>
            <a:off x="8051007" y="3453978"/>
            <a:ext cx="6612811" cy="521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51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Times New Roman"/>
              </a:rPr>
              <a:t>Create with solids, surfaces, and mesh modeling for complete design freedom</a:t>
            </a:r>
          </a:p>
        </p:txBody>
      </p:sp>
      <p:sp>
        <p:nvSpPr>
          <p:cNvPr id="11" name="Shape 7"/>
          <p:cNvSpPr/>
          <p:nvPr/>
        </p:nvSpPr>
        <p:spPr>
          <a:xfrm>
            <a:off x="7313194" y="4301346"/>
            <a:ext cx="540213" cy="366593"/>
          </a:xfrm>
          <a:prstGeom prst="roundRect">
            <a:avLst>
              <a:gd name="adj" fmla="val 6668"/>
            </a:avLst>
          </a:prstGeom>
          <a:solidFill>
            <a:srgbClr val="5F5153"/>
          </a:solidFill>
          <a:ln/>
        </p:spPr>
      </p:sp>
      <p:sp>
        <p:nvSpPr>
          <p:cNvPr id="12" name="Text 8"/>
          <p:cNvSpPr/>
          <p:nvPr/>
        </p:nvSpPr>
        <p:spPr>
          <a:xfrm>
            <a:off x="8051005" y="4357303"/>
            <a:ext cx="3844490" cy="2545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Times New Roman"/>
              </a:rPr>
              <a:t>Advanced Customization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Times New Roman"/>
            </a:endParaRPr>
          </a:p>
        </p:txBody>
      </p:sp>
      <p:sp>
        <p:nvSpPr>
          <p:cNvPr id="13" name="Text 9"/>
          <p:cNvSpPr/>
          <p:nvPr/>
        </p:nvSpPr>
        <p:spPr>
          <a:xfrm>
            <a:off x="8051007" y="4774739"/>
            <a:ext cx="6612811" cy="521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51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Times New Roman"/>
              </a:rPr>
              <a:t>Leverage APIs and automation tools like </a:t>
            </a:r>
            <a:r>
              <a:rPr lang="en-US" sz="2200" err="1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Times New Roman"/>
              </a:rPr>
              <a:t>AutoLISP</a:t>
            </a: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Times New Roman"/>
              </a:rPr>
              <a:t> for streamlined workflows</a:t>
            </a:r>
          </a:p>
        </p:txBody>
      </p:sp>
      <p:sp>
        <p:nvSpPr>
          <p:cNvPr id="14" name="Shape 10"/>
          <p:cNvSpPr/>
          <p:nvPr/>
        </p:nvSpPr>
        <p:spPr>
          <a:xfrm>
            <a:off x="7313194" y="5622106"/>
            <a:ext cx="540213" cy="366593"/>
          </a:xfrm>
          <a:prstGeom prst="roundRect">
            <a:avLst>
              <a:gd name="adj" fmla="val 6668"/>
            </a:avLst>
          </a:prstGeom>
          <a:solidFill>
            <a:srgbClr val="5F5153"/>
          </a:solidFill>
          <a:ln/>
        </p:spPr>
      </p:sp>
      <p:sp>
        <p:nvSpPr>
          <p:cNvPr id="15" name="Text 11"/>
          <p:cNvSpPr/>
          <p:nvPr/>
        </p:nvSpPr>
        <p:spPr>
          <a:xfrm>
            <a:off x="8051008" y="5678066"/>
            <a:ext cx="3631332" cy="2545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Times New Roman"/>
              </a:rPr>
              <a:t>Professional Rendering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Times New Roman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8051007" y="6095499"/>
            <a:ext cx="6612811" cy="521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51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/>
                <a:ea typeface="Noto Serif HK"/>
                <a:cs typeface="Times New Roman"/>
              </a:rPr>
              <a:t>Parametric drawing, powerful visualization, and real-time collaboration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987774" y="1199200"/>
            <a:ext cx="4485084" cy="4476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500"/>
              </a:lnSpc>
            </a:pPr>
            <a:r>
              <a:rPr lang="en-US" sz="4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Noto Serif HK Bold" pitchFamily="34" charset="-120"/>
              </a:rPr>
              <a:t>What AutoCAD LT Offers</a:t>
            </a:r>
            <a:endParaRPr lang="en-US" sz="48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Calibri"/>
            </a:endParaRPr>
          </a:p>
        </p:txBody>
      </p:sp>
      <p:sp>
        <p:nvSpPr>
          <p:cNvPr id="7" name="Shape 3"/>
          <p:cNvSpPr/>
          <p:nvPr/>
        </p:nvSpPr>
        <p:spPr>
          <a:xfrm>
            <a:off x="5987772" y="2088975"/>
            <a:ext cx="8479458" cy="1193157"/>
          </a:xfrm>
          <a:prstGeom prst="roundRect">
            <a:avLst>
              <a:gd name="adj" fmla="val 6931"/>
            </a:avLst>
          </a:prstGeom>
          <a:solidFill>
            <a:srgbClr val="403234"/>
          </a:solidFill>
          <a:ln/>
        </p:spPr>
      </p:sp>
      <p:sp>
        <p:nvSpPr>
          <p:cNvPr id="8" name="Shape 4"/>
          <p:cNvSpPr/>
          <p:nvPr/>
        </p:nvSpPr>
        <p:spPr>
          <a:xfrm>
            <a:off x="5987772" y="2061211"/>
            <a:ext cx="8141256" cy="60960"/>
          </a:xfrm>
          <a:prstGeom prst="roundRect">
            <a:avLst>
              <a:gd name="adj" fmla="val 35251"/>
            </a:avLst>
          </a:prstGeom>
          <a:solidFill>
            <a:srgbClr val="E2C2B3"/>
          </a:solidFill>
          <a:ln/>
        </p:spPr>
      </p:sp>
      <p:sp>
        <p:nvSpPr>
          <p:cNvPr id="9" name="Shape 5"/>
          <p:cNvSpPr/>
          <p:nvPr/>
        </p:nvSpPr>
        <p:spPr>
          <a:xfrm>
            <a:off x="9843554" y="1861664"/>
            <a:ext cx="429697" cy="429697"/>
          </a:xfrm>
          <a:prstGeom prst="roundRect">
            <a:avLst>
              <a:gd name="adj" fmla="val 212801"/>
            </a:avLst>
          </a:prstGeom>
          <a:solidFill>
            <a:srgbClr val="E2C2B3"/>
          </a:solidFill>
          <a:ln/>
        </p:spPr>
      </p:sp>
      <p:sp>
        <p:nvSpPr>
          <p:cNvPr id="10" name="Text 6"/>
          <p:cNvSpPr/>
          <p:nvPr/>
        </p:nvSpPr>
        <p:spPr>
          <a:xfrm>
            <a:off x="9972499" y="1969056"/>
            <a:ext cx="171807" cy="214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1"/>
              </a:lnSpc>
            </a:pPr>
            <a:r>
              <a:rPr lang="en-US" sz="2000" b="1" dirty="0">
                <a:solidFill>
                  <a:srgbClr val="002060"/>
                </a:solidFill>
                <a:latin typeface="Times New Roman"/>
                <a:ea typeface="Noto Serif HK Bold" pitchFamily="34" charset="-122"/>
                <a:cs typeface="Times New Roman"/>
              </a:rPr>
              <a:t>1</a:t>
            </a:r>
            <a:endParaRPr lang="en-US" sz="20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1" name="Text 7"/>
          <p:cNvSpPr/>
          <p:nvPr/>
        </p:nvSpPr>
        <p:spPr>
          <a:xfrm>
            <a:off x="6146247" y="2246701"/>
            <a:ext cx="2522815" cy="2238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1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Times New Roman"/>
              </a:rPr>
              <a:t>Comprehensive 2D Drafting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Times New Roman"/>
            </a:endParaRPr>
          </a:p>
        </p:txBody>
      </p:sp>
      <p:sp>
        <p:nvSpPr>
          <p:cNvPr id="12" name="Text 8"/>
          <p:cNvSpPr/>
          <p:nvPr/>
        </p:nvSpPr>
        <p:spPr>
          <a:xfrm>
            <a:off x="6146247" y="2681644"/>
            <a:ext cx="8600925" cy="153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Times New Roman"/>
              </a:rPr>
              <a:t>Complete editing, annotation, and dimensioning tools for precise </a:t>
            </a:r>
          </a:p>
          <a:p>
            <a:pPr>
              <a:lnSpc>
                <a:spcPts val="1800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Times New Roman"/>
              </a:rPr>
              <a:t>technical drawings</a:t>
            </a:r>
          </a:p>
        </p:txBody>
      </p:sp>
      <p:sp>
        <p:nvSpPr>
          <p:cNvPr id="13" name="Shape 9"/>
          <p:cNvSpPr/>
          <p:nvPr/>
        </p:nvSpPr>
        <p:spPr>
          <a:xfrm>
            <a:off x="5987772" y="3477315"/>
            <a:ext cx="8479458" cy="1055371"/>
          </a:xfrm>
          <a:prstGeom prst="roundRect">
            <a:avLst>
              <a:gd name="adj" fmla="val 6931"/>
            </a:avLst>
          </a:prstGeom>
          <a:solidFill>
            <a:srgbClr val="403234"/>
          </a:solidFill>
          <a:ln/>
        </p:spPr>
      </p:sp>
      <p:sp>
        <p:nvSpPr>
          <p:cNvPr id="14" name="Shape 10"/>
          <p:cNvSpPr/>
          <p:nvPr/>
        </p:nvSpPr>
        <p:spPr>
          <a:xfrm>
            <a:off x="5987772" y="3474601"/>
            <a:ext cx="8141256" cy="60960"/>
          </a:xfrm>
          <a:prstGeom prst="roundRect">
            <a:avLst>
              <a:gd name="adj" fmla="val 35251"/>
            </a:avLst>
          </a:prstGeom>
          <a:solidFill>
            <a:srgbClr val="E2C2B3"/>
          </a:solidFill>
          <a:ln/>
        </p:spPr>
      </p:sp>
      <p:sp>
        <p:nvSpPr>
          <p:cNvPr id="15" name="Shape 11"/>
          <p:cNvSpPr/>
          <p:nvPr/>
        </p:nvSpPr>
        <p:spPr>
          <a:xfrm>
            <a:off x="9843554" y="3275054"/>
            <a:ext cx="429697" cy="429697"/>
          </a:xfrm>
          <a:prstGeom prst="roundRect">
            <a:avLst>
              <a:gd name="adj" fmla="val 212801"/>
            </a:avLst>
          </a:prstGeom>
          <a:solidFill>
            <a:srgbClr val="E2C2B3"/>
          </a:solidFill>
          <a:ln/>
        </p:spPr>
      </p:sp>
      <p:sp>
        <p:nvSpPr>
          <p:cNvPr id="16" name="Text 12"/>
          <p:cNvSpPr/>
          <p:nvPr/>
        </p:nvSpPr>
        <p:spPr>
          <a:xfrm>
            <a:off x="9972499" y="3382448"/>
            <a:ext cx="171807" cy="214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1"/>
              </a:lnSpc>
            </a:pPr>
            <a:r>
              <a:rPr lang="en-US" sz="2000" b="1" dirty="0">
                <a:solidFill>
                  <a:srgbClr val="002060"/>
                </a:solidFill>
                <a:latin typeface="Times New Roman"/>
                <a:ea typeface="Noto Serif HK Bold" pitchFamily="34" charset="-122"/>
                <a:cs typeface="Times New Roman"/>
              </a:rPr>
              <a:t>2</a:t>
            </a:r>
            <a:endParaRPr lang="en-US" sz="20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6146246" y="3685145"/>
            <a:ext cx="1838801" cy="2238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1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Times New Roman"/>
              </a:rPr>
              <a:t>Simplified Interface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Times New Roman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6146247" y="4120085"/>
            <a:ext cx="7335796" cy="153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Times New Roman"/>
              </a:rPr>
              <a:t>Intuitive design enables faster learning curve and increased productivity</a:t>
            </a:r>
          </a:p>
        </p:txBody>
      </p:sp>
      <p:sp>
        <p:nvSpPr>
          <p:cNvPr id="19" name="Shape 15"/>
          <p:cNvSpPr/>
          <p:nvPr/>
        </p:nvSpPr>
        <p:spPr>
          <a:xfrm>
            <a:off x="5987772" y="4903233"/>
            <a:ext cx="8479458" cy="1055371"/>
          </a:xfrm>
          <a:prstGeom prst="roundRect">
            <a:avLst>
              <a:gd name="adj" fmla="val 6931"/>
            </a:avLst>
          </a:prstGeom>
          <a:solidFill>
            <a:srgbClr val="403234"/>
          </a:solidFill>
          <a:ln/>
        </p:spPr>
      </p:sp>
      <p:sp>
        <p:nvSpPr>
          <p:cNvPr id="20" name="Shape 16"/>
          <p:cNvSpPr/>
          <p:nvPr/>
        </p:nvSpPr>
        <p:spPr>
          <a:xfrm>
            <a:off x="5987772" y="4887992"/>
            <a:ext cx="8141256" cy="60960"/>
          </a:xfrm>
          <a:prstGeom prst="roundRect">
            <a:avLst>
              <a:gd name="adj" fmla="val 35251"/>
            </a:avLst>
          </a:prstGeom>
          <a:solidFill>
            <a:srgbClr val="E2C2B3"/>
          </a:solidFill>
          <a:ln/>
        </p:spPr>
      </p:sp>
      <p:sp>
        <p:nvSpPr>
          <p:cNvPr id="21" name="Shape 17"/>
          <p:cNvSpPr/>
          <p:nvPr/>
        </p:nvSpPr>
        <p:spPr>
          <a:xfrm>
            <a:off x="9843554" y="4688446"/>
            <a:ext cx="429697" cy="429697"/>
          </a:xfrm>
          <a:prstGeom prst="roundRect">
            <a:avLst>
              <a:gd name="adj" fmla="val 212801"/>
            </a:avLst>
          </a:prstGeom>
          <a:solidFill>
            <a:srgbClr val="E2C2B3"/>
          </a:solidFill>
          <a:ln/>
        </p:spPr>
      </p:sp>
      <p:sp>
        <p:nvSpPr>
          <p:cNvPr id="22" name="Text 18"/>
          <p:cNvSpPr/>
          <p:nvPr/>
        </p:nvSpPr>
        <p:spPr>
          <a:xfrm>
            <a:off x="9972499" y="4795840"/>
            <a:ext cx="171807" cy="214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1"/>
              </a:lnSpc>
            </a:pPr>
            <a:r>
              <a:rPr lang="en-US" sz="2000" b="1" dirty="0">
                <a:solidFill>
                  <a:srgbClr val="002060"/>
                </a:solidFill>
                <a:latin typeface="Times New Roman"/>
                <a:ea typeface="Noto Serif HK Bold" pitchFamily="34" charset="-122"/>
                <a:cs typeface="Times New Roman"/>
              </a:rPr>
              <a:t>3</a:t>
            </a:r>
            <a:endParaRPr lang="en-US" sz="20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23" name="Text 19"/>
          <p:cNvSpPr/>
          <p:nvPr/>
        </p:nvSpPr>
        <p:spPr>
          <a:xfrm>
            <a:off x="6171298" y="5123588"/>
            <a:ext cx="1790700" cy="2238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1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Times New Roman"/>
              </a:rPr>
              <a:t>Work Anywhere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Times New Roman"/>
            </a:endParaRPr>
          </a:p>
        </p:txBody>
      </p:sp>
      <p:sp>
        <p:nvSpPr>
          <p:cNvPr id="24" name="Text 20"/>
          <p:cNvSpPr/>
          <p:nvPr/>
        </p:nvSpPr>
        <p:spPr>
          <a:xfrm>
            <a:off x="6146247" y="5571055"/>
            <a:ext cx="7824311" cy="229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Times New Roman"/>
              </a:rPr>
              <a:t>Access AutoCAD web and mobile apps for seamless work across devices</a:t>
            </a:r>
          </a:p>
        </p:txBody>
      </p:sp>
      <p:sp>
        <p:nvSpPr>
          <p:cNvPr id="25" name="Shape 21"/>
          <p:cNvSpPr/>
          <p:nvPr/>
        </p:nvSpPr>
        <p:spPr>
          <a:xfrm>
            <a:off x="5987773" y="6304098"/>
            <a:ext cx="8479458" cy="1067897"/>
          </a:xfrm>
          <a:prstGeom prst="roundRect">
            <a:avLst>
              <a:gd name="adj" fmla="val 6931"/>
            </a:avLst>
          </a:prstGeom>
          <a:solidFill>
            <a:srgbClr val="403234"/>
          </a:solidFill>
          <a:ln/>
        </p:spPr>
      </p:sp>
      <p:sp>
        <p:nvSpPr>
          <p:cNvPr id="26" name="Shape 22"/>
          <p:cNvSpPr/>
          <p:nvPr/>
        </p:nvSpPr>
        <p:spPr>
          <a:xfrm>
            <a:off x="5987772" y="6301383"/>
            <a:ext cx="8141256" cy="60960"/>
          </a:xfrm>
          <a:prstGeom prst="roundRect">
            <a:avLst>
              <a:gd name="adj" fmla="val 35251"/>
            </a:avLst>
          </a:prstGeom>
          <a:solidFill>
            <a:srgbClr val="E2C2B3"/>
          </a:solidFill>
          <a:ln/>
        </p:spPr>
      </p:sp>
      <p:sp>
        <p:nvSpPr>
          <p:cNvPr id="27" name="Shape 23"/>
          <p:cNvSpPr/>
          <p:nvPr/>
        </p:nvSpPr>
        <p:spPr>
          <a:xfrm>
            <a:off x="9843554" y="6101837"/>
            <a:ext cx="429697" cy="429697"/>
          </a:xfrm>
          <a:prstGeom prst="roundRect">
            <a:avLst>
              <a:gd name="adj" fmla="val 212801"/>
            </a:avLst>
          </a:prstGeom>
          <a:solidFill>
            <a:srgbClr val="E2C2B3"/>
          </a:solidFill>
          <a:ln/>
        </p:spPr>
      </p:sp>
      <p:sp>
        <p:nvSpPr>
          <p:cNvPr id="28" name="Text 24"/>
          <p:cNvSpPr/>
          <p:nvPr/>
        </p:nvSpPr>
        <p:spPr>
          <a:xfrm>
            <a:off x="9972499" y="6209228"/>
            <a:ext cx="171807" cy="214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1"/>
              </a:lnSpc>
            </a:pPr>
            <a:r>
              <a:rPr lang="en-US" sz="2000" b="1" dirty="0">
                <a:solidFill>
                  <a:srgbClr val="002060"/>
                </a:solidFill>
                <a:latin typeface="Times New Roman"/>
                <a:ea typeface="Noto Serif HK Bold" pitchFamily="34" charset="-122"/>
                <a:cs typeface="Times New Roman"/>
              </a:rPr>
              <a:t>4</a:t>
            </a:r>
            <a:endParaRPr lang="en-US" sz="20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29" name="Text 25"/>
          <p:cNvSpPr/>
          <p:nvPr/>
        </p:nvSpPr>
        <p:spPr>
          <a:xfrm>
            <a:off x="6146246" y="6524453"/>
            <a:ext cx="1790700" cy="2238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1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Times New Roman"/>
              </a:rPr>
              <a:t>Smart Investment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Times New Roman"/>
            </a:endParaRPr>
          </a:p>
        </p:txBody>
      </p:sp>
      <p:sp>
        <p:nvSpPr>
          <p:cNvPr id="30" name="Text 26"/>
          <p:cNvSpPr/>
          <p:nvPr/>
        </p:nvSpPr>
        <p:spPr>
          <a:xfrm>
            <a:off x="6146247" y="6846660"/>
            <a:ext cx="8124935" cy="191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Times New Roman"/>
              </a:rPr>
              <a:t>Perfect for small businesses and professionals needing reliable</a:t>
            </a:r>
          </a:p>
          <a:p>
            <a:pPr>
              <a:lnSpc>
                <a:spcPts val="1800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Times New Roman"/>
              </a:rPr>
              <a:t>2D CAD at lower cost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43921" y="477086"/>
            <a:ext cx="9386531" cy="540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251"/>
              </a:lnSpc>
            </a:pPr>
            <a:r>
              <a:rPr lang="en-US" sz="4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 pitchFamily="34" charset="-122"/>
                <a:cs typeface="Noto Serif HK Bold" pitchFamily="34" charset="-120"/>
              </a:rPr>
              <a:t>Comparing Value: AutoCAD vs AutoCAD LT</a:t>
            </a:r>
            <a:endParaRPr lang="en-US" sz="4800">
              <a:solidFill>
                <a:schemeClr val="accent5">
                  <a:lumMod val="20000"/>
                  <a:lumOff val="80000"/>
                </a:schemeClr>
              </a:solidFill>
              <a:latin typeface="Noto Serif HK Bold"/>
              <a:ea typeface="Calibri"/>
              <a:cs typeface="Calibri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303651" y="1363743"/>
            <a:ext cx="22860" cy="4512112"/>
          </a:xfrm>
          <a:prstGeom prst="roundRect">
            <a:avLst>
              <a:gd name="adj" fmla="val 113520"/>
            </a:avLst>
          </a:prstGeom>
          <a:solidFill>
            <a:srgbClr val="786A6C"/>
          </a:solidFill>
          <a:ln/>
        </p:spPr>
      </p:sp>
      <p:sp>
        <p:nvSpPr>
          <p:cNvPr id="4" name="Shape 2"/>
          <p:cNvSpPr/>
          <p:nvPr/>
        </p:nvSpPr>
        <p:spPr>
          <a:xfrm>
            <a:off x="1821061" y="1363744"/>
            <a:ext cx="5471160" cy="1273373"/>
          </a:xfrm>
          <a:prstGeom prst="roundRect">
            <a:avLst>
              <a:gd name="adj" fmla="val 2038"/>
            </a:avLst>
          </a:prstGeom>
          <a:solidFill>
            <a:srgbClr val="5F5153"/>
          </a:solidFill>
          <a:ln/>
        </p:spPr>
      </p:sp>
      <p:sp>
        <p:nvSpPr>
          <p:cNvPr id="5" name="Text 3"/>
          <p:cNvSpPr/>
          <p:nvPr/>
        </p:nvSpPr>
        <p:spPr>
          <a:xfrm>
            <a:off x="4586525" y="1536740"/>
            <a:ext cx="2532699" cy="270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100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Calibri"/>
                <a:cs typeface="Calibri"/>
              </a:rPr>
              <a:t>AutoCAD LT Advantage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Text 4"/>
          <p:cNvSpPr/>
          <p:nvPr/>
        </p:nvSpPr>
        <p:spPr>
          <a:xfrm>
            <a:off x="1994059" y="1910717"/>
            <a:ext cx="5125164" cy="5534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2151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 pitchFamily="34" charset="-122"/>
                <a:cs typeface="Noto Serif HK" pitchFamily="34" charset="-120"/>
              </a:rPr>
              <a:t>Essential drafting tools at a more affordable price point without compromising quality</a:t>
            </a:r>
            <a:endParaRPr lang="en-US" sz="2200">
              <a:solidFill>
                <a:schemeClr val="accent5">
                  <a:lumMod val="20000"/>
                  <a:lumOff val="80000"/>
                </a:schemeClr>
              </a:solidFill>
              <a:latin typeface="Noto Serif HK"/>
              <a:ea typeface="Calibri"/>
              <a:cs typeface="Calibri"/>
            </a:endParaRPr>
          </a:p>
        </p:txBody>
      </p:sp>
      <p:sp>
        <p:nvSpPr>
          <p:cNvPr id="7" name="Shape 5"/>
          <p:cNvSpPr/>
          <p:nvPr/>
        </p:nvSpPr>
        <p:spPr>
          <a:xfrm>
            <a:off x="7325417" y="2983112"/>
            <a:ext cx="5483805" cy="1273373"/>
          </a:xfrm>
          <a:prstGeom prst="rect">
            <a:avLst/>
          </a:prstGeom>
          <a:solidFill>
            <a:srgbClr val="5F5153"/>
          </a:solidFill>
          <a:ln/>
        </p:spPr>
      </p:sp>
      <p:sp>
        <p:nvSpPr>
          <p:cNvPr id="8" name="Text 6"/>
          <p:cNvSpPr/>
          <p:nvPr/>
        </p:nvSpPr>
        <p:spPr>
          <a:xfrm>
            <a:off x="7510939" y="3156109"/>
            <a:ext cx="2162532" cy="270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00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 pitchFamily="34" charset="-122"/>
                <a:cs typeface="Noto Serif HK Bold" pitchFamily="34" charset="-120"/>
              </a:rPr>
              <a:t>AutoCAD Power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Noto Serif HK Bold"/>
              <a:ea typeface="Calibri"/>
              <a:cs typeface="Calibri"/>
            </a:endParaRPr>
          </a:p>
        </p:txBody>
      </p:sp>
      <p:sp>
        <p:nvSpPr>
          <p:cNvPr id="9" name="Text 7"/>
          <p:cNvSpPr/>
          <p:nvPr/>
        </p:nvSpPr>
        <p:spPr>
          <a:xfrm>
            <a:off x="7523467" y="3567663"/>
            <a:ext cx="5275595" cy="6911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51"/>
              </a:lnSpc>
            </a:pPr>
            <a:r>
              <a:rPr lang="en-US" sz="2200" dirty="0">
                <a:solidFill>
                  <a:srgbClr val="D3C9C5"/>
                </a:solidFill>
                <a:latin typeface="Calibri"/>
                <a:ea typeface="Noto Serif HK" pitchFamily="34" charset="-122"/>
                <a:cs typeface="Noto Serif HK" pitchFamily="34" charset="-120"/>
              </a:rPr>
              <a:t>Extensive 3D capabilities and workflow automation for advanced design requirements</a:t>
            </a:r>
            <a:endParaRPr lang="en-US" sz="2200">
              <a:latin typeface="Noto Serif HK"/>
              <a:ea typeface="Calibri"/>
              <a:cs typeface="Calibri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1821061" y="4602480"/>
            <a:ext cx="5471160" cy="1273373"/>
          </a:xfrm>
          <a:prstGeom prst="roundRect">
            <a:avLst>
              <a:gd name="adj" fmla="val 2038"/>
            </a:avLst>
          </a:prstGeom>
          <a:solidFill>
            <a:srgbClr val="5F5153"/>
          </a:solidFill>
          <a:ln/>
        </p:spPr>
      </p:sp>
      <p:sp>
        <p:nvSpPr>
          <p:cNvPr id="11" name="Text 9"/>
          <p:cNvSpPr/>
          <p:nvPr/>
        </p:nvSpPr>
        <p:spPr>
          <a:xfrm>
            <a:off x="3970946" y="4775479"/>
            <a:ext cx="3135754" cy="257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100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 pitchFamily="34" charset="-122"/>
                <a:cs typeface="Noto Serif HK Bold" pitchFamily="34" charset="-120"/>
              </a:rPr>
              <a:t>Seamless Collaboration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Noto Serif HK Bold"/>
              <a:ea typeface="Calibri"/>
              <a:cs typeface="Calibri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994059" y="5149453"/>
            <a:ext cx="5125164" cy="5534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2151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 pitchFamily="34" charset="-122"/>
                <a:cs typeface="Noto Serif HK" pitchFamily="34" charset="-120"/>
              </a:rPr>
              <a:t>Both support DWG file format ensuring perfect compatibility across teams</a:t>
            </a:r>
            <a:endParaRPr lang="en-US" sz="2200">
              <a:solidFill>
                <a:schemeClr val="accent5">
                  <a:lumMod val="20000"/>
                  <a:lumOff val="80000"/>
                </a:schemeClr>
              </a:solidFill>
              <a:latin typeface="Noto Serif HK"/>
              <a:ea typeface="Calibri"/>
              <a:cs typeface="Calibri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843923" y="6243400"/>
            <a:ext cx="2969300" cy="324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1"/>
              </a:lnSpc>
            </a:pPr>
            <a:r>
              <a:rPr lang="en-US" sz="2400" b="1" dirty="0">
                <a:solidFill>
                  <a:srgbClr val="FFF8F5"/>
                </a:solidFill>
                <a:latin typeface="Calibri"/>
                <a:ea typeface="Noto Serif HK Bold"/>
                <a:cs typeface="Noto Serif HK Bold" pitchFamily="34" charset="-120"/>
              </a:rPr>
              <a:t>Choose AutoCAD LT if:</a:t>
            </a:r>
            <a:endParaRPr lang="en-US" sz="2400">
              <a:latin typeface="Noto Serif HK Bold"/>
              <a:ea typeface="Noto Serif HK Bold"/>
              <a:cs typeface="Calibri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843923" y="6740844"/>
            <a:ext cx="5260181" cy="276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265" indent="-342265">
              <a:lnSpc>
                <a:spcPts val="2151"/>
              </a:lnSpc>
              <a:buSzPct val="100000"/>
              <a:buChar char="•"/>
            </a:pPr>
            <a:r>
              <a:rPr lang="en-US" sz="2200" dirty="0">
                <a:solidFill>
                  <a:srgbClr val="D3C9C5"/>
                </a:solidFill>
                <a:latin typeface="Calibri"/>
                <a:ea typeface="Noto Serif HK" pitchFamily="34" charset="-122"/>
                <a:cs typeface="Noto Serif HK" pitchFamily="34" charset="-120"/>
              </a:rPr>
              <a:t>You focus on 2D drafting</a:t>
            </a:r>
            <a:endParaRPr lang="en-US" sz="2200">
              <a:latin typeface="Noto Serif HK"/>
              <a:ea typeface="Calibri"/>
              <a:cs typeface="Calibri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843923" y="7078028"/>
            <a:ext cx="5260181" cy="276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265" indent="-342265">
              <a:lnSpc>
                <a:spcPts val="2151"/>
              </a:lnSpc>
              <a:buSzPct val="100000"/>
              <a:buChar char="•"/>
            </a:pPr>
            <a:r>
              <a:rPr lang="en-US" sz="2200" dirty="0">
                <a:solidFill>
                  <a:srgbClr val="D3C9C5"/>
                </a:solidFill>
                <a:latin typeface="Calibri"/>
                <a:ea typeface="Noto Serif HK" pitchFamily="34" charset="-122"/>
                <a:cs typeface="Noto Serif HK" pitchFamily="34" charset="-120"/>
              </a:rPr>
              <a:t>Budget is a priority</a:t>
            </a:r>
            <a:endParaRPr lang="en-US" sz="2200">
              <a:latin typeface="Noto Serif HK"/>
              <a:ea typeface="Calibri"/>
              <a:cs typeface="Calibri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843923" y="7415215"/>
            <a:ext cx="5260181" cy="276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265" indent="-342265">
              <a:lnSpc>
                <a:spcPts val="2151"/>
              </a:lnSpc>
              <a:buSzPct val="100000"/>
              <a:buChar char="•"/>
            </a:pPr>
            <a:r>
              <a:rPr lang="en-US" sz="2200" dirty="0">
                <a:solidFill>
                  <a:srgbClr val="D3C9C5"/>
                </a:solidFill>
                <a:latin typeface="Calibri"/>
                <a:ea typeface="Noto Serif HK" pitchFamily="34" charset="-122"/>
                <a:cs typeface="Noto Serif HK" pitchFamily="34" charset="-120"/>
              </a:rPr>
              <a:t>Mobile access is essential</a:t>
            </a:r>
            <a:endParaRPr lang="en-US" sz="2200" dirty="0">
              <a:latin typeface="Noto Serif HK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533683" y="6243400"/>
            <a:ext cx="2594967" cy="324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1"/>
              </a:lnSpc>
            </a:pPr>
            <a:r>
              <a:rPr lang="en-US" sz="2400" b="1" dirty="0">
                <a:solidFill>
                  <a:srgbClr val="FFF8F5"/>
                </a:solidFill>
                <a:latin typeface="Calibri"/>
                <a:ea typeface="Noto Serif HK Bold"/>
                <a:cs typeface="Noto Serif HK Bold" pitchFamily="34" charset="-120"/>
              </a:rPr>
              <a:t>Choose AutoCAD if:</a:t>
            </a:r>
            <a:endParaRPr lang="en-US" sz="2400">
              <a:latin typeface="Calibri"/>
              <a:ea typeface="Noto Serif HK Bold"/>
              <a:cs typeface="Calibri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533680" y="6740844"/>
            <a:ext cx="5260181" cy="276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265" indent="-342265">
              <a:lnSpc>
                <a:spcPts val="2151"/>
              </a:lnSpc>
              <a:buSzPct val="100000"/>
              <a:buChar char="•"/>
            </a:pPr>
            <a:r>
              <a:rPr lang="en-US" sz="2200" dirty="0">
                <a:solidFill>
                  <a:srgbClr val="D3C9C5"/>
                </a:solidFill>
                <a:latin typeface="Calibri"/>
                <a:ea typeface="Noto Serif HK" pitchFamily="34" charset="-122"/>
                <a:cs typeface="Noto Serif HK" pitchFamily="34" charset="-120"/>
              </a:rPr>
              <a:t>3D modeling is required</a:t>
            </a:r>
            <a:endParaRPr lang="en-US" sz="2200">
              <a:latin typeface="Noto Serif HK"/>
              <a:ea typeface="Calibri"/>
              <a:cs typeface="Calibri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533680" y="7078028"/>
            <a:ext cx="5260181" cy="276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265" indent="-342265">
              <a:lnSpc>
                <a:spcPts val="2151"/>
              </a:lnSpc>
              <a:buSzPct val="100000"/>
              <a:buChar char="•"/>
            </a:pPr>
            <a:r>
              <a:rPr lang="en-US" sz="2200" dirty="0">
                <a:solidFill>
                  <a:srgbClr val="D3C9C5"/>
                </a:solidFill>
                <a:latin typeface="Calibri"/>
                <a:ea typeface="Noto Serif HK"/>
                <a:cs typeface="Noto Serif HK" pitchFamily="34" charset="-120"/>
              </a:rPr>
              <a:t>Complex automation needed</a:t>
            </a:r>
            <a:endParaRPr lang="en-US" sz="2200">
              <a:latin typeface="Noto Serif HK"/>
              <a:ea typeface="Noto Serif HK"/>
              <a:cs typeface="Calibri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533680" y="7415215"/>
            <a:ext cx="5260181" cy="276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265" indent="-342265">
              <a:lnSpc>
                <a:spcPts val="2151"/>
              </a:lnSpc>
              <a:buSzPct val="100000"/>
              <a:buChar char="•"/>
            </a:pPr>
            <a:r>
              <a:rPr lang="en-US" sz="2200" dirty="0">
                <a:solidFill>
                  <a:srgbClr val="D3C9C5"/>
                </a:solidFill>
                <a:latin typeface="Calibri"/>
                <a:ea typeface="Noto Serif HK"/>
                <a:cs typeface="Noto Serif HK" pitchFamily="34" charset="-120"/>
              </a:rPr>
              <a:t>Advanced rendering matters</a:t>
            </a:r>
            <a:endParaRPr lang="en-US" sz="2200">
              <a:latin typeface="Calibri"/>
              <a:ea typeface="Noto Serif HK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"/>
            <a:ext cx="14630400" cy="236267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62364" y="3033952"/>
            <a:ext cx="13270893" cy="1181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651"/>
              </a:lnSpc>
            </a:pPr>
            <a:r>
              <a:rPr lang="en-US" sz="4800" b="1" dirty="0">
                <a:solidFill>
                  <a:srgbClr val="FFF8F5"/>
                </a:solidFill>
                <a:latin typeface="Calibri"/>
                <a:ea typeface="Noto Serif HK Bold"/>
                <a:cs typeface="Noto Serif HK Bold" pitchFamily="34" charset="-120"/>
              </a:rPr>
              <a:t>Why Buy Autodesk Products Online at Pisoftware.in?</a:t>
            </a:r>
            <a:endParaRPr lang="en-US" sz="4800">
              <a:latin typeface="Calibri"/>
              <a:ea typeface="Noto Serif HK Bold"/>
              <a:cs typeface="Calibri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37311" y="4498777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337311" y="5301973"/>
            <a:ext cx="236267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2400" b="1" dirty="0">
                <a:solidFill>
                  <a:srgbClr val="D3C9C5"/>
                </a:solidFill>
                <a:latin typeface="Calibri"/>
                <a:ea typeface="Noto Serif HK Bold"/>
                <a:cs typeface="Noto Serif HK Bold" pitchFamily="34" charset="-120"/>
              </a:rPr>
              <a:t>Trusted Reseller</a:t>
            </a:r>
            <a:endParaRPr lang="en-US" sz="2400">
              <a:latin typeface="Calibri"/>
              <a:ea typeface="Noto Serif HK Bold"/>
              <a:cs typeface="Calibri"/>
            </a:endParaRPr>
          </a:p>
        </p:txBody>
      </p:sp>
      <p:sp>
        <p:nvSpPr>
          <p:cNvPr id="6" name="Text 2"/>
          <p:cNvSpPr/>
          <p:nvPr/>
        </p:nvSpPr>
        <p:spPr>
          <a:xfrm>
            <a:off x="1337311" y="5710595"/>
            <a:ext cx="382774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51"/>
              </a:lnSpc>
            </a:pPr>
            <a:r>
              <a:rPr lang="en-US" sz="2200" dirty="0">
                <a:solidFill>
                  <a:srgbClr val="D3C9C5"/>
                </a:solidFill>
                <a:latin typeface="Calibri"/>
                <a:ea typeface="Noto Serif HK" pitchFamily="34" charset="-122"/>
                <a:cs typeface="Noto Serif HK" pitchFamily="34" charset="-120"/>
              </a:rPr>
              <a:t>Official Autodesk partner offering 100% genuine software with complete manufacturer support and warranty</a:t>
            </a:r>
            <a:endParaRPr lang="en-US" sz="2200">
              <a:latin typeface="Noto Serif HK"/>
              <a:ea typeface="Calibri"/>
              <a:cs typeface="Calibri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01271" y="4498777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401272" y="5301973"/>
            <a:ext cx="259139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2400" b="1" dirty="0">
                <a:solidFill>
                  <a:srgbClr val="D3C9C5"/>
                </a:solidFill>
                <a:latin typeface="Calibri"/>
                <a:ea typeface="Noto Serif HK Bold"/>
                <a:cs typeface="Noto Serif HK Bold" pitchFamily="34" charset="-120"/>
              </a:rPr>
              <a:t>Easy Online Purchase</a:t>
            </a:r>
            <a:endParaRPr lang="en-US" sz="2400">
              <a:latin typeface="Calibri"/>
              <a:ea typeface="Noto Serif HK Bold"/>
              <a:cs typeface="Calibri"/>
            </a:endParaRPr>
          </a:p>
        </p:txBody>
      </p:sp>
      <p:sp>
        <p:nvSpPr>
          <p:cNvPr id="9" name="Text 4"/>
          <p:cNvSpPr/>
          <p:nvPr/>
        </p:nvSpPr>
        <p:spPr>
          <a:xfrm>
            <a:off x="5401271" y="5710595"/>
            <a:ext cx="382774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51"/>
              </a:lnSpc>
            </a:pPr>
            <a:r>
              <a:rPr lang="en-US" sz="2200" dirty="0">
                <a:solidFill>
                  <a:srgbClr val="D3C9C5"/>
                </a:solidFill>
                <a:latin typeface="Calibri"/>
                <a:ea typeface="Noto Serif HK" pitchFamily="34" charset="-122"/>
                <a:cs typeface="Noto Serif HK" pitchFamily="34" charset="-120"/>
              </a:rPr>
              <a:t>Streamlined buying process with flexible subscription options tailored to your business needs</a:t>
            </a:r>
            <a:endParaRPr lang="en-US" sz="2200">
              <a:latin typeface="Noto Serif HK"/>
              <a:ea typeface="Calibri"/>
              <a:cs typeface="Calibri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65231" y="4498777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465231" y="5301973"/>
            <a:ext cx="236267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2400" b="1" dirty="0">
                <a:solidFill>
                  <a:srgbClr val="D3C9C5"/>
                </a:solidFill>
                <a:latin typeface="Calibri"/>
                <a:ea typeface="Noto Serif HK Bold"/>
                <a:cs typeface="Noto Serif HK Bold" pitchFamily="34" charset="-120"/>
              </a:rPr>
              <a:t>Instant Access</a:t>
            </a:r>
            <a:endParaRPr lang="en-US" sz="2400">
              <a:latin typeface="Calibri"/>
              <a:ea typeface="Noto Serif HK Bold"/>
              <a:cs typeface="Calibri"/>
            </a:endParaRPr>
          </a:p>
        </p:txBody>
      </p:sp>
      <p:sp>
        <p:nvSpPr>
          <p:cNvPr id="12" name="Text 6"/>
          <p:cNvSpPr/>
          <p:nvPr/>
        </p:nvSpPr>
        <p:spPr>
          <a:xfrm>
            <a:off x="9465231" y="5710595"/>
            <a:ext cx="382774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51"/>
              </a:lnSpc>
            </a:pPr>
            <a:r>
              <a:rPr lang="en-US" sz="2200" dirty="0">
                <a:solidFill>
                  <a:srgbClr val="D3C9C5"/>
                </a:solidFill>
                <a:latin typeface="Calibri"/>
                <a:ea typeface="Noto Serif HK" pitchFamily="34" charset="-122"/>
                <a:cs typeface="Noto Serif HK" pitchFamily="34" charset="-120"/>
              </a:rPr>
              <a:t>Get latest versions and automatic updates immediately after purchase—start designing right away</a:t>
            </a:r>
            <a:endParaRPr lang="en-US" sz="2200">
              <a:latin typeface="Noto Serif HK"/>
              <a:ea typeface="Calibri"/>
              <a:cs typeface="Calibri"/>
            </a:endParaRPr>
          </a:p>
        </p:txBody>
      </p:sp>
      <p:sp>
        <p:nvSpPr>
          <p:cNvPr id="13" name="Text 7"/>
          <p:cNvSpPr/>
          <p:nvPr/>
        </p:nvSpPr>
        <p:spPr>
          <a:xfrm>
            <a:off x="1620800" y="7043144"/>
            <a:ext cx="1167217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51"/>
              </a:lnSpc>
            </a:pPr>
            <a:r>
              <a:rPr lang="en-US" sz="2400" dirty="0">
                <a:solidFill>
                  <a:srgbClr val="D3C9C5"/>
                </a:solidFill>
                <a:latin typeface="Calibri"/>
                <a:ea typeface="Noto Serif HK"/>
                <a:cs typeface="Noto Serif HK" pitchFamily="34" charset="-120"/>
              </a:rPr>
              <a:t>Visit </a:t>
            </a:r>
            <a:r>
              <a:rPr lang="en-US" sz="2400" u="sng" dirty="0">
                <a:solidFill>
                  <a:srgbClr val="E2C2B3"/>
                </a:solidFill>
                <a:latin typeface="Calibri"/>
                <a:ea typeface="Noto Serif HK"/>
                <a:cs typeface="Noto Serif HK" pitchFamily="34" charset="-12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pisoftware.in</a:t>
            </a:r>
            <a:r>
              <a:rPr lang="en-US" sz="2400" dirty="0">
                <a:solidFill>
                  <a:srgbClr val="D3C9C5"/>
                </a:solidFill>
                <a:latin typeface="Calibri"/>
                <a:ea typeface="Noto Serif HK"/>
                <a:cs typeface="Noto Serif HK" pitchFamily="34" charset="-120"/>
              </a:rPr>
              <a:t> to </a:t>
            </a:r>
            <a:r>
              <a:rPr lang="en-US" sz="2400" b="1" dirty="0">
                <a:solidFill>
                  <a:srgbClr val="D3C9C5"/>
                </a:solidFill>
                <a:latin typeface="Calibri"/>
                <a:ea typeface="Noto Serif HK"/>
                <a:cs typeface="Noto Serif HK" pitchFamily="34" charset="-120"/>
              </a:rPr>
              <a:t>Buy Autodesk Products Online</a:t>
            </a:r>
            <a:r>
              <a:rPr lang="en-US" sz="2400" dirty="0">
                <a:solidFill>
                  <a:srgbClr val="D3C9C5"/>
                </a:solidFill>
                <a:latin typeface="Calibri"/>
                <a:ea typeface="Noto Serif HK"/>
                <a:cs typeface="Noto Serif HK" pitchFamily="34" charset="-120"/>
              </a:rPr>
              <a:t> with confidence and expert support</a:t>
            </a:r>
            <a:endParaRPr lang="en-US" sz="2400">
              <a:latin typeface="Calibri"/>
              <a:ea typeface="Noto Serif HK"/>
              <a:cs typeface="Calibri"/>
            </a:endParaRPr>
          </a:p>
        </p:txBody>
      </p:sp>
      <p:sp>
        <p:nvSpPr>
          <p:cNvPr id="14" name="Shape 8"/>
          <p:cNvSpPr/>
          <p:nvPr/>
        </p:nvSpPr>
        <p:spPr>
          <a:xfrm>
            <a:off x="1337311" y="6830499"/>
            <a:ext cx="22860" cy="727711"/>
          </a:xfrm>
          <a:prstGeom prst="rect">
            <a:avLst/>
          </a:prstGeom>
          <a:solidFill>
            <a:srgbClr val="E2C2B3"/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47627" y="842489"/>
            <a:ext cx="138351" cy="13835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155153" y="801056"/>
            <a:ext cx="821769" cy="221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0"/>
              </a:lnSpc>
            </a:pPr>
            <a:endParaRPr lang="en-US" sz="1050" dirty="0">
              <a:solidFill>
                <a:srgbClr val="D3C9C5"/>
              </a:solidFill>
              <a:latin typeface="Noto Serif HK"/>
            </a:endParaRPr>
          </a:p>
        </p:txBody>
      </p:sp>
      <p:sp>
        <p:nvSpPr>
          <p:cNvPr id="5" name="Text 2"/>
          <p:cNvSpPr/>
          <p:nvPr/>
        </p:nvSpPr>
        <p:spPr>
          <a:xfrm>
            <a:off x="1843921" y="1143359"/>
            <a:ext cx="6601659" cy="540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251"/>
              </a:lnSpc>
            </a:pPr>
            <a:r>
              <a:rPr lang="en-US" sz="4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Noto Serif HK Bold" pitchFamily="34" charset="-120"/>
              </a:rPr>
              <a:t>Buy AutoCAD Software Online</a:t>
            </a:r>
            <a:endParaRPr lang="en-US" sz="4800">
              <a:solidFill>
                <a:schemeClr val="accent5">
                  <a:lumMod val="20000"/>
                  <a:lumOff val="80000"/>
                </a:schemeClr>
              </a:solidFill>
              <a:latin typeface="Noto Serif HK Bold"/>
              <a:ea typeface="Noto Serif HK Bold"/>
              <a:cs typeface="Calibri"/>
            </a:endParaRPr>
          </a:p>
        </p:txBody>
      </p:sp>
      <p:sp>
        <p:nvSpPr>
          <p:cNvPr id="6" name="Text 3"/>
          <p:cNvSpPr/>
          <p:nvPr/>
        </p:nvSpPr>
        <p:spPr>
          <a:xfrm>
            <a:off x="1843923" y="2116456"/>
            <a:ext cx="4271724" cy="324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1"/>
              </a:lnSpc>
            </a:pPr>
            <a:r>
              <a:rPr 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Noto Serif HK Bold" pitchFamily="34" charset="-120"/>
              </a:rPr>
              <a:t>Unleash Complete Design Power</a:t>
            </a:r>
            <a:endParaRPr lang="en-US" sz="2800">
              <a:solidFill>
                <a:schemeClr val="accent5">
                  <a:lumMod val="20000"/>
                  <a:lumOff val="80000"/>
                </a:schemeClr>
              </a:solidFill>
              <a:latin typeface="Noto Serif HK Bold"/>
              <a:ea typeface="Noto Serif HK Bold"/>
              <a:cs typeface="Calibri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43923" y="2657001"/>
            <a:ext cx="172999" cy="172999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1543297" y="2919081"/>
            <a:ext cx="3500125" cy="22860"/>
          </a:xfrm>
          <a:prstGeom prst="rect">
            <a:avLst/>
          </a:prstGeom>
          <a:solidFill>
            <a:srgbClr val="E2C2B3"/>
          </a:solidFill>
          <a:ln/>
        </p:spPr>
      </p:sp>
      <p:sp>
        <p:nvSpPr>
          <p:cNvPr id="9" name="Text 5"/>
          <p:cNvSpPr/>
          <p:nvPr/>
        </p:nvSpPr>
        <p:spPr>
          <a:xfrm>
            <a:off x="1643505" y="3038713"/>
            <a:ext cx="3119352" cy="270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00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Noto Serif HK Bold" pitchFamily="34" charset="-120"/>
              </a:rPr>
              <a:t>2D &amp; 3D Design Excellence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Noto Serif HK Bold"/>
              <a:ea typeface="Noto Serif HK Bold"/>
              <a:cs typeface="Calibri"/>
            </a:endParaRPr>
          </a:p>
        </p:txBody>
      </p:sp>
      <p:sp>
        <p:nvSpPr>
          <p:cNvPr id="10" name="Text 6"/>
          <p:cNvSpPr/>
          <p:nvPr/>
        </p:nvSpPr>
        <p:spPr>
          <a:xfrm>
            <a:off x="1843921" y="3481983"/>
            <a:ext cx="3111819" cy="830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51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Full AutoCAD suite tailored for professionals requiring comprehensive design capabilities</a:t>
            </a:r>
            <a:endParaRPr lang="en-US" sz="22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28738" y="2657001"/>
            <a:ext cx="172999" cy="172999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5141263" y="2919081"/>
            <a:ext cx="3299709" cy="22860"/>
          </a:xfrm>
          <a:prstGeom prst="rect">
            <a:avLst/>
          </a:prstGeom>
          <a:solidFill>
            <a:srgbClr val="E2C2B3"/>
          </a:solidFill>
          <a:ln/>
        </p:spPr>
      </p:sp>
      <p:sp>
        <p:nvSpPr>
          <p:cNvPr id="13" name="Text 8"/>
          <p:cNvSpPr/>
          <p:nvPr/>
        </p:nvSpPr>
        <p:spPr>
          <a:xfrm>
            <a:off x="5128739" y="3038713"/>
            <a:ext cx="2548295" cy="270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00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Noto Serif HK Bold" pitchFamily="34" charset="-120"/>
              </a:rPr>
              <a:t>AI-Powered Innovation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Noto Serif HK Bold"/>
              <a:ea typeface="Noto Serif HK Bold"/>
              <a:cs typeface="Calibri"/>
            </a:endParaRPr>
          </a:p>
        </p:txBody>
      </p:sp>
      <p:sp>
        <p:nvSpPr>
          <p:cNvPr id="14" name="Text 9"/>
          <p:cNvSpPr/>
          <p:nvPr/>
        </p:nvSpPr>
        <p:spPr>
          <a:xfrm>
            <a:off x="5128737" y="3481983"/>
            <a:ext cx="3111819" cy="830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51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Benefit from Autodesk's cutting-edge AI features and real-time cloud collaboration</a:t>
            </a:r>
            <a:endParaRPr lang="en-US" sz="2200">
              <a:solidFill>
                <a:schemeClr val="accent5">
                  <a:lumMod val="20000"/>
                  <a:lumOff val="80000"/>
                </a:schemeClr>
              </a:solidFill>
              <a:latin typeface="Noto Serif HK"/>
              <a:ea typeface="Noto Serif HK"/>
              <a:cs typeface="Calibri"/>
            </a:endParaRPr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43923" y="4636295"/>
            <a:ext cx="172999" cy="172999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1543300" y="4923429"/>
            <a:ext cx="6997881" cy="22860"/>
          </a:xfrm>
          <a:prstGeom prst="rect">
            <a:avLst/>
          </a:prstGeom>
          <a:solidFill>
            <a:srgbClr val="E2C2B3"/>
          </a:solidFill>
          <a:ln/>
        </p:spPr>
      </p:sp>
      <p:sp>
        <p:nvSpPr>
          <p:cNvPr id="17" name="Text 11"/>
          <p:cNvSpPr/>
          <p:nvPr/>
        </p:nvSpPr>
        <p:spPr>
          <a:xfrm>
            <a:off x="1843923" y="5018008"/>
            <a:ext cx="2172533" cy="270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00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Noto Serif HK Bold" pitchFamily="34" charset="-120"/>
              </a:rPr>
              <a:t>Team Collaboration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Calibri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1843924" y="5461280"/>
            <a:ext cx="6396633" cy="5534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51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Share designs seamlessly across teams with integrated project management tools</a:t>
            </a:r>
            <a:endParaRPr lang="en-US" sz="22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"/>
              <a:cs typeface="Calibri"/>
            </a:endParaRPr>
          </a:p>
        </p:txBody>
      </p:sp>
      <p:pic>
        <p:nvPicPr>
          <p:cNvPr id="19" name="Image 4" descr="preencoded.png">
            <a:hlinkClick r:id="rId11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43924" y="6338891"/>
            <a:ext cx="2368153" cy="475655"/>
          </a:xfrm>
          <a:prstGeom prst="rect">
            <a:avLst/>
          </a:prstGeom>
        </p:spPr>
      </p:pic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70132" y="2138005"/>
            <a:ext cx="4123731" cy="4123731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1843923" y="7203640"/>
            <a:ext cx="10942439" cy="276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1"/>
              </a:lnSpc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Discover full features and </a:t>
            </a:r>
            <a:r>
              <a:rPr lang="en-US" sz="2400" b="1" u="sng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AutoCAD price in India</a:t>
            </a: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 at our dedicated product page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"/>
            <a:ext cx="14630400" cy="235362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372817" y="3087296"/>
            <a:ext cx="2150441" cy="353855"/>
          </a:xfrm>
          <a:prstGeom prst="roundRect">
            <a:avLst>
              <a:gd name="adj" fmla="val 6386"/>
            </a:avLst>
          </a:prstGeom>
          <a:solidFill>
            <a:srgbClr val="372015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73162" y="3151278"/>
            <a:ext cx="175667" cy="23829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686497" y="3156258"/>
            <a:ext cx="1122640" cy="24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51"/>
              </a:lnSpc>
            </a:pPr>
            <a:r>
              <a:rPr lang="en-US" sz="2000" dirty="0">
                <a:solidFill>
                  <a:srgbClr val="D3C9C5"/>
                </a:solidFill>
                <a:latin typeface="Calibri"/>
                <a:ea typeface="Noto Serif HK" pitchFamily="34" charset="-122"/>
                <a:cs typeface="Noto Serif HK" pitchFamily="34" charset="-120"/>
              </a:rPr>
              <a:t>2D SPECIALIST</a:t>
            </a:r>
            <a:endParaRPr lang="en-US" sz="2000">
              <a:latin typeface="Noto Serif HK"/>
              <a:ea typeface="Calibri"/>
              <a:cs typeface="Calibri"/>
            </a:endParaRPr>
          </a:p>
        </p:txBody>
      </p:sp>
      <p:sp>
        <p:nvSpPr>
          <p:cNvPr id="6" name="Text 2"/>
          <p:cNvSpPr/>
          <p:nvPr/>
        </p:nvSpPr>
        <p:spPr>
          <a:xfrm>
            <a:off x="1360291" y="3453767"/>
            <a:ext cx="6164223" cy="588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00"/>
              </a:lnSpc>
            </a:pPr>
            <a:r>
              <a:rPr lang="en-US" sz="4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 pitchFamily="34" charset="-122"/>
                <a:cs typeface="Noto Serif HK Bold" pitchFamily="34" charset="-120"/>
              </a:rPr>
              <a:t>Buy AutoCAD LT Software</a:t>
            </a:r>
            <a:endParaRPr lang="en-US" sz="4800">
              <a:solidFill>
                <a:schemeClr val="accent5">
                  <a:lumMod val="20000"/>
                  <a:lumOff val="80000"/>
                </a:schemeClr>
              </a:solidFill>
              <a:latin typeface="Noto Serif HK Bold"/>
              <a:ea typeface="Calibri"/>
              <a:cs typeface="Calibri"/>
            </a:endParaRPr>
          </a:p>
        </p:txBody>
      </p:sp>
      <p:sp>
        <p:nvSpPr>
          <p:cNvPr id="7" name="Shape 3"/>
          <p:cNvSpPr/>
          <p:nvPr/>
        </p:nvSpPr>
        <p:spPr>
          <a:xfrm>
            <a:off x="1360292" y="4324590"/>
            <a:ext cx="3844409" cy="2297431"/>
          </a:xfrm>
          <a:prstGeom prst="roundRect">
            <a:avLst>
              <a:gd name="adj" fmla="val 1229"/>
            </a:avLst>
          </a:prstGeom>
          <a:solidFill>
            <a:srgbClr val="403234"/>
          </a:solidFill>
          <a:ln w="22860">
            <a:solidFill>
              <a:srgbClr val="786A6C"/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1383152" y="4347450"/>
            <a:ext cx="3798689" cy="564833"/>
          </a:xfrm>
          <a:prstGeom prst="roundRect">
            <a:avLst>
              <a:gd name="adj" fmla="val 144"/>
            </a:avLst>
          </a:prstGeom>
          <a:solidFill>
            <a:srgbClr val="5F5153"/>
          </a:solidFill>
          <a:ln/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03024" y="4350751"/>
            <a:ext cx="620618" cy="55798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71390" y="5100520"/>
            <a:ext cx="2455545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Noto Serif HK Bold" pitchFamily="34" charset="-120"/>
              </a:rPr>
              <a:t>Perfect for Precision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Noto Serif HK Bold"/>
              <a:ea typeface="Noto Serif HK Bold"/>
              <a:cs typeface="Calibri"/>
            </a:endParaRPr>
          </a:p>
        </p:txBody>
      </p:sp>
      <p:sp>
        <p:nvSpPr>
          <p:cNvPr id="11" name="Text 6"/>
          <p:cNvSpPr/>
          <p:nvPr/>
        </p:nvSpPr>
        <p:spPr>
          <a:xfrm>
            <a:off x="1571388" y="5507595"/>
            <a:ext cx="3422213" cy="9033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51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Ideal solution for precise 2D drafting with mobile and web app access for work flexibility</a:t>
            </a:r>
            <a:endParaRPr lang="en-US" sz="2200">
              <a:solidFill>
                <a:schemeClr val="accent5">
                  <a:lumMod val="20000"/>
                  <a:lumOff val="80000"/>
                </a:schemeClr>
              </a:solidFill>
              <a:latin typeface="Noto Serif HK"/>
              <a:ea typeface="Noto Serif HK"/>
              <a:cs typeface="Calibri"/>
            </a:endParaRPr>
          </a:p>
        </p:txBody>
      </p:sp>
      <p:sp>
        <p:nvSpPr>
          <p:cNvPr id="12" name="Shape 7"/>
          <p:cNvSpPr/>
          <p:nvPr/>
        </p:nvSpPr>
        <p:spPr>
          <a:xfrm>
            <a:off x="5392938" y="4324590"/>
            <a:ext cx="3844409" cy="2297431"/>
          </a:xfrm>
          <a:prstGeom prst="roundRect">
            <a:avLst>
              <a:gd name="adj" fmla="val 1229"/>
            </a:avLst>
          </a:prstGeom>
          <a:solidFill>
            <a:srgbClr val="403234"/>
          </a:solidFill>
          <a:ln w="22860">
            <a:solidFill>
              <a:srgbClr val="786A6C"/>
            </a:solidFill>
            <a:prstDash val="solid"/>
          </a:ln>
        </p:spPr>
      </p:sp>
      <p:sp>
        <p:nvSpPr>
          <p:cNvPr id="13" name="Shape 8"/>
          <p:cNvSpPr/>
          <p:nvPr/>
        </p:nvSpPr>
        <p:spPr>
          <a:xfrm>
            <a:off x="5415798" y="4347450"/>
            <a:ext cx="3798689" cy="564833"/>
          </a:xfrm>
          <a:prstGeom prst="roundRect">
            <a:avLst>
              <a:gd name="adj" fmla="val 144"/>
            </a:avLst>
          </a:prstGeom>
          <a:solidFill>
            <a:srgbClr val="5F5153"/>
          </a:solidFill>
          <a:ln/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23561" y="4350751"/>
            <a:ext cx="432728" cy="55798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604035" y="5100520"/>
            <a:ext cx="2353628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Noto Serif HK Bold" pitchFamily="34" charset="-120"/>
              </a:rPr>
              <a:t>Budget-Friendly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Calibri"/>
            </a:endParaRPr>
          </a:p>
        </p:txBody>
      </p:sp>
      <p:sp>
        <p:nvSpPr>
          <p:cNvPr id="16" name="Text 10"/>
          <p:cNvSpPr/>
          <p:nvPr/>
        </p:nvSpPr>
        <p:spPr>
          <a:xfrm>
            <a:off x="5604036" y="5407387"/>
            <a:ext cx="3610103" cy="10035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51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Cost-effective choice for architects, engineers, and designers without sacrificing quality</a:t>
            </a:r>
            <a:endParaRPr lang="en-US" sz="2200">
              <a:solidFill>
                <a:schemeClr val="accent5">
                  <a:lumMod val="20000"/>
                  <a:lumOff val="80000"/>
                </a:schemeClr>
              </a:solidFill>
              <a:latin typeface="Noto Serif HK"/>
              <a:ea typeface="Noto Serif HK"/>
              <a:cs typeface="Calibri"/>
            </a:endParaRPr>
          </a:p>
        </p:txBody>
      </p:sp>
      <p:sp>
        <p:nvSpPr>
          <p:cNvPr id="17" name="Shape 11"/>
          <p:cNvSpPr/>
          <p:nvPr/>
        </p:nvSpPr>
        <p:spPr>
          <a:xfrm>
            <a:off x="9425586" y="4324590"/>
            <a:ext cx="3844409" cy="2297431"/>
          </a:xfrm>
          <a:prstGeom prst="roundRect">
            <a:avLst>
              <a:gd name="adj" fmla="val 1229"/>
            </a:avLst>
          </a:prstGeom>
          <a:solidFill>
            <a:srgbClr val="403234"/>
          </a:solidFill>
          <a:ln w="22860">
            <a:solidFill>
              <a:srgbClr val="786A6C"/>
            </a:solidFill>
            <a:prstDash val="solid"/>
          </a:ln>
        </p:spPr>
      </p:sp>
      <p:sp>
        <p:nvSpPr>
          <p:cNvPr id="18" name="Shape 12"/>
          <p:cNvSpPr/>
          <p:nvPr/>
        </p:nvSpPr>
        <p:spPr>
          <a:xfrm>
            <a:off x="9448446" y="4347450"/>
            <a:ext cx="3798689" cy="564833"/>
          </a:xfrm>
          <a:prstGeom prst="roundRect">
            <a:avLst>
              <a:gd name="adj" fmla="val 144"/>
            </a:avLst>
          </a:prstGeom>
          <a:solidFill>
            <a:srgbClr val="5F5153"/>
          </a:solidFill>
          <a:ln/>
        </p:spPr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06312" y="4350751"/>
            <a:ext cx="532936" cy="557988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9636683" y="5100520"/>
            <a:ext cx="2353628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Noto Serif HK Bold" pitchFamily="34" charset="-120"/>
              </a:rPr>
              <a:t>Multi-Device Ready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Calibri"/>
            </a:endParaRPr>
          </a:p>
        </p:txBody>
      </p:sp>
      <p:sp>
        <p:nvSpPr>
          <p:cNvPr id="21" name="Text 14"/>
          <p:cNvSpPr/>
          <p:nvPr/>
        </p:nvSpPr>
        <p:spPr>
          <a:xfrm>
            <a:off x="9636683" y="5507595"/>
            <a:ext cx="3422213" cy="9033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51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Noto Serif HK"/>
                <a:ea typeface="Noto Serif HK"/>
                <a:cs typeface="Noto Serif HK" pitchFamily="34" charset="-120"/>
              </a:rPr>
              <a:t>Design on desktop, review on tablet, edit on mobile—your work travels with you</a:t>
            </a:r>
            <a:endParaRPr lang="en-US" sz="2200">
              <a:solidFill>
                <a:schemeClr val="accent5">
                  <a:lumMod val="20000"/>
                  <a:lumOff val="80000"/>
                </a:schemeClr>
              </a:solidFill>
              <a:latin typeface="Noto Serif HK"/>
              <a:ea typeface="Noto Serif HK"/>
              <a:cs typeface="Calibri"/>
            </a:endParaRPr>
          </a:p>
        </p:txBody>
      </p:sp>
      <p:sp>
        <p:nvSpPr>
          <p:cNvPr id="22" name="Text 15"/>
          <p:cNvSpPr/>
          <p:nvPr/>
        </p:nvSpPr>
        <p:spPr>
          <a:xfrm>
            <a:off x="1642707" y="7045644"/>
            <a:ext cx="11627287" cy="3011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51"/>
              </a:lnSpc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Explore complete features and </a:t>
            </a:r>
            <a:r>
              <a:rPr lang="en-US" sz="2400" b="1" u="sng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buy AutoCAD LT Software</a:t>
            </a: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 with flexible licensing options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"/>
              <a:cs typeface="Calibri"/>
            </a:endParaRPr>
          </a:p>
        </p:txBody>
      </p:sp>
      <p:sp>
        <p:nvSpPr>
          <p:cNvPr id="23" name="Shape 16"/>
          <p:cNvSpPr/>
          <p:nvPr/>
        </p:nvSpPr>
        <p:spPr>
          <a:xfrm>
            <a:off x="1360291" y="6833832"/>
            <a:ext cx="22860" cy="724733"/>
          </a:xfrm>
          <a:prstGeom prst="rect">
            <a:avLst/>
          </a:prstGeom>
          <a:solidFill>
            <a:srgbClr val="E2C2B3"/>
          </a:solidFill>
          <a:ln/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101692" y="710687"/>
            <a:ext cx="10011371" cy="515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051"/>
              </a:lnSpc>
            </a:pPr>
            <a:r>
              <a:rPr lang="en-US" sz="4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 pitchFamily="34" charset="-122"/>
                <a:cs typeface="Noto Serif HK Bold" pitchFamily="34" charset="-120"/>
              </a:rPr>
              <a:t>AutoCAD Price in India: What You Should Know</a:t>
            </a:r>
            <a:endParaRPr lang="en-US" sz="4800">
              <a:solidFill>
                <a:schemeClr val="accent5">
                  <a:lumMod val="20000"/>
                  <a:lumOff val="80000"/>
                </a:schemeClr>
              </a:solidFill>
              <a:latin typeface="Noto Serif HK Bold"/>
              <a:ea typeface="Calibri"/>
              <a:cs typeface="Calibri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1691" y="1658423"/>
            <a:ext cx="3929420" cy="392942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440927" y="1745935"/>
            <a:ext cx="82391" cy="82391"/>
          </a:xfrm>
          <a:prstGeom prst="roundRect">
            <a:avLst>
              <a:gd name="adj" fmla="val 554915"/>
            </a:avLst>
          </a:prstGeom>
          <a:solidFill>
            <a:srgbClr val="E2C2B3"/>
          </a:solidFill>
          <a:ln/>
        </p:spPr>
      </p:sp>
      <p:sp>
        <p:nvSpPr>
          <p:cNvPr id="5" name="Text 2"/>
          <p:cNvSpPr/>
          <p:nvPr/>
        </p:nvSpPr>
        <p:spPr>
          <a:xfrm>
            <a:off x="6688100" y="1658423"/>
            <a:ext cx="3055739" cy="25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Noto Serif HK Bold" pitchFamily="34" charset="-120"/>
              </a:rPr>
              <a:t>Flexible Subscription Models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Calibri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88099" y="2080736"/>
            <a:ext cx="5848112" cy="527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51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Pricing varies by subscription length—monthly, annual, or multi-year options available</a:t>
            </a:r>
            <a:endParaRPr lang="en-US" sz="22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440927" y="3025619"/>
            <a:ext cx="82391" cy="82391"/>
          </a:xfrm>
          <a:prstGeom prst="roundRect">
            <a:avLst>
              <a:gd name="adj" fmla="val 554915"/>
            </a:avLst>
          </a:prstGeom>
          <a:solidFill>
            <a:srgbClr val="E2C2B3"/>
          </a:solidFill>
          <a:ln/>
        </p:spPr>
      </p:sp>
      <p:sp>
        <p:nvSpPr>
          <p:cNvPr id="8" name="Text 5"/>
          <p:cNvSpPr/>
          <p:nvPr/>
        </p:nvSpPr>
        <p:spPr>
          <a:xfrm>
            <a:off x="6688101" y="2938107"/>
            <a:ext cx="2060615" cy="25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Noto Serif HK Bold" pitchFamily="34" charset="-120"/>
              </a:rPr>
              <a:t>Edition Differences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Noto Serif HK Bold"/>
              <a:ea typeface="Noto Serif HK Bold"/>
              <a:cs typeface="Calibri"/>
            </a:endParaRPr>
          </a:p>
        </p:txBody>
      </p:sp>
      <p:sp>
        <p:nvSpPr>
          <p:cNvPr id="9" name="Text 6"/>
          <p:cNvSpPr/>
          <p:nvPr/>
        </p:nvSpPr>
        <p:spPr>
          <a:xfrm>
            <a:off x="6688099" y="3360420"/>
            <a:ext cx="5848112" cy="527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51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Calibri"/>
                <a:cs typeface="Calibri"/>
              </a:rPr>
              <a:t>AutoCAD LT offers budget-friendly entry point while full AutoCAD provides advanced capabilities</a:t>
            </a:r>
            <a:endParaRPr lang="en-US" sz="2200">
              <a:solidFill>
                <a:schemeClr val="accent5">
                  <a:lumMod val="20000"/>
                  <a:lumOff val="80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440927" y="4305303"/>
            <a:ext cx="82391" cy="82391"/>
          </a:xfrm>
          <a:prstGeom prst="roundRect">
            <a:avLst>
              <a:gd name="adj" fmla="val 554915"/>
            </a:avLst>
          </a:prstGeom>
          <a:solidFill>
            <a:srgbClr val="E2C2B3"/>
          </a:solidFill>
          <a:ln/>
        </p:spPr>
      </p:sp>
      <p:sp>
        <p:nvSpPr>
          <p:cNvPr id="11" name="Text 8"/>
          <p:cNvSpPr/>
          <p:nvPr/>
        </p:nvSpPr>
        <p:spPr>
          <a:xfrm>
            <a:off x="6688100" y="4217791"/>
            <a:ext cx="2338507" cy="25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Noto Serif HK Bold" pitchFamily="34" charset="-120"/>
              </a:rPr>
              <a:t>Transparent Guidance</a:t>
            </a:r>
            <a:endParaRPr lang="en-US" sz="2400">
              <a:solidFill>
                <a:schemeClr val="accent5">
                  <a:lumMod val="20000"/>
                  <a:lumOff val="80000"/>
                </a:schemeClr>
              </a:solidFill>
              <a:latin typeface="Noto Serif HK Bold"/>
              <a:ea typeface="Noto Serif HK Bold"/>
              <a:cs typeface="Calibri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688099" y="4640104"/>
            <a:ext cx="5848112" cy="527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51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Pisoftware.in provides clear pricing information and expert support for Indian customers</a:t>
            </a:r>
            <a:endParaRPr lang="en-US" sz="2200">
              <a:solidFill>
                <a:schemeClr val="accent5">
                  <a:lumMod val="20000"/>
                  <a:lumOff val="80000"/>
                </a:schemeClr>
              </a:solidFill>
              <a:latin typeface="Noto Serif HK"/>
              <a:ea typeface="Noto Serif HK"/>
              <a:cs typeface="Calibri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440927" y="5584987"/>
            <a:ext cx="82391" cy="82391"/>
          </a:xfrm>
          <a:prstGeom prst="roundRect">
            <a:avLst>
              <a:gd name="adj" fmla="val 554915"/>
            </a:avLst>
          </a:prstGeom>
          <a:solidFill>
            <a:srgbClr val="E2C2B3"/>
          </a:solidFill>
          <a:ln/>
        </p:spPr>
      </p:sp>
      <p:sp>
        <p:nvSpPr>
          <p:cNvPr id="14" name="Text 11"/>
          <p:cNvSpPr/>
          <p:nvPr/>
        </p:nvSpPr>
        <p:spPr>
          <a:xfrm>
            <a:off x="6688100" y="5497475"/>
            <a:ext cx="2272189" cy="25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2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 Bold"/>
                <a:cs typeface="Noto Serif HK Bold" pitchFamily="34" charset="-120"/>
              </a:rPr>
              <a:t>Customized Solutions</a:t>
            </a:r>
            <a:endParaRPr lang="en-US" sz="22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 Bold"/>
              <a:cs typeface="Calibri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688099" y="5919788"/>
            <a:ext cx="5848112" cy="527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51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We help you find the perfect plan matching your project requirements and budget</a:t>
            </a:r>
            <a:endParaRPr lang="en-US" sz="2200">
              <a:solidFill>
                <a:schemeClr val="accent5">
                  <a:lumMod val="20000"/>
                  <a:lumOff val="80000"/>
                </a:schemeClr>
              </a:solidFill>
              <a:latin typeface="Noto Serif HK"/>
              <a:ea typeface="Noto Serif HK"/>
              <a:cs typeface="Calibri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2101692" y="6818235"/>
            <a:ext cx="9900925" cy="700564"/>
          </a:xfrm>
          <a:prstGeom prst="roundRect">
            <a:avLst>
              <a:gd name="adj" fmla="val 3530"/>
            </a:avLst>
          </a:prstGeom>
          <a:solidFill>
            <a:srgbClr val="372015"/>
          </a:solidFill>
          <a:ln/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6473" y="7078150"/>
            <a:ext cx="205979" cy="164783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2637235" y="7024213"/>
            <a:ext cx="9726692" cy="263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51"/>
              </a:lnSpc>
            </a:pP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Contact our team for personalized recommendations on </a:t>
            </a:r>
            <a:r>
              <a:rPr lang="en-US" sz="2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AutoCAD price in India</a:t>
            </a:r>
            <a:r>
              <a:rPr lang="en-US" sz="22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Noto Serif HK"/>
                <a:cs typeface="Noto Serif HK" pitchFamily="34" charset="-120"/>
              </a:rPr>
              <a:t>  </a:t>
            </a:r>
            <a:endParaRPr lang="en-US" sz="220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Noto Serif HK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mokey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10</Slides>
  <Notes>10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Anjali Thakur</dc:creator>
  <cp:revision>381</cp:revision>
  <dcterms:created xsi:type="dcterms:W3CDTF">2026-01-06T05:10:28Z</dcterms:created>
  <dcterms:modified xsi:type="dcterms:W3CDTF">2026-01-12T06:09:56Z</dcterms:modified>
</cp:coreProperties>
</file>