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Lst>
  <p:sldSz cx="18288000" cy="10287000"/>
  <p:notesSz cx="6858000" cy="9144000"/>
  <p:embeddedFontLst>
    <p:embeddedFont>
      <p:font typeface="Canva Sans Bold" charset="1" panose="020B0803030501040103"/>
      <p:regular r:id="rId22"/>
    </p:embeddedFont>
    <p:embeddedFont>
      <p:font typeface="Canva Sans" charset="1" panose="020B0503030501040103"/>
      <p:regular r:id="rId2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slides/slide12.xml" Type="http://schemas.openxmlformats.org/officeDocument/2006/relationships/slide"/><Relationship Id="rId18" Target="slides/slide13.xml" Type="http://schemas.openxmlformats.org/officeDocument/2006/relationships/slide"/><Relationship Id="rId19" Target="slides/slide14.xml" Type="http://schemas.openxmlformats.org/officeDocument/2006/relationships/slide"/><Relationship Id="rId2" Target="presProps.xml" Type="http://schemas.openxmlformats.org/officeDocument/2006/relationships/presProps"/><Relationship Id="rId20" Target="slides/slide15.xml" Type="http://schemas.openxmlformats.org/officeDocument/2006/relationships/slide"/><Relationship Id="rId21" Target="slides/slide16.xml" Type="http://schemas.openxmlformats.org/officeDocument/2006/relationships/slide"/><Relationship Id="rId22" Target="fonts/font22.fntdata" Type="http://schemas.openxmlformats.org/officeDocument/2006/relationships/font"/><Relationship Id="rId23" Target="fonts/font23.fntdata" Type="http://schemas.openxmlformats.org/officeDocument/2006/relationships/font"/><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 Id="rId10" Target="https://www.quorawebsolution.com/magento-website-development-company-in-bangalore" TargetMode="External" Type="http://schemas.openxmlformats.org/officeDocument/2006/relationships/hyperlink"/><Relationship Id="rId11" Target="https://www.quorawebsolution.com/website-development-company-in-bangalore" TargetMode="External" Type="http://schemas.openxmlformats.org/officeDocument/2006/relationships/hyperlink"/><Relationship Id="rId12" Target="https://www.quorawebsolution.com/joomla-development-company-in-bangalore" TargetMode="External" Type="http://schemas.openxmlformats.org/officeDocument/2006/relationships/hyperlink"/><Relationship Id="rId13" Target="https://www.quorawebsolution.com/small-business-web-design-and-development-company-in-bangalore" TargetMode="External" Type="http://schemas.openxmlformats.org/officeDocument/2006/relationships/hyperlink"/><Relationship Id="rId14" Target="https://www.quorawebsolution.com/cheap-website-development-company-in-bangalore" TargetMode="External" Type="http://schemas.openxmlformats.org/officeDocument/2006/relationships/hyperlink"/><Relationship Id="rId15" Target="https://www.quorawebsolution.com/static-website-development-company-in-bangalore" TargetMode="External" Type="http://schemas.openxmlformats.org/officeDocument/2006/relationships/hyperlink"/><Relationship Id="rId16" Target="https://www.quorawebsolution.com/dynamic-website-development-company-in-bangalore" TargetMode="External" Type="http://schemas.openxmlformats.org/officeDocument/2006/relationships/hyperlink"/><Relationship Id="rId17" Target="https://www.quorawebsolution.com/website-design-company-in-bangalore" TargetMode="External" Type="http://schemas.openxmlformats.org/officeDocument/2006/relationships/hyperlink"/><Relationship Id="rId18" Target="https://www.quorawebsolution.com/tour-and-travel-website-development-company-in-bangalore" TargetMode="External" Type="http://schemas.openxmlformats.org/officeDocument/2006/relationships/hyperlink"/><Relationship Id="rId2" Target="../media/image7.jpeg" Type="http://schemas.openxmlformats.org/officeDocument/2006/relationships/image"/><Relationship Id="rId3" Target="https://www.quorawebsolution.com/wordpress-website-development-company-in-bangalore" TargetMode="External" Type="http://schemas.openxmlformats.org/officeDocument/2006/relationships/hyperlink"/><Relationship Id="rId4" Target="https://www.quorawebsolution.com/ecommerce-website-development-company-in-bangalore" TargetMode="External" Type="http://schemas.openxmlformats.org/officeDocument/2006/relationships/hyperlink"/><Relationship Id="rId5" Target="https://www.quorawebsolution.com/php-website-development-company-in-bangalore" TargetMode="External" Type="http://schemas.openxmlformats.org/officeDocument/2006/relationships/hyperlink"/><Relationship Id="rId6" Target="https://www.quorawebsolution.com/cms-website-development-company-in-bangalore" TargetMode="External" Type="http://schemas.openxmlformats.org/officeDocument/2006/relationships/hyperlink"/><Relationship Id="rId7" Target="https://www.quorawebsolution.com/drupal-development-company-in-bangalore" TargetMode="External" Type="http://schemas.openxmlformats.org/officeDocument/2006/relationships/hyperlink"/><Relationship Id="rId8" Target="https://www.quorawebsolution.com/website-maintenance-services-in-bangalore" TargetMode="External" Type="http://schemas.openxmlformats.org/officeDocument/2006/relationships/hyperlink"/><Relationship Id="rId9" Target="https://www.quorawebsolution.com/web-portal-development-company-in-bangalore" TargetMode="External" Type="http://schemas.openxmlformats.org/officeDocument/2006/relationships/hyperlink"/></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jpe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jpe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6.jpe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0097B2"/>
        </a:solidFill>
      </p:bgPr>
    </p:bg>
    <p:spTree>
      <p:nvGrpSpPr>
        <p:cNvPr id="1" name=""/>
        <p:cNvGrpSpPr/>
        <p:nvPr/>
      </p:nvGrpSpPr>
      <p:grpSpPr>
        <a:xfrm>
          <a:off x="0" y="0"/>
          <a:ext cx="0" cy="0"/>
          <a:chOff x="0" y="0"/>
          <a:chExt cx="0" cy="0"/>
        </a:xfrm>
      </p:grpSpPr>
      <p:sp>
        <p:nvSpPr>
          <p:cNvPr name="Freeform 2" id="2"/>
          <p:cNvSpPr/>
          <p:nvPr/>
        </p:nvSpPr>
        <p:spPr>
          <a:xfrm flipH="false" flipV="false" rot="0">
            <a:off x="0" y="2384415"/>
            <a:ext cx="8912245" cy="7902585"/>
          </a:xfrm>
          <a:custGeom>
            <a:avLst/>
            <a:gdLst/>
            <a:ahLst/>
            <a:cxnLst/>
            <a:rect r="r" b="b" t="t" l="l"/>
            <a:pathLst>
              <a:path h="7902585" w="8912245">
                <a:moveTo>
                  <a:pt x="0" y="0"/>
                </a:moveTo>
                <a:lnTo>
                  <a:pt x="8912245" y="0"/>
                </a:lnTo>
                <a:lnTo>
                  <a:pt x="8912245" y="7902585"/>
                </a:lnTo>
                <a:lnTo>
                  <a:pt x="0" y="7902585"/>
                </a:lnTo>
                <a:lnTo>
                  <a:pt x="0" y="0"/>
                </a:lnTo>
                <a:close/>
              </a:path>
            </a:pathLst>
          </a:custGeom>
          <a:blipFill>
            <a:blip r:embed="rId2"/>
            <a:stretch>
              <a:fillRect l="-16624" t="0" r="-16624" b="0"/>
            </a:stretch>
          </a:blipFill>
        </p:spPr>
      </p:sp>
      <p:grpSp>
        <p:nvGrpSpPr>
          <p:cNvPr name="Group 3" id="3"/>
          <p:cNvGrpSpPr/>
          <p:nvPr/>
        </p:nvGrpSpPr>
        <p:grpSpPr>
          <a:xfrm rot="0">
            <a:off x="784992" y="154163"/>
            <a:ext cx="5645056" cy="1975769"/>
            <a:chOff x="0" y="0"/>
            <a:chExt cx="5902100" cy="2065735"/>
          </a:xfrm>
        </p:grpSpPr>
        <p:sp>
          <p:nvSpPr>
            <p:cNvPr name="Freeform 4" id="4"/>
            <p:cNvSpPr/>
            <p:nvPr/>
          </p:nvSpPr>
          <p:spPr>
            <a:xfrm flipH="false" flipV="false" rot="0">
              <a:off x="0" y="0"/>
              <a:ext cx="5902071" cy="2065782"/>
            </a:xfrm>
            <a:custGeom>
              <a:avLst/>
              <a:gdLst/>
              <a:ahLst/>
              <a:cxnLst/>
              <a:rect r="r" b="b" t="t" l="l"/>
              <a:pathLst>
                <a:path h="2065782" w="5902071">
                  <a:moveTo>
                    <a:pt x="0" y="0"/>
                  </a:moveTo>
                  <a:lnTo>
                    <a:pt x="5902071" y="0"/>
                  </a:lnTo>
                  <a:lnTo>
                    <a:pt x="5902071" y="2065782"/>
                  </a:lnTo>
                  <a:lnTo>
                    <a:pt x="0" y="2065782"/>
                  </a:lnTo>
                  <a:lnTo>
                    <a:pt x="0" y="0"/>
                  </a:lnTo>
                  <a:close/>
                </a:path>
              </a:pathLst>
            </a:custGeom>
            <a:blipFill>
              <a:blip r:embed="rId3"/>
              <a:stretch>
                <a:fillRect l="0" t="0" r="0" b="2"/>
              </a:stretch>
            </a:blipFill>
          </p:spPr>
        </p:sp>
      </p:grpSp>
      <p:sp>
        <p:nvSpPr>
          <p:cNvPr name="TextBox 5" id="5"/>
          <p:cNvSpPr txBox="true"/>
          <p:nvPr/>
        </p:nvSpPr>
        <p:spPr>
          <a:xfrm rot="0">
            <a:off x="6591668" y="-30521"/>
            <a:ext cx="11696332" cy="1554882"/>
          </a:xfrm>
          <a:prstGeom prst="rect">
            <a:avLst/>
          </a:prstGeom>
        </p:spPr>
        <p:txBody>
          <a:bodyPr anchor="t" rtlCol="false" tIns="0" lIns="0" bIns="0" rIns="0">
            <a:spAutoFit/>
          </a:bodyPr>
          <a:lstStyle/>
          <a:p>
            <a:pPr algn="ctr">
              <a:lnSpc>
                <a:spcPts val="13077"/>
              </a:lnSpc>
              <a:spcBef>
                <a:spcPct val="0"/>
              </a:spcBef>
            </a:pPr>
            <a:r>
              <a:rPr lang="en-US" b="true" sz="8173">
                <a:solidFill>
                  <a:srgbClr val="FF5757"/>
                </a:solidFill>
                <a:latin typeface="Canva Sans Bold"/>
                <a:ea typeface="Canva Sans Bold"/>
                <a:cs typeface="Canva Sans Bold"/>
                <a:sym typeface="Canva Sans Bold"/>
              </a:rPr>
              <a:t>Quora Web Solution</a:t>
            </a:r>
          </a:p>
        </p:txBody>
      </p:sp>
      <p:sp>
        <p:nvSpPr>
          <p:cNvPr name="TextBox 6" id="6"/>
          <p:cNvSpPr txBox="true"/>
          <p:nvPr/>
        </p:nvSpPr>
        <p:spPr>
          <a:xfrm rot="0">
            <a:off x="8912245" y="1792013"/>
            <a:ext cx="9375755" cy="2583832"/>
          </a:xfrm>
          <a:prstGeom prst="rect">
            <a:avLst/>
          </a:prstGeom>
        </p:spPr>
        <p:txBody>
          <a:bodyPr anchor="t" rtlCol="false" tIns="0" lIns="0" bIns="0" rIns="0">
            <a:spAutoFit/>
          </a:bodyPr>
          <a:lstStyle/>
          <a:p>
            <a:pPr algn="ctr">
              <a:lnSpc>
                <a:spcPts val="6971"/>
              </a:lnSpc>
            </a:pPr>
            <a:r>
              <a:rPr lang="en-US" sz="4357">
                <a:solidFill>
                  <a:srgbClr val="000000"/>
                </a:solidFill>
                <a:latin typeface="Canva Sans"/>
                <a:ea typeface="Canva Sans"/>
                <a:cs typeface="Canva Sans"/>
                <a:sym typeface="Canva Sans"/>
              </a:rPr>
              <a:t>Website Design and</a:t>
            </a:r>
            <a:r>
              <a:rPr lang="en-US" sz="4357">
                <a:solidFill>
                  <a:srgbClr val="000000"/>
                </a:solidFill>
                <a:latin typeface="Canva Sans"/>
                <a:ea typeface="Canva Sans"/>
                <a:cs typeface="Canva Sans"/>
                <a:sym typeface="Canva Sans"/>
              </a:rPr>
              <a:t> </a:t>
            </a:r>
          </a:p>
          <a:p>
            <a:pPr algn="ctr">
              <a:lnSpc>
                <a:spcPts val="6971"/>
              </a:lnSpc>
            </a:pPr>
            <a:r>
              <a:rPr lang="en-US" sz="4357">
                <a:solidFill>
                  <a:srgbClr val="000000"/>
                </a:solidFill>
                <a:latin typeface="Canva Sans"/>
                <a:ea typeface="Canva Sans"/>
                <a:cs typeface="Canva Sans"/>
                <a:sym typeface="Canva Sans"/>
              </a:rPr>
              <a:t>Development </a:t>
            </a:r>
          </a:p>
          <a:p>
            <a:pPr algn="ctr">
              <a:lnSpc>
                <a:spcPts val="6971"/>
              </a:lnSpc>
              <a:spcBef>
                <a:spcPct val="0"/>
              </a:spcBef>
            </a:pPr>
            <a:r>
              <a:rPr lang="en-US" sz="4357">
                <a:solidFill>
                  <a:srgbClr val="000000"/>
                </a:solidFill>
                <a:latin typeface="Canva Sans"/>
                <a:ea typeface="Canva Sans"/>
                <a:cs typeface="Canva Sans"/>
                <a:sym typeface="Canva Sans"/>
              </a:rPr>
              <a:t>Company</a:t>
            </a:r>
          </a:p>
        </p:txBody>
      </p:sp>
      <p:sp>
        <p:nvSpPr>
          <p:cNvPr name="TextBox 7" id="7"/>
          <p:cNvSpPr txBox="true"/>
          <p:nvPr/>
        </p:nvSpPr>
        <p:spPr>
          <a:xfrm rot="0">
            <a:off x="8912245" y="4709220"/>
            <a:ext cx="9375755" cy="1088127"/>
          </a:xfrm>
          <a:prstGeom prst="rect">
            <a:avLst/>
          </a:prstGeom>
        </p:spPr>
        <p:txBody>
          <a:bodyPr anchor="t" rtlCol="false" tIns="0" lIns="0" bIns="0" rIns="0">
            <a:spAutoFit/>
          </a:bodyPr>
          <a:lstStyle/>
          <a:p>
            <a:pPr algn="ctr">
              <a:lnSpc>
                <a:spcPts val="4428"/>
              </a:lnSpc>
            </a:pPr>
            <a:r>
              <a:rPr lang="en-US" sz="2767">
                <a:solidFill>
                  <a:srgbClr val="000000"/>
                </a:solidFill>
                <a:latin typeface="Canva Sans"/>
                <a:ea typeface="Canva Sans"/>
                <a:cs typeface="Canva Sans"/>
                <a:sym typeface="Canva Sans"/>
              </a:rPr>
              <a:t> </a:t>
            </a:r>
            <a:r>
              <a:rPr lang="en-US" sz="2767">
                <a:solidFill>
                  <a:srgbClr val="000000"/>
                </a:solidFill>
                <a:latin typeface="Canva Sans"/>
                <a:ea typeface="Canva Sans"/>
                <a:cs typeface="Canva Sans"/>
                <a:sym typeface="Canva Sans"/>
              </a:rPr>
              <a:t>Web Design &amp; Web Development </a:t>
            </a:r>
          </a:p>
          <a:p>
            <a:pPr algn="ctr">
              <a:lnSpc>
                <a:spcPts val="4428"/>
              </a:lnSpc>
              <a:spcBef>
                <a:spcPct val="0"/>
              </a:spcBef>
            </a:pPr>
            <a:r>
              <a:rPr lang="en-US" sz="2767">
                <a:solidFill>
                  <a:srgbClr val="000000"/>
                </a:solidFill>
                <a:latin typeface="Canva Sans"/>
                <a:ea typeface="Canva Sans"/>
                <a:cs typeface="Canva Sans"/>
                <a:sym typeface="Canva Sans"/>
              </a:rPr>
              <a:t>Company in Bangalore, India</a:t>
            </a:r>
          </a:p>
        </p:txBody>
      </p:sp>
      <p:sp>
        <p:nvSpPr>
          <p:cNvPr name="TextBox 8" id="8"/>
          <p:cNvSpPr txBox="true"/>
          <p:nvPr/>
        </p:nvSpPr>
        <p:spPr>
          <a:xfrm rot="0">
            <a:off x="8912245" y="5851323"/>
            <a:ext cx="9375755" cy="1613727"/>
          </a:xfrm>
          <a:prstGeom prst="rect">
            <a:avLst/>
          </a:prstGeom>
        </p:spPr>
        <p:txBody>
          <a:bodyPr anchor="t" rtlCol="false" tIns="0" lIns="0" bIns="0" rIns="0">
            <a:spAutoFit/>
          </a:bodyPr>
          <a:lstStyle/>
          <a:p>
            <a:pPr algn="ctr">
              <a:lnSpc>
                <a:spcPts val="4373"/>
              </a:lnSpc>
            </a:pPr>
            <a:r>
              <a:rPr lang="en-US" sz="2733">
                <a:solidFill>
                  <a:srgbClr val="000000"/>
                </a:solidFill>
                <a:latin typeface="Canva Sans"/>
                <a:ea typeface="Canva Sans"/>
                <a:cs typeface="Canva Sans"/>
                <a:sym typeface="Canva Sans"/>
              </a:rPr>
              <a:t>www.quorawebsolution.com</a:t>
            </a:r>
          </a:p>
          <a:p>
            <a:pPr algn="ctr">
              <a:lnSpc>
                <a:spcPts val="4373"/>
              </a:lnSpc>
            </a:pPr>
            <a:r>
              <a:rPr lang="en-US" sz="2733">
                <a:solidFill>
                  <a:srgbClr val="000000"/>
                </a:solidFill>
                <a:latin typeface="Canva Sans"/>
                <a:ea typeface="Canva Sans"/>
                <a:cs typeface="Canva Sans"/>
                <a:sym typeface="Canva Sans"/>
              </a:rPr>
              <a:t>+91 9986 056 909</a:t>
            </a:r>
          </a:p>
          <a:p>
            <a:pPr algn="ctr">
              <a:lnSpc>
                <a:spcPts val="4373"/>
              </a:lnSpc>
              <a:spcBef>
                <a:spcPct val="0"/>
              </a:spcBef>
            </a:pPr>
            <a:r>
              <a:rPr lang="en-US" sz="2733">
                <a:solidFill>
                  <a:srgbClr val="000000"/>
                </a:solidFill>
                <a:latin typeface="Canva Sans"/>
                <a:ea typeface="Canva Sans"/>
                <a:cs typeface="Canva Sans"/>
                <a:sym typeface="Canva Sans"/>
              </a:rPr>
              <a:t>info@quorawebsolutions.com</a:t>
            </a:r>
          </a:p>
        </p:txBody>
      </p:sp>
      <p:sp>
        <p:nvSpPr>
          <p:cNvPr name="TextBox 9" id="9"/>
          <p:cNvSpPr txBox="true"/>
          <p:nvPr/>
        </p:nvSpPr>
        <p:spPr>
          <a:xfrm rot="0">
            <a:off x="10713595" y="7860093"/>
            <a:ext cx="5813822" cy="2246524"/>
          </a:xfrm>
          <a:prstGeom prst="rect">
            <a:avLst/>
          </a:prstGeom>
        </p:spPr>
        <p:txBody>
          <a:bodyPr anchor="t" rtlCol="false" tIns="0" lIns="0" bIns="0" rIns="0">
            <a:spAutoFit/>
          </a:bodyPr>
          <a:lstStyle/>
          <a:p>
            <a:pPr algn="ctr">
              <a:lnSpc>
                <a:spcPts val="4543"/>
              </a:lnSpc>
            </a:pPr>
            <a:r>
              <a:rPr lang="en-US" sz="2839">
                <a:solidFill>
                  <a:srgbClr val="000000"/>
                </a:solidFill>
                <a:latin typeface="Canva Sans"/>
                <a:ea typeface="Canva Sans"/>
                <a:cs typeface="Canva Sans"/>
                <a:sym typeface="Canva Sans"/>
              </a:rPr>
              <a:t>24A, 1st Main Rd, Chandra Reddy</a:t>
            </a:r>
            <a:r>
              <a:rPr lang="en-US" sz="2839">
                <a:solidFill>
                  <a:srgbClr val="000000"/>
                </a:solidFill>
                <a:latin typeface="Canva Sans"/>
                <a:ea typeface="Canva Sans"/>
                <a:cs typeface="Canva Sans"/>
                <a:sym typeface="Canva Sans"/>
              </a:rPr>
              <a:t> </a:t>
            </a:r>
          </a:p>
          <a:p>
            <a:pPr algn="ctr">
              <a:lnSpc>
                <a:spcPts val="4543"/>
              </a:lnSpc>
            </a:pPr>
            <a:r>
              <a:rPr lang="en-US" sz="2839">
                <a:solidFill>
                  <a:srgbClr val="000000"/>
                </a:solidFill>
                <a:latin typeface="Canva Sans"/>
                <a:ea typeface="Canva Sans"/>
                <a:cs typeface="Canva Sans"/>
                <a:sym typeface="Canva Sans"/>
              </a:rPr>
              <a:t>Layout, Koramangala 4th Block, </a:t>
            </a:r>
          </a:p>
          <a:p>
            <a:pPr algn="ctr">
              <a:lnSpc>
                <a:spcPts val="4543"/>
              </a:lnSpc>
            </a:pPr>
            <a:r>
              <a:rPr lang="en-US" sz="2839">
                <a:solidFill>
                  <a:srgbClr val="000000"/>
                </a:solidFill>
                <a:latin typeface="Canva Sans"/>
                <a:ea typeface="Canva Sans"/>
                <a:cs typeface="Canva Sans"/>
                <a:sym typeface="Canva Sans"/>
              </a:rPr>
              <a:t>Koramangala, Bengaluru, </a:t>
            </a:r>
          </a:p>
          <a:p>
            <a:pPr algn="ctr">
              <a:lnSpc>
                <a:spcPts val="4543"/>
              </a:lnSpc>
              <a:spcBef>
                <a:spcPct val="0"/>
              </a:spcBef>
            </a:pPr>
            <a:r>
              <a:rPr lang="en-US" sz="2839">
                <a:solidFill>
                  <a:srgbClr val="000000"/>
                </a:solidFill>
                <a:latin typeface="Canva Sans"/>
                <a:ea typeface="Canva Sans"/>
                <a:cs typeface="Canva Sans"/>
                <a:sym typeface="Canva Sans"/>
              </a:rPr>
              <a:t>Karnataka 560034</a:t>
            </a:r>
          </a:p>
        </p:txBody>
      </p:sp>
    </p:spTree>
  </p:cSld>
  <p:clrMapOvr>
    <a:masterClrMapping/>
  </p:clrMapOvr>
</p:sld>
</file>

<file path=ppt/slides/slide10.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2906665"/>
            <a:ext cx="18288000" cy="548087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In today’s online world, your website serves as the central embodiment of your brand identity. It frequently marks the first point of contact between your brand and potential customers, setting the tone for the entire customer journey. So, it’s not enough to just have a good-looking site—you need one that’s functional, optimized, and strategically designed to drive results. This is where partnering with a full-service website design and development agency can make all the difference.</a:t>
            </a:r>
          </a:p>
          <a:p>
            <a:pPr algn="ctr">
              <a:lnSpc>
                <a:spcPts val="4373"/>
              </a:lnSpc>
              <a:spcBef>
                <a:spcPct val="0"/>
              </a:spcBef>
            </a:pPr>
            <a:r>
              <a:rPr lang="en-US" sz="2733">
                <a:solidFill>
                  <a:srgbClr val="000000"/>
                </a:solidFill>
                <a:latin typeface="Canva Sans"/>
                <a:ea typeface="Canva Sans"/>
                <a:cs typeface="Canva Sans"/>
                <a:sym typeface="Canva Sans"/>
              </a:rPr>
              <a:t>Rather than coordinating with multiple vendors or freelancers for various aspects of your digital strategy, a full-service agency consolidates all your needs within a single, cohesive team. From branding and design to development, SEO, content strategy, and ongoing support—a full-service partner streamlines the entire process.</a:t>
            </a:r>
          </a:p>
          <a:p>
            <a:pPr algn="ctr">
              <a:lnSpc>
                <a:spcPts val="4373"/>
              </a:lnSpc>
              <a:spcBef>
                <a:spcPct val="0"/>
              </a:spcBef>
            </a:pPr>
            <a:r>
              <a:rPr lang="en-US" sz="2733">
                <a:solidFill>
                  <a:srgbClr val="000000"/>
                </a:solidFill>
                <a:latin typeface="Canva Sans"/>
                <a:ea typeface="Canva Sans"/>
                <a:cs typeface="Canva Sans"/>
                <a:sym typeface="Canva Sans"/>
              </a:rPr>
              <a:t>1. Holistic Strategy and Execution</a:t>
            </a:r>
          </a:p>
        </p:txBody>
      </p:sp>
      <p:sp>
        <p:nvSpPr>
          <p:cNvPr name="TextBox 3" id="3"/>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11.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2748807"/>
            <a:ext cx="18288000" cy="60333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One of the main benefits of partnering with a full-service agency is their capacity to provide a unified, strategic approach. These teams don’t just focus on making your website look good; they create digital experiences that align with your brand, speak to your audience, and meet business goals. Whether it's lead generation, e-commerce, or brand awareness, every element is designed with strategy in mind.</a:t>
            </a:r>
          </a:p>
          <a:p>
            <a:pPr algn="ctr">
              <a:lnSpc>
                <a:spcPts val="4373"/>
              </a:lnSpc>
              <a:spcBef>
                <a:spcPct val="0"/>
              </a:spcBef>
            </a:pPr>
            <a:r>
              <a:rPr lang="en-US" sz="2733">
                <a:solidFill>
                  <a:srgbClr val="000000"/>
                </a:solidFill>
                <a:latin typeface="Canva Sans"/>
                <a:ea typeface="Canva Sans"/>
                <a:cs typeface="Canva Sans"/>
                <a:sym typeface="Canva Sans"/>
              </a:rPr>
              <a:t>2. Consistent Branding Across Channels</a:t>
            </a:r>
          </a:p>
          <a:p>
            <a:pPr algn="ctr">
              <a:lnSpc>
                <a:spcPts val="4373"/>
              </a:lnSpc>
              <a:spcBef>
                <a:spcPct val="0"/>
              </a:spcBef>
            </a:pPr>
            <a:r>
              <a:rPr lang="en-US" sz="2733">
                <a:solidFill>
                  <a:srgbClr val="000000"/>
                </a:solidFill>
                <a:latin typeface="Canva Sans"/>
                <a:ea typeface="Canva Sans"/>
                <a:cs typeface="Canva Sans"/>
                <a:sym typeface="Canva Sans"/>
              </a:rPr>
              <a:t>Full-service agencies ensure your brand message and identity are consistent not just on your website, but across all digital channels—social media, email marketing, ads, and more. This consistency fosters trust, strengthens your value proposition, and contributes to a smooth and cohesive user experience.</a:t>
            </a:r>
          </a:p>
          <a:p>
            <a:pPr algn="ctr">
              <a:lnSpc>
                <a:spcPts val="4373"/>
              </a:lnSpc>
              <a:spcBef>
                <a:spcPct val="0"/>
              </a:spcBef>
            </a:pPr>
            <a:r>
              <a:rPr lang="en-US" sz="2733">
                <a:solidFill>
                  <a:srgbClr val="000000"/>
                </a:solidFill>
                <a:latin typeface="Canva Sans"/>
                <a:ea typeface="Canva Sans"/>
                <a:cs typeface="Canva Sans"/>
                <a:sym typeface="Canva Sans"/>
              </a:rPr>
              <a:t>3. Time and Cost Efficiency</a:t>
            </a:r>
          </a:p>
          <a:p>
            <a:pPr algn="ctr">
              <a:lnSpc>
                <a:spcPts val="4373"/>
              </a:lnSpc>
              <a:spcBef>
                <a:spcPct val="0"/>
              </a:spcBef>
            </a:pPr>
            <a:r>
              <a:rPr lang="en-US" sz="2733">
                <a:solidFill>
                  <a:srgbClr val="000000"/>
                </a:solidFill>
                <a:latin typeface="Canva Sans"/>
                <a:ea typeface="Canva Sans"/>
                <a:cs typeface="Canva Sans"/>
                <a:sym typeface="Canva Sans"/>
              </a:rPr>
              <a:t>Hiring separate teams for design, development, content, and SEO can be time-consuming and costly. A full-service agency streamlines communication and project management, reducing delays and redundancies.</a:t>
            </a:r>
          </a:p>
        </p:txBody>
      </p:sp>
      <p:sp>
        <p:nvSpPr>
          <p:cNvPr name="TextBox 3" id="3"/>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12.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3064522"/>
            <a:ext cx="18288000" cy="60333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 You’ll also avoid compatibility issues between different teams or platforms, saving you both time and money.</a:t>
            </a:r>
          </a:p>
          <a:p>
            <a:pPr algn="ctr">
              <a:lnSpc>
                <a:spcPts val="4373"/>
              </a:lnSpc>
              <a:spcBef>
                <a:spcPct val="0"/>
              </a:spcBef>
            </a:pPr>
            <a:r>
              <a:rPr lang="en-US" sz="2733">
                <a:solidFill>
                  <a:srgbClr val="000000"/>
                </a:solidFill>
                <a:latin typeface="Canva Sans"/>
                <a:ea typeface="Canva Sans"/>
                <a:cs typeface="Canva Sans"/>
                <a:sym typeface="Canva Sans"/>
              </a:rPr>
              <a:t>4. Access to a Team of Experts</a:t>
            </a:r>
          </a:p>
          <a:p>
            <a:pPr algn="ctr">
              <a:lnSpc>
                <a:spcPts val="4373"/>
              </a:lnSpc>
              <a:spcBef>
                <a:spcPct val="0"/>
              </a:spcBef>
            </a:pPr>
            <a:r>
              <a:rPr lang="en-US" sz="2733">
                <a:solidFill>
                  <a:srgbClr val="000000"/>
                </a:solidFill>
                <a:latin typeface="Canva Sans"/>
                <a:ea typeface="Canva Sans"/>
                <a:cs typeface="Canva Sans"/>
                <a:sym typeface="Canva Sans"/>
              </a:rPr>
              <a:t>Choosing a full-service agency means gaining access to a multidisciplinary team of professionals, each bringing their unique expertise to your project. Designers, developers, marketers, content creators, and SEO strategists all work together to bring your vision to life. This teamwork-driven approach guarantees that each element of your website is fine-tuned for performance, user experience, and search engine visibility.</a:t>
            </a:r>
          </a:p>
          <a:p>
            <a:pPr algn="ctr">
              <a:lnSpc>
                <a:spcPts val="4373"/>
              </a:lnSpc>
              <a:spcBef>
                <a:spcPct val="0"/>
              </a:spcBef>
            </a:pPr>
            <a:r>
              <a:rPr lang="en-US" sz="2733">
                <a:solidFill>
                  <a:srgbClr val="000000"/>
                </a:solidFill>
                <a:latin typeface="Canva Sans"/>
                <a:ea typeface="Canva Sans"/>
                <a:cs typeface="Canva Sans"/>
                <a:sym typeface="Canva Sans"/>
              </a:rPr>
              <a:t>5. Scalability and Long-Term Support</a:t>
            </a:r>
          </a:p>
          <a:p>
            <a:pPr algn="ctr">
              <a:lnSpc>
                <a:spcPts val="4373"/>
              </a:lnSpc>
              <a:spcBef>
                <a:spcPct val="0"/>
              </a:spcBef>
            </a:pPr>
            <a:r>
              <a:rPr lang="en-US" sz="2733">
                <a:solidFill>
                  <a:srgbClr val="000000"/>
                </a:solidFill>
                <a:latin typeface="Canva Sans"/>
                <a:ea typeface="Canva Sans"/>
                <a:cs typeface="Canva Sans"/>
                <a:sym typeface="Canva Sans"/>
              </a:rPr>
              <a:t>As your business grows, your digital needs evolve. A full-service agency can scale with you—adding new features, improving functionality, and adjusting strategies as needed. Plus, most offer ongoing maintenance and support, so you never have to worry about bugs, security updates, or outdated plugins.</a:t>
            </a:r>
          </a:p>
          <a:p>
            <a:pPr algn="ctr">
              <a:lnSpc>
                <a:spcPts val="4373"/>
              </a:lnSpc>
              <a:spcBef>
                <a:spcPct val="0"/>
              </a:spcBef>
            </a:pPr>
            <a:r>
              <a:rPr lang="en-US" sz="2733">
                <a:solidFill>
                  <a:srgbClr val="000000"/>
                </a:solidFill>
                <a:latin typeface="Canva Sans"/>
                <a:ea typeface="Canva Sans"/>
                <a:cs typeface="Canva Sans"/>
                <a:sym typeface="Canva Sans"/>
              </a:rPr>
              <a:t>6. Better SEO and Performance Optimization</a:t>
            </a:r>
          </a:p>
        </p:txBody>
      </p:sp>
      <p:sp>
        <p:nvSpPr>
          <p:cNvPr name="TextBox 3" id="3"/>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13.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2985593"/>
            <a:ext cx="18288000" cy="60333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Search engine optimization and website performance go hand-in-hand. A full-service agency will optimize your site structure, code, content, and speed to ensure it ranks well on Google and offers a smooth experience for users. From keyword strategy to technical SEO, they cover all bases.</a:t>
            </a:r>
          </a:p>
          <a:p>
            <a:pPr algn="ctr">
              <a:lnSpc>
                <a:spcPts val="4373"/>
              </a:lnSpc>
              <a:spcBef>
                <a:spcPct val="0"/>
              </a:spcBef>
            </a:pPr>
            <a:r>
              <a:rPr lang="en-US" sz="2733">
                <a:solidFill>
                  <a:srgbClr val="000000"/>
                </a:solidFill>
                <a:latin typeface="Canva Sans"/>
                <a:ea typeface="Canva Sans"/>
                <a:cs typeface="Canva Sans"/>
                <a:sym typeface="Canva Sans"/>
              </a:rPr>
              <a:t>7. Data-Driven Decision Making</a:t>
            </a:r>
          </a:p>
          <a:p>
            <a:pPr algn="ctr">
              <a:lnSpc>
                <a:spcPts val="4373"/>
              </a:lnSpc>
              <a:spcBef>
                <a:spcPct val="0"/>
              </a:spcBef>
            </a:pPr>
            <a:r>
              <a:rPr lang="en-US" sz="2733">
                <a:solidFill>
                  <a:srgbClr val="000000"/>
                </a:solidFill>
                <a:latin typeface="Canva Sans"/>
                <a:ea typeface="Canva Sans"/>
                <a:cs typeface="Canva Sans"/>
                <a:sym typeface="Canva Sans"/>
              </a:rPr>
              <a:t>These agencies frequently leverage advanced analytics platforms to monitor user behavior and engagement patterns on your website. Leveraging these insights, they proactively fine-tune the design, content, and functionality to boost user engagement and maximize conversions. The result? A site that gets smarter over time.</a:t>
            </a:r>
          </a:p>
          <a:p>
            <a:pPr algn="ctr">
              <a:lnSpc>
                <a:spcPts val="4373"/>
              </a:lnSpc>
              <a:spcBef>
                <a:spcPct val="0"/>
              </a:spcBef>
            </a:pPr>
            <a:r>
              <a:rPr lang="en-US" sz="2733">
                <a:solidFill>
                  <a:srgbClr val="000000"/>
                </a:solidFill>
                <a:latin typeface="Canva Sans"/>
                <a:ea typeface="Canva Sans"/>
                <a:cs typeface="Canva Sans"/>
                <a:sym typeface="Canva Sans"/>
              </a:rPr>
              <a:t>Final Thoughts</a:t>
            </a:r>
          </a:p>
          <a:p>
            <a:pPr algn="ctr">
              <a:lnSpc>
                <a:spcPts val="4373"/>
              </a:lnSpc>
              <a:spcBef>
                <a:spcPct val="0"/>
              </a:spcBef>
            </a:pPr>
            <a:r>
              <a:rPr lang="en-US" sz="2733">
                <a:solidFill>
                  <a:srgbClr val="000000"/>
                </a:solidFill>
                <a:latin typeface="Canva Sans"/>
                <a:ea typeface="Canva Sans"/>
                <a:cs typeface="Canva Sans"/>
                <a:sym typeface="Canva Sans"/>
              </a:rPr>
              <a:t>A website is far more than a digital brochure—it's a dynamic marketing platform, a revenue-generating engine, and a true representation of your brand identity.</a:t>
            </a:r>
          </a:p>
        </p:txBody>
      </p:sp>
      <p:sp>
        <p:nvSpPr>
          <p:cNvPr name="TextBox 3" id="3"/>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14.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6802818"/>
            <a:ext cx="18288000" cy="216617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 Hiring a full-service website design and development agency ensures that all the moving parts work in harmony, delivering not only a beautiful website but also measurable business results.</a:t>
            </a:r>
          </a:p>
          <a:p>
            <a:pPr algn="ctr">
              <a:lnSpc>
                <a:spcPts val="4373"/>
              </a:lnSpc>
              <a:spcBef>
                <a:spcPct val="0"/>
              </a:spcBef>
            </a:pPr>
            <a:r>
              <a:rPr lang="en-US" sz="2733">
                <a:solidFill>
                  <a:srgbClr val="000000"/>
                </a:solidFill>
                <a:latin typeface="Canva Sans"/>
                <a:ea typeface="Canva Sans"/>
                <a:cs typeface="Canva Sans"/>
                <a:sym typeface="Canva Sans"/>
              </a:rPr>
              <a:t>If you want to simplify your digital strategy, boost efficiency, and build a website that performs as well as it looks, a full-service agency is your best partner.</a:t>
            </a:r>
          </a:p>
        </p:txBody>
      </p:sp>
      <p:sp>
        <p:nvSpPr>
          <p:cNvPr name="TextBox 3" id="3"/>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15.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2424873"/>
            <a:ext cx="18288000" cy="27186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Quora Web Solution: Quora Web Solution is a trusted website development company based in Bangalore, India, offering a wide array of services to not only domestic but global clientele. Be it Website Design and Development, SEO services, Digital Marketing, Branding, App Development, Ecommerce Solution, and Logo Creation . Quora Web Solution has the best website developers offering top quality services and that is the reason why we are well known as one of the best Website Development Companies in Bangalore, India.</a:t>
            </a:r>
          </a:p>
        </p:txBody>
      </p:sp>
      <p:sp>
        <p:nvSpPr>
          <p:cNvPr name="TextBox 3" id="3"/>
          <p:cNvSpPr txBox="true"/>
          <p:nvPr/>
        </p:nvSpPr>
        <p:spPr>
          <a:xfrm rot="0">
            <a:off x="2002057" y="6972533"/>
            <a:ext cx="6548884" cy="1613727"/>
          </a:xfrm>
          <a:prstGeom prst="rect">
            <a:avLst/>
          </a:prstGeom>
        </p:spPr>
        <p:txBody>
          <a:bodyPr anchor="t" rtlCol="false" tIns="0" lIns="0" bIns="0" rIns="0">
            <a:spAutoFit/>
          </a:bodyPr>
          <a:lstStyle/>
          <a:p>
            <a:pPr algn="ctr">
              <a:lnSpc>
                <a:spcPts val="4373"/>
              </a:lnSpc>
            </a:pPr>
            <a:r>
              <a:rPr lang="en-US" sz="2733">
                <a:solidFill>
                  <a:srgbClr val="000000"/>
                </a:solidFill>
                <a:latin typeface="Canva Sans"/>
                <a:ea typeface="Canva Sans"/>
                <a:cs typeface="Canva Sans"/>
                <a:sym typeface="Canva Sans"/>
              </a:rPr>
              <a:t>Visit Us - www.quorawebsolution.com</a:t>
            </a:r>
          </a:p>
          <a:p>
            <a:pPr algn="ctr">
              <a:lnSpc>
                <a:spcPts val="4373"/>
              </a:lnSpc>
            </a:pPr>
            <a:r>
              <a:rPr lang="en-US" sz="2733">
                <a:solidFill>
                  <a:srgbClr val="000000"/>
                </a:solidFill>
                <a:latin typeface="Canva Sans"/>
                <a:ea typeface="Canva Sans"/>
                <a:cs typeface="Canva Sans"/>
                <a:sym typeface="Canva Sans"/>
              </a:rPr>
              <a:t>Call Us - +91 9986 056 909</a:t>
            </a:r>
          </a:p>
          <a:p>
            <a:pPr algn="ctr">
              <a:lnSpc>
                <a:spcPts val="4373"/>
              </a:lnSpc>
              <a:spcBef>
                <a:spcPct val="0"/>
              </a:spcBef>
            </a:pPr>
            <a:r>
              <a:rPr lang="en-US" sz="2733">
                <a:solidFill>
                  <a:srgbClr val="000000"/>
                </a:solidFill>
                <a:latin typeface="Canva Sans"/>
                <a:ea typeface="Canva Sans"/>
                <a:cs typeface="Canva Sans"/>
                <a:sym typeface="Canva Sans"/>
              </a:rPr>
              <a:t>Mail Us - info@quorawebsolutions.com</a:t>
            </a:r>
          </a:p>
        </p:txBody>
      </p:sp>
      <p:sp>
        <p:nvSpPr>
          <p:cNvPr name="TextBox 4" id="4"/>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16.xml><?xml version="1.0" encoding="utf-8"?>
<p:sld xmlns:p="http://schemas.openxmlformats.org/presentationml/2006/main" xmlns:a="http://schemas.openxmlformats.org/drawingml/2006/main" xmlns:r="http://schemas.openxmlformats.org/officeDocument/2006/relationships">
  <p:cSld>
    <p:bg>
      <p:bgPr>
        <a:solidFill>
          <a:srgbClr val="0097B2"/>
        </a:solidFill>
      </p:bgPr>
    </p:bg>
    <p:spTree>
      <p:nvGrpSpPr>
        <p:cNvPr id="1" name=""/>
        <p:cNvGrpSpPr/>
        <p:nvPr/>
      </p:nvGrpSpPr>
      <p:grpSpPr>
        <a:xfrm>
          <a:off x="0" y="0"/>
          <a:ext cx="0" cy="0"/>
          <a:chOff x="0" y="0"/>
          <a:chExt cx="0" cy="0"/>
        </a:xfrm>
      </p:grpSpPr>
      <p:sp>
        <p:nvSpPr>
          <p:cNvPr name="Freeform 2" id="2"/>
          <p:cNvSpPr/>
          <p:nvPr/>
        </p:nvSpPr>
        <p:spPr>
          <a:xfrm flipH="false" flipV="false" rot="0">
            <a:off x="8105978" y="437118"/>
            <a:ext cx="8521878" cy="8821182"/>
          </a:xfrm>
          <a:custGeom>
            <a:avLst/>
            <a:gdLst/>
            <a:ahLst/>
            <a:cxnLst/>
            <a:rect r="r" b="b" t="t" l="l"/>
            <a:pathLst>
              <a:path h="8821182" w="8521878">
                <a:moveTo>
                  <a:pt x="0" y="0"/>
                </a:moveTo>
                <a:lnTo>
                  <a:pt x="8521878" y="0"/>
                </a:lnTo>
                <a:lnTo>
                  <a:pt x="8521878" y="8821182"/>
                </a:lnTo>
                <a:lnTo>
                  <a:pt x="0" y="8821182"/>
                </a:lnTo>
                <a:lnTo>
                  <a:pt x="0" y="0"/>
                </a:lnTo>
                <a:close/>
              </a:path>
            </a:pathLst>
          </a:custGeom>
          <a:blipFill>
            <a:blip r:embed="rId2"/>
            <a:stretch>
              <a:fillRect l="-27775" t="0" r="-27775" b="0"/>
            </a:stretch>
          </a:blipFill>
        </p:spPr>
      </p:sp>
      <p:sp>
        <p:nvSpPr>
          <p:cNvPr name="TextBox 3" id="3"/>
          <p:cNvSpPr txBox="true"/>
          <p:nvPr/>
        </p:nvSpPr>
        <p:spPr>
          <a:xfrm rot="0">
            <a:off x="8105978" y="26205"/>
            <a:ext cx="7873640" cy="10167915"/>
          </a:xfrm>
          <a:prstGeom prst="rect">
            <a:avLst/>
          </a:prstGeom>
        </p:spPr>
        <p:txBody>
          <a:bodyPr anchor="t" rtlCol="false" tIns="0" lIns="0" bIns="0" rIns="0">
            <a:spAutoFit/>
          </a:bodyPr>
          <a:lstStyle/>
          <a:p>
            <a:pPr algn="ctr">
              <a:lnSpc>
                <a:spcPts val="2519"/>
              </a:lnSpc>
            </a:pPr>
            <a:r>
              <a:rPr lang="en-US" sz="1574" u="sng">
                <a:solidFill>
                  <a:srgbClr val="000000"/>
                </a:solidFill>
                <a:latin typeface="Canva Sans"/>
                <a:ea typeface="Canva Sans"/>
                <a:cs typeface="Canva Sans"/>
                <a:sym typeface="Canva Sans"/>
                <a:hlinkClick r:id="rId3" tooltip="https://www.quorawebsolution.com/wordpress-website-development-company-in-bangalore"/>
              </a:rPr>
              <a:t>WORDPRESS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4" tooltip="https://www.quorawebsolution.com/ecommerce-website-development-company-in-bangalore"/>
              </a:rPr>
              <a:t>ECOMMERCE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5" tooltip="https://www.quorawebsolution.com/php-website-development-company-in-bangalore"/>
              </a:rPr>
              <a:t>PHP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6" tooltip="https://www.quorawebsolution.com/cms-website-development-company-in-bangalore"/>
              </a:rPr>
              <a:t>CMS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7" tooltip="https://www.quorawebsolution.com/drupal-development-company-in-bangalore"/>
              </a:rPr>
              <a:t>DRUPAL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8" tooltip="https://www.quorawebsolution.com/website-maintenance-services-in-bangalore"/>
              </a:rPr>
              <a:t>WEBSITE SERVICES</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9" tooltip="https://www.quorawebsolution.com/web-portal-development-company-in-bangalore"/>
              </a:rPr>
              <a:t>WEBPORTAL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0" tooltip="https://www.quorawebsolution.com/magento-website-development-company-in-bangalore"/>
              </a:rPr>
              <a:t>MAGENTO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1" tooltip="https://www.quorawebsolution.com/website-development-company-in-bangalore"/>
              </a:rPr>
              <a:t>WEBSITE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2" tooltip="https://www.quorawebsolution.com/joomla-development-company-in-bangalore"/>
              </a:rPr>
              <a:t>JOOMLA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3" tooltip="https://www.quorawebsolution.com/small-business-web-design-and-development-company-in-bangalore"/>
              </a:rPr>
              <a:t>SMALL BUSINESS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4" tooltip="https://www.quorawebsolution.com/cheap-website-development-company-in-bangalore"/>
              </a:rPr>
              <a:t>CHEAP WEBSITE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5" tooltip="https://www.quorawebsolution.com/static-website-development-company-in-bangalore"/>
              </a:rPr>
              <a:t>STATIC WEBSITE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6" tooltip="https://www.quorawebsolution.com/dynamic-website-development-company-in-bangalore"/>
              </a:rPr>
              <a:t>DYNAMIC WEBSITE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7" tooltip="https://www.quorawebsolution.com/website-design-company-in-bangalore"/>
              </a:rPr>
              <a:t>WEBSITE DESIGN COMPANY</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8" tooltip="https://www.quorawebsolution.com/tour-and-travel-website-development-company-in-bangalore"/>
              </a:rPr>
              <a:t>TOUR AND TRAVEL WEBSITE DEVELOPMENT</a:t>
            </a:r>
          </a:p>
          <a:p>
            <a:pPr algn="ctr">
              <a:lnSpc>
                <a:spcPts val="2519"/>
              </a:lnSpc>
              <a:spcBef>
                <a:spcPct val="0"/>
              </a:spcBef>
            </a:pPr>
          </a:p>
        </p:txBody>
      </p:sp>
      <p:sp>
        <p:nvSpPr>
          <p:cNvPr name="TextBox 4" id="4"/>
          <p:cNvSpPr txBox="true"/>
          <p:nvPr/>
        </p:nvSpPr>
        <p:spPr>
          <a:xfrm rot="0">
            <a:off x="1028700" y="704850"/>
            <a:ext cx="6722570" cy="1593399"/>
          </a:xfrm>
          <a:prstGeom prst="rect">
            <a:avLst/>
          </a:prstGeom>
        </p:spPr>
        <p:txBody>
          <a:bodyPr anchor="t" rtlCol="false" tIns="0" lIns="0" bIns="0" rIns="0">
            <a:spAutoFit/>
          </a:bodyPr>
          <a:lstStyle/>
          <a:p>
            <a:pPr algn="ctr">
              <a:lnSpc>
                <a:spcPts val="13414"/>
              </a:lnSpc>
              <a:spcBef>
                <a:spcPct val="0"/>
              </a:spcBef>
            </a:pPr>
            <a:r>
              <a:rPr lang="en-US" b="true" sz="8383">
                <a:solidFill>
                  <a:srgbClr val="000000"/>
                </a:solidFill>
                <a:latin typeface="Canva Sans Bold"/>
                <a:ea typeface="Canva Sans Bold"/>
                <a:cs typeface="Canva Sans Bold"/>
                <a:sym typeface="Canva Sans Bold"/>
              </a:rPr>
              <a:t>Services</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0097B2"/>
        </a:solidFill>
      </p:bgPr>
    </p:bg>
    <p:spTree>
      <p:nvGrpSpPr>
        <p:cNvPr id="1" name=""/>
        <p:cNvGrpSpPr/>
        <p:nvPr/>
      </p:nvGrpSpPr>
      <p:grpSpPr>
        <a:xfrm>
          <a:off x="0" y="0"/>
          <a:ext cx="0" cy="0"/>
          <a:chOff x="0" y="0"/>
          <a:chExt cx="0" cy="0"/>
        </a:xfrm>
      </p:grpSpPr>
      <p:sp>
        <p:nvSpPr>
          <p:cNvPr name="Freeform 2" id="2"/>
          <p:cNvSpPr/>
          <p:nvPr/>
        </p:nvSpPr>
        <p:spPr>
          <a:xfrm flipH="false" flipV="false" rot="0">
            <a:off x="1963758" y="258200"/>
            <a:ext cx="14644235" cy="3777356"/>
          </a:xfrm>
          <a:custGeom>
            <a:avLst/>
            <a:gdLst/>
            <a:ahLst/>
            <a:cxnLst/>
            <a:rect r="r" b="b" t="t" l="l"/>
            <a:pathLst>
              <a:path h="3777356" w="14644235">
                <a:moveTo>
                  <a:pt x="0" y="0"/>
                </a:moveTo>
                <a:lnTo>
                  <a:pt x="14644235" y="0"/>
                </a:lnTo>
                <a:lnTo>
                  <a:pt x="14644235" y="3777356"/>
                </a:lnTo>
                <a:lnTo>
                  <a:pt x="0" y="3777356"/>
                </a:lnTo>
                <a:lnTo>
                  <a:pt x="0" y="0"/>
                </a:lnTo>
                <a:close/>
              </a:path>
            </a:pathLst>
          </a:custGeom>
          <a:blipFill>
            <a:blip r:embed="rId2"/>
            <a:stretch>
              <a:fillRect l="0" t="-75852" r="0" b="-114911"/>
            </a:stretch>
          </a:blipFill>
        </p:spPr>
      </p:sp>
      <p:sp>
        <p:nvSpPr>
          <p:cNvPr name="TextBox 3" id="3"/>
          <p:cNvSpPr txBox="true"/>
          <p:nvPr/>
        </p:nvSpPr>
        <p:spPr>
          <a:xfrm rot="0">
            <a:off x="0" y="6179560"/>
            <a:ext cx="18288000" cy="27186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How Website Design Impacts SEO and Why You Need a Development Company That Understands Both</a:t>
            </a:r>
          </a:p>
          <a:p>
            <a:pPr algn="ctr">
              <a:lnSpc>
                <a:spcPts val="4373"/>
              </a:lnSpc>
              <a:spcBef>
                <a:spcPct val="0"/>
              </a:spcBef>
            </a:pPr>
            <a:r>
              <a:rPr lang="en-US" sz="2733">
                <a:solidFill>
                  <a:srgbClr val="000000"/>
                </a:solidFill>
                <a:latin typeface="Canva Sans"/>
                <a:ea typeface="Canva Sans"/>
                <a:cs typeface="Canva Sans"/>
                <a:sym typeface="Canva Sans"/>
              </a:rPr>
              <a:t>In today’s fast-paced digital world, a visually appealing website is only the first step toward achieving online success. To truly succeed online, your website must also be easily discoverable—and that’s where SEO (Search Engine Optimization) becomes essential. Many business owners overlook the tight relationship between website design and SEO. </a:t>
            </a:r>
          </a:p>
        </p:txBody>
      </p:sp>
      <p:sp>
        <p:nvSpPr>
          <p:cNvPr name="TextBox 4" id="4"/>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0097B2"/>
        </a:solidFill>
      </p:bgPr>
    </p:bg>
    <p:spTree>
      <p:nvGrpSpPr>
        <p:cNvPr id="1" name=""/>
        <p:cNvGrpSpPr/>
        <p:nvPr/>
      </p:nvGrpSpPr>
      <p:grpSpPr>
        <a:xfrm>
          <a:off x="0" y="0"/>
          <a:ext cx="0" cy="0"/>
          <a:chOff x="0" y="0"/>
          <a:chExt cx="0" cy="0"/>
        </a:xfrm>
      </p:grpSpPr>
      <p:sp>
        <p:nvSpPr>
          <p:cNvPr name="Freeform 2" id="2"/>
          <p:cNvSpPr/>
          <p:nvPr/>
        </p:nvSpPr>
        <p:spPr>
          <a:xfrm flipH="false" flipV="false" rot="0">
            <a:off x="2056220" y="255194"/>
            <a:ext cx="14438655" cy="3541253"/>
          </a:xfrm>
          <a:custGeom>
            <a:avLst/>
            <a:gdLst/>
            <a:ahLst/>
            <a:cxnLst/>
            <a:rect r="r" b="b" t="t" l="l"/>
            <a:pathLst>
              <a:path h="3541253" w="14438655">
                <a:moveTo>
                  <a:pt x="0" y="0"/>
                </a:moveTo>
                <a:lnTo>
                  <a:pt x="14438655" y="0"/>
                </a:lnTo>
                <a:lnTo>
                  <a:pt x="14438655" y="3541253"/>
                </a:lnTo>
                <a:lnTo>
                  <a:pt x="0" y="3541253"/>
                </a:lnTo>
                <a:lnTo>
                  <a:pt x="0" y="0"/>
                </a:lnTo>
                <a:close/>
              </a:path>
            </a:pathLst>
          </a:custGeom>
          <a:blipFill>
            <a:blip r:embed="rId2"/>
            <a:stretch>
              <a:fillRect l="0" t="-51484" r="0" b="-117606"/>
            </a:stretch>
          </a:blipFill>
        </p:spPr>
      </p:sp>
      <p:sp>
        <p:nvSpPr>
          <p:cNvPr name="TextBox 3" id="3"/>
          <p:cNvSpPr txBox="true"/>
          <p:nvPr/>
        </p:nvSpPr>
        <p:spPr>
          <a:xfrm rot="0">
            <a:off x="0" y="6247975"/>
            <a:ext cx="18288000" cy="27186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A stunning design without optimization can leave your site invisible to your target audience. That’s why selecting a web development company that excels in both design and SEO is crucial for sustainable success.</a:t>
            </a:r>
          </a:p>
          <a:p>
            <a:pPr algn="ctr">
              <a:lnSpc>
                <a:spcPts val="4373"/>
              </a:lnSpc>
              <a:spcBef>
                <a:spcPct val="0"/>
              </a:spcBef>
            </a:pPr>
            <a:r>
              <a:rPr lang="en-US" sz="2733">
                <a:solidFill>
                  <a:srgbClr val="000000"/>
                </a:solidFill>
                <a:latin typeface="Canva Sans"/>
                <a:ea typeface="Canva Sans"/>
                <a:cs typeface="Canva Sans"/>
                <a:sym typeface="Canva Sans"/>
              </a:rPr>
              <a:t>The Overlap Between Web Design and SEO</a:t>
            </a:r>
          </a:p>
          <a:p>
            <a:pPr algn="ctr">
              <a:lnSpc>
                <a:spcPts val="4373"/>
              </a:lnSpc>
              <a:spcBef>
                <a:spcPct val="0"/>
              </a:spcBef>
            </a:pPr>
            <a:r>
              <a:rPr lang="en-US" sz="2733">
                <a:solidFill>
                  <a:srgbClr val="000000"/>
                </a:solidFill>
                <a:latin typeface="Canva Sans"/>
                <a:ea typeface="Canva Sans"/>
                <a:cs typeface="Canva Sans"/>
                <a:sym typeface="Canva Sans"/>
              </a:rPr>
              <a:t>SEO isn’t just about keywords and backlinks. It also involves the structure of your website and how effortlessly both users and search engines can navigate it. </a:t>
            </a:r>
          </a:p>
        </p:txBody>
      </p:sp>
      <p:sp>
        <p:nvSpPr>
          <p:cNvPr name="TextBox 4" id="4"/>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0097B2"/>
        </a:solidFill>
      </p:bgPr>
    </p:bg>
    <p:spTree>
      <p:nvGrpSpPr>
        <p:cNvPr id="1" name=""/>
        <p:cNvGrpSpPr/>
        <p:nvPr/>
      </p:nvGrpSpPr>
      <p:grpSpPr>
        <a:xfrm>
          <a:off x="0" y="0"/>
          <a:ext cx="0" cy="0"/>
          <a:chOff x="0" y="0"/>
          <a:chExt cx="0" cy="0"/>
        </a:xfrm>
      </p:grpSpPr>
      <p:sp>
        <p:nvSpPr>
          <p:cNvPr name="Freeform 2" id="2"/>
          <p:cNvSpPr/>
          <p:nvPr/>
        </p:nvSpPr>
        <p:spPr>
          <a:xfrm flipH="false" flipV="false" rot="0">
            <a:off x="1989332" y="280265"/>
            <a:ext cx="14546121" cy="4069920"/>
          </a:xfrm>
          <a:custGeom>
            <a:avLst/>
            <a:gdLst/>
            <a:ahLst/>
            <a:cxnLst/>
            <a:rect r="r" b="b" t="t" l="l"/>
            <a:pathLst>
              <a:path h="4069920" w="14546121">
                <a:moveTo>
                  <a:pt x="0" y="0"/>
                </a:moveTo>
                <a:lnTo>
                  <a:pt x="14546121" y="0"/>
                </a:lnTo>
                <a:lnTo>
                  <a:pt x="14546121" y="4069921"/>
                </a:lnTo>
                <a:lnTo>
                  <a:pt x="0" y="4069921"/>
                </a:lnTo>
                <a:lnTo>
                  <a:pt x="0" y="0"/>
                </a:lnTo>
                <a:close/>
              </a:path>
            </a:pathLst>
          </a:custGeom>
          <a:blipFill>
            <a:blip r:embed="rId2"/>
            <a:stretch>
              <a:fillRect l="0" t="-25308" r="0" b="-78962"/>
            </a:stretch>
          </a:blipFill>
        </p:spPr>
      </p:sp>
      <p:sp>
        <p:nvSpPr>
          <p:cNvPr name="TextBox 3" id="3"/>
          <p:cNvSpPr txBox="true"/>
          <p:nvPr/>
        </p:nvSpPr>
        <p:spPr>
          <a:xfrm rot="0">
            <a:off x="0" y="6116427"/>
            <a:ext cx="18288000" cy="27186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Effective website design greatly influences a variety of SEO elements, such as:</a:t>
            </a:r>
          </a:p>
          <a:p>
            <a:pPr algn="ctr">
              <a:lnSpc>
                <a:spcPts val="4373"/>
              </a:lnSpc>
              <a:spcBef>
                <a:spcPct val="0"/>
              </a:spcBef>
            </a:pPr>
            <a:r>
              <a:rPr lang="en-US" sz="2733">
                <a:solidFill>
                  <a:srgbClr val="000000"/>
                </a:solidFill>
                <a:latin typeface="Canva Sans"/>
                <a:ea typeface="Canva Sans"/>
                <a:cs typeface="Canva Sans"/>
                <a:sym typeface="Canva Sans"/>
              </a:rPr>
              <a:t>1. Mobile-Friendliness</a:t>
            </a:r>
          </a:p>
          <a:p>
            <a:pPr algn="ctr">
              <a:lnSpc>
                <a:spcPts val="4373"/>
              </a:lnSpc>
              <a:spcBef>
                <a:spcPct val="0"/>
              </a:spcBef>
            </a:pPr>
            <a:r>
              <a:rPr lang="en-US" sz="2733">
                <a:solidFill>
                  <a:srgbClr val="000000"/>
                </a:solidFill>
                <a:latin typeface="Canva Sans"/>
                <a:ea typeface="Canva Sans"/>
                <a:cs typeface="Canva Sans"/>
                <a:sym typeface="Canva Sans"/>
              </a:rPr>
              <a:t>Since more than half of global web traffic comes from mobile devices, Google has shifted to mobile-first indexing, prioritizing the mobile version of websites for ranking. In other words, Google evaluates and ranks your website based primarily on its mobile version rather than the desktop one. </a:t>
            </a:r>
          </a:p>
        </p:txBody>
      </p:sp>
      <p:sp>
        <p:nvSpPr>
          <p:cNvPr name="TextBox 4" id="4"/>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0097B2"/>
        </a:solidFill>
      </p:bgPr>
    </p:bg>
    <p:spTree>
      <p:nvGrpSpPr>
        <p:cNvPr id="1" name=""/>
        <p:cNvGrpSpPr/>
        <p:nvPr/>
      </p:nvGrpSpPr>
      <p:grpSpPr>
        <a:xfrm>
          <a:off x="0" y="0"/>
          <a:ext cx="0" cy="0"/>
          <a:chOff x="0" y="0"/>
          <a:chExt cx="0" cy="0"/>
        </a:xfrm>
      </p:grpSpPr>
      <p:sp>
        <p:nvSpPr>
          <p:cNvPr name="Freeform 2" id="2"/>
          <p:cNvSpPr/>
          <p:nvPr/>
        </p:nvSpPr>
        <p:spPr>
          <a:xfrm flipH="false" flipV="false" rot="0">
            <a:off x="2128546" y="285427"/>
            <a:ext cx="14320313" cy="3401859"/>
          </a:xfrm>
          <a:custGeom>
            <a:avLst/>
            <a:gdLst/>
            <a:ahLst/>
            <a:cxnLst/>
            <a:rect r="r" b="b" t="t" l="l"/>
            <a:pathLst>
              <a:path h="3401859" w="14320313">
                <a:moveTo>
                  <a:pt x="0" y="0"/>
                </a:moveTo>
                <a:lnTo>
                  <a:pt x="14320313" y="0"/>
                </a:lnTo>
                <a:lnTo>
                  <a:pt x="14320313" y="3401859"/>
                </a:lnTo>
                <a:lnTo>
                  <a:pt x="0" y="3401859"/>
                </a:lnTo>
                <a:lnTo>
                  <a:pt x="0" y="0"/>
                </a:lnTo>
                <a:close/>
              </a:path>
            </a:pathLst>
          </a:custGeom>
          <a:blipFill>
            <a:blip r:embed="rId2"/>
            <a:stretch>
              <a:fillRect l="0" t="-111754" r="0" b="-209201"/>
            </a:stretch>
          </a:blipFill>
        </p:spPr>
      </p:sp>
      <p:sp>
        <p:nvSpPr>
          <p:cNvPr name="TextBox 3" id="3"/>
          <p:cNvSpPr txBox="true"/>
          <p:nvPr/>
        </p:nvSpPr>
        <p:spPr>
          <a:xfrm rot="0">
            <a:off x="0" y="6090118"/>
            <a:ext cx="18288000" cy="27186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A responsive web design ensures that your site looks and functions well on all screen sizes—something that’s absolutely essential for both user experience and SEO.</a:t>
            </a:r>
          </a:p>
          <a:p>
            <a:pPr algn="ctr">
              <a:lnSpc>
                <a:spcPts val="4373"/>
              </a:lnSpc>
              <a:spcBef>
                <a:spcPct val="0"/>
              </a:spcBef>
            </a:pPr>
            <a:r>
              <a:rPr lang="en-US" sz="2733">
                <a:solidFill>
                  <a:srgbClr val="000000"/>
                </a:solidFill>
                <a:latin typeface="Canva Sans"/>
                <a:ea typeface="Canva Sans"/>
                <a:cs typeface="Canva Sans"/>
                <a:sym typeface="Canva Sans"/>
              </a:rPr>
              <a:t>2. Site Speed</a:t>
            </a:r>
          </a:p>
          <a:p>
            <a:pPr algn="ctr">
              <a:lnSpc>
                <a:spcPts val="4373"/>
              </a:lnSpc>
              <a:spcBef>
                <a:spcPct val="0"/>
              </a:spcBef>
            </a:pPr>
            <a:r>
              <a:rPr lang="en-US" sz="2733">
                <a:solidFill>
                  <a:srgbClr val="000000"/>
                </a:solidFill>
                <a:latin typeface="Canva Sans"/>
                <a:ea typeface="Canva Sans"/>
                <a:cs typeface="Canva Sans"/>
                <a:sym typeface="Canva Sans"/>
              </a:rPr>
              <a:t>Slow websites don’t just annoy users—they also lose rankings. Google has officially recognized page speed as a crucial factor in determining search engine rankings. </a:t>
            </a:r>
          </a:p>
        </p:txBody>
      </p:sp>
      <p:sp>
        <p:nvSpPr>
          <p:cNvPr name="TextBox 4" id="4"/>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6.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3406546"/>
            <a:ext cx="18288000" cy="548087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Optimized design elements, such as compressed images, clean code, and minimal use of heavy scripts, can drastically improve loading times. A knowledgeable web development team will build with speed in mind from day one.</a:t>
            </a:r>
          </a:p>
          <a:p>
            <a:pPr algn="ctr">
              <a:lnSpc>
                <a:spcPts val="4373"/>
              </a:lnSpc>
              <a:spcBef>
                <a:spcPct val="0"/>
              </a:spcBef>
            </a:pPr>
            <a:r>
              <a:rPr lang="en-US" sz="2733">
                <a:solidFill>
                  <a:srgbClr val="000000"/>
                </a:solidFill>
                <a:latin typeface="Canva Sans"/>
                <a:ea typeface="Canva Sans"/>
                <a:cs typeface="Canva Sans"/>
                <a:sym typeface="Canva Sans"/>
              </a:rPr>
              <a:t>3. User Experience (UX)</a:t>
            </a:r>
          </a:p>
          <a:p>
            <a:pPr algn="ctr">
              <a:lnSpc>
                <a:spcPts val="4373"/>
              </a:lnSpc>
              <a:spcBef>
                <a:spcPct val="0"/>
              </a:spcBef>
            </a:pPr>
            <a:r>
              <a:rPr lang="en-US" sz="2733">
                <a:solidFill>
                  <a:srgbClr val="000000"/>
                </a:solidFill>
                <a:latin typeface="Canva Sans"/>
                <a:ea typeface="Canva Sans"/>
                <a:cs typeface="Canva Sans"/>
                <a:sym typeface="Canva Sans"/>
              </a:rPr>
              <a:t>Search engines are smart enough to know when users are having a good experience. When users abandon your site shortly after arriving or face difficulties navigating it, search engines interpret this as a poor user experience—resulting in lower SEO rankings. Intuitive layout, easy-to-read fonts, clear calls to action, and logical site structure are all design choices that enhance UX—and indirectly boost SEO performance.</a:t>
            </a:r>
          </a:p>
          <a:p>
            <a:pPr algn="ctr">
              <a:lnSpc>
                <a:spcPts val="4373"/>
              </a:lnSpc>
              <a:spcBef>
                <a:spcPct val="0"/>
              </a:spcBef>
            </a:pPr>
            <a:r>
              <a:rPr lang="en-US" sz="2733">
                <a:solidFill>
                  <a:srgbClr val="000000"/>
                </a:solidFill>
                <a:latin typeface="Canva Sans"/>
                <a:ea typeface="Canva Sans"/>
                <a:cs typeface="Canva Sans"/>
                <a:sym typeface="Canva Sans"/>
              </a:rPr>
              <a:t>4. Clean, SEO-Friendly Code</a:t>
            </a:r>
          </a:p>
          <a:p>
            <a:pPr algn="ctr">
              <a:lnSpc>
                <a:spcPts val="4373"/>
              </a:lnSpc>
              <a:spcBef>
                <a:spcPct val="0"/>
              </a:spcBef>
            </a:pPr>
            <a:r>
              <a:rPr lang="en-US" sz="2733">
                <a:solidFill>
                  <a:srgbClr val="000000"/>
                </a:solidFill>
                <a:latin typeface="Canva Sans"/>
                <a:ea typeface="Canva Sans"/>
                <a:cs typeface="Canva Sans"/>
                <a:sym typeface="Canva Sans"/>
              </a:rPr>
              <a:t>Behind every beautiful website is a codebase that determines how that site functions. </a:t>
            </a:r>
          </a:p>
        </p:txBody>
      </p:sp>
      <p:sp>
        <p:nvSpPr>
          <p:cNvPr name="TextBox 3" id="3"/>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7.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3222379"/>
            <a:ext cx="18288000" cy="548087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Well-organized HTML and CSS help search engines crawl your site efficiently. Features like proper use of heading tags (H1, H2, etc.), schema markup, and accessible alt text for images all contribute to better search visibility.</a:t>
            </a:r>
          </a:p>
          <a:p>
            <a:pPr algn="ctr">
              <a:lnSpc>
                <a:spcPts val="4373"/>
              </a:lnSpc>
              <a:spcBef>
                <a:spcPct val="0"/>
              </a:spcBef>
            </a:pPr>
            <a:r>
              <a:rPr lang="en-US" sz="2733">
                <a:solidFill>
                  <a:srgbClr val="000000"/>
                </a:solidFill>
                <a:latin typeface="Canva Sans"/>
                <a:ea typeface="Canva Sans"/>
                <a:cs typeface="Canva Sans"/>
                <a:sym typeface="Canva Sans"/>
              </a:rPr>
              <a:t>5. Internal Linking and Navigation</a:t>
            </a:r>
          </a:p>
          <a:p>
            <a:pPr algn="ctr">
              <a:lnSpc>
                <a:spcPts val="4373"/>
              </a:lnSpc>
              <a:spcBef>
                <a:spcPct val="0"/>
              </a:spcBef>
            </a:pPr>
            <a:r>
              <a:rPr lang="en-US" sz="2733">
                <a:solidFill>
                  <a:srgbClr val="000000"/>
                </a:solidFill>
                <a:latin typeface="Canva Sans"/>
                <a:ea typeface="Canva Sans"/>
                <a:cs typeface="Canva Sans"/>
                <a:sym typeface="Canva Sans"/>
              </a:rPr>
              <a:t>Good design facilitates logical navigation and internal linking, helping users and search engines move from one page to another. Strategic internal linking helps distribute page authority and makes it easier for search bots to index your site comprehensively.</a:t>
            </a:r>
          </a:p>
          <a:p>
            <a:pPr algn="ctr">
              <a:lnSpc>
                <a:spcPts val="4373"/>
              </a:lnSpc>
              <a:spcBef>
                <a:spcPct val="0"/>
              </a:spcBef>
            </a:pPr>
            <a:r>
              <a:rPr lang="en-US" sz="2733">
                <a:solidFill>
                  <a:srgbClr val="000000"/>
                </a:solidFill>
                <a:latin typeface="Canva Sans"/>
                <a:ea typeface="Canva Sans"/>
                <a:cs typeface="Canva Sans"/>
                <a:sym typeface="Canva Sans"/>
              </a:rPr>
              <a:t>Why You Need a Company That Understands Both</a:t>
            </a:r>
          </a:p>
          <a:p>
            <a:pPr algn="ctr">
              <a:lnSpc>
                <a:spcPts val="4373"/>
              </a:lnSpc>
              <a:spcBef>
                <a:spcPct val="0"/>
              </a:spcBef>
            </a:pPr>
            <a:r>
              <a:rPr lang="en-US" sz="2733">
                <a:solidFill>
                  <a:srgbClr val="000000"/>
                </a:solidFill>
                <a:latin typeface="Canva Sans"/>
                <a:ea typeface="Canva Sans"/>
                <a:cs typeface="Canva Sans"/>
                <a:sym typeface="Canva Sans"/>
              </a:rPr>
              <a:t>Many companies specialize in either SEO or web design—but not both. This divided strategy can result in missed opportunities and potentially expensive mistakes. For example:</a:t>
            </a:r>
          </a:p>
        </p:txBody>
      </p:sp>
      <p:sp>
        <p:nvSpPr>
          <p:cNvPr name="TextBox 3" id="3"/>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8.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2775117"/>
            <a:ext cx="18288000" cy="548087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A design team may choose animations or layouts that look great but aren’t crawlable by search engines.</a:t>
            </a:r>
          </a:p>
          <a:p>
            <a:pPr algn="ctr">
              <a:lnSpc>
                <a:spcPts val="4373"/>
              </a:lnSpc>
              <a:spcBef>
                <a:spcPct val="0"/>
              </a:spcBef>
            </a:pPr>
            <a:r>
              <a:rPr lang="en-US" sz="2733">
                <a:solidFill>
                  <a:srgbClr val="000000"/>
                </a:solidFill>
                <a:latin typeface="Canva Sans"/>
                <a:ea typeface="Canva Sans"/>
                <a:cs typeface="Canva Sans"/>
                <a:sym typeface="Canva Sans"/>
              </a:rPr>
              <a:t>An SEO team may recommend structural changes that conflict with design elements, resulting in a disjointed user experience.</a:t>
            </a:r>
          </a:p>
          <a:p>
            <a:pPr algn="ctr">
              <a:lnSpc>
                <a:spcPts val="4373"/>
              </a:lnSpc>
              <a:spcBef>
                <a:spcPct val="0"/>
              </a:spcBef>
            </a:pPr>
            <a:r>
              <a:rPr lang="en-US" sz="2733">
                <a:solidFill>
                  <a:srgbClr val="000000"/>
                </a:solidFill>
                <a:latin typeface="Canva Sans"/>
                <a:ea typeface="Canva Sans"/>
                <a:cs typeface="Canva Sans"/>
                <a:sym typeface="Canva Sans"/>
              </a:rPr>
              <a:t>When you work with a full-service web design and development company that understands SEO, you get a cohesive strategy where design, functionality, and optimization work in harmony. This leads to:</a:t>
            </a:r>
          </a:p>
          <a:p>
            <a:pPr algn="ctr">
              <a:lnSpc>
                <a:spcPts val="4373"/>
              </a:lnSpc>
              <a:spcBef>
                <a:spcPct val="0"/>
              </a:spcBef>
            </a:pPr>
            <a:r>
              <a:rPr lang="en-US" sz="2733">
                <a:solidFill>
                  <a:srgbClr val="000000"/>
                </a:solidFill>
                <a:latin typeface="Canva Sans"/>
                <a:ea typeface="Canva Sans"/>
                <a:cs typeface="Canva Sans"/>
                <a:sym typeface="Canva Sans"/>
              </a:rPr>
              <a:t>Better rankings on search engines</a:t>
            </a:r>
          </a:p>
          <a:p>
            <a:pPr algn="ctr">
              <a:lnSpc>
                <a:spcPts val="4373"/>
              </a:lnSpc>
              <a:spcBef>
                <a:spcPct val="0"/>
              </a:spcBef>
            </a:pPr>
            <a:r>
              <a:rPr lang="en-US" sz="2733">
                <a:solidFill>
                  <a:srgbClr val="000000"/>
                </a:solidFill>
                <a:latin typeface="Canva Sans"/>
                <a:ea typeface="Canva Sans"/>
                <a:cs typeface="Canva Sans"/>
                <a:sym typeface="Canva Sans"/>
              </a:rPr>
              <a:t>Higher conversion rates</a:t>
            </a:r>
          </a:p>
          <a:p>
            <a:pPr algn="ctr">
              <a:lnSpc>
                <a:spcPts val="4373"/>
              </a:lnSpc>
              <a:spcBef>
                <a:spcPct val="0"/>
              </a:spcBef>
            </a:pPr>
            <a:r>
              <a:rPr lang="en-US" sz="2733">
                <a:solidFill>
                  <a:srgbClr val="000000"/>
                </a:solidFill>
                <a:latin typeface="Canva Sans"/>
                <a:ea typeface="Canva Sans"/>
                <a:cs typeface="Canva Sans"/>
                <a:sym typeface="Canva Sans"/>
              </a:rPr>
              <a:t>Improved brand trust and credibility</a:t>
            </a:r>
          </a:p>
          <a:p>
            <a:pPr algn="ctr">
              <a:lnSpc>
                <a:spcPts val="4373"/>
              </a:lnSpc>
              <a:spcBef>
                <a:spcPct val="0"/>
              </a:spcBef>
            </a:pPr>
            <a:r>
              <a:rPr lang="en-US" sz="2733">
                <a:solidFill>
                  <a:srgbClr val="000000"/>
                </a:solidFill>
                <a:latin typeface="Canva Sans"/>
                <a:ea typeface="Canva Sans"/>
                <a:cs typeface="Canva Sans"/>
                <a:sym typeface="Canva Sans"/>
              </a:rPr>
              <a:t>Long-term ROI from your digital investment</a:t>
            </a:r>
          </a:p>
          <a:p>
            <a:pPr algn="ctr">
              <a:lnSpc>
                <a:spcPts val="4373"/>
              </a:lnSpc>
              <a:spcBef>
                <a:spcPct val="0"/>
              </a:spcBef>
            </a:pPr>
            <a:r>
              <a:rPr lang="en-US" sz="2733">
                <a:solidFill>
                  <a:srgbClr val="000000"/>
                </a:solidFill>
                <a:latin typeface="Canva Sans"/>
                <a:ea typeface="Canva Sans"/>
                <a:cs typeface="Canva Sans"/>
                <a:sym typeface="Canva Sans"/>
              </a:rPr>
              <a:t>Final Thoughts</a:t>
            </a:r>
          </a:p>
        </p:txBody>
      </p:sp>
      <p:sp>
        <p:nvSpPr>
          <p:cNvPr name="TextBox 3" id="3"/>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9.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3184162"/>
            <a:ext cx="18288000" cy="38235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Website design and SEO go hand in hand; they are two essential components that work together to create a successful online presence. The most effective websites are built with both aesthetics and optimization in mind. Partnering with a development company that understands this balance ensures your site doesn’t just look good, but performs well too.</a:t>
            </a:r>
          </a:p>
          <a:p>
            <a:pPr algn="ctr">
              <a:lnSpc>
                <a:spcPts val="4373"/>
              </a:lnSpc>
              <a:spcBef>
                <a:spcPct val="0"/>
              </a:spcBef>
            </a:pPr>
            <a:r>
              <a:rPr lang="en-US" sz="2733">
                <a:solidFill>
                  <a:srgbClr val="000000"/>
                </a:solidFill>
                <a:latin typeface="Canva Sans"/>
                <a:ea typeface="Canva Sans"/>
                <a:cs typeface="Canva Sans"/>
                <a:sym typeface="Canva Sans"/>
              </a:rPr>
              <a:t>If you're ready to create a site that ranks high and impresses your visitors, choose a web design and development team that builds with SEO from the ground up. In the long run, both your potential customers and your business’s profitability will see significant benefits.</a:t>
            </a:r>
          </a:p>
        </p:txBody>
      </p:sp>
      <p:sp>
        <p:nvSpPr>
          <p:cNvPr name="TextBox 3" id="3"/>
          <p:cNvSpPr txBox="true"/>
          <p:nvPr/>
        </p:nvSpPr>
        <p:spPr>
          <a:xfrm rot="0">
            <a:off x="2306389" y="8352737"/>
            <a:ext cx="13675221"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The Key Benefits of Hiring a Full-Service Website Design and Development Agency</a:t>
            </a:r>
          </a:p>
        </p:txBody>
      </p:sp>
      <p:sp>
        <p:nvSpPr>
          <p:cNvPr name="TextBox 4" id="4"/>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DAGlcwtT6V4</dc:identifier>
  <dcterms:modified xsi:type="dcterms:W3CDTF">2011-08-01T06:04:30Z</dcterms:modified>
  <cp:revision>1</cp:revision>
  <dc:title>How Website Design Impacts SEO and Why You Need a Development Company That Understands Both</dc:title>
</cp:coreProperties>
</file>