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8288000" cy="10287000"/>
  <p:notesSz cx="6858000" cy="9144000"/>
  <p:embeddedFontLst>
    <p:embeddedFont>
      <p:font typeface="Calibri" pitchFamily="34" charset="0"/>
      <p:regular r:id="rId6"/>
      <p:bold r:id="rId7"/>
      <p:italic r:id="rId8"/>
      <p:boldItalic r:id="rId9"/>
    </p:embeddedFont>
    <p:embeddedFont>
      <p:font typeface="Gabriola" pitchFamily="82" charset="0"/>
      <p:regular r:id="rId10"/>
    </p:embeddedFont>
    <p:embeddedFont>
      <p:font typeface="ไอติม" charset="-34"/>
      <p:regular r:id="rId1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46" d="100"/>
          <a:sy n="46" d="100"/>
        </p:scale>
        <p:origin x="-75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font" Target="fonts/font2.fntdata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1.fntdata"/><Relationship Id="rId11" Type="http://schemas.openxmlformats.org/officeDocument/2006/relationships/font" Target="fonts/font6.fntdata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font" Target="fonts/font4.fntdata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mymodernlaw.com/scheduling/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mymodernlaw.com/careers/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mymodernlaw.com/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/>
            <a:stretch>
              <a:fillRect t="-9222" b="-9222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2426005" y="1795607"/>
            <a:ext cx="13435990" cy="6695786"/>
            <a:chOff x="0" y="0"/>
            <a:chExt cx="3538697" cy="1763499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538697" cy="1763499"/>
            </a:xfrm>
            <a:custGeom>
              <a:avLst/>
              <a:gdLst/>
              <a:ahLst/>
              <a:cxnLst/>
              <a:rect l="l" t="t" r="r" b="b"/>
              <a:pathLst>
                <a:path w="3538697" h="1763499">
                  <a:moveTo>
                    <a:pt x="29387" y="0"/>
                  </a:moveTo>
                  <a:lnTo>
                    <a:pt x="3509311" y="0"/>
                  </a:lnTo>
                  <a:cubicBezTo>
                    <a:pt x="3525540" y="0"/>
                    <a:pt x="3538697" y="13157"/>
                    <a:pt x="3538697" y="29387"/>
                  </a:cubicBezTo>
                  <a:lnTo>
                    <a:pt x="3538697" y="1734113"/>
                  </a:lnTo>
                  <a:cubicBezTo>
                    <a:pt x="3538697" y="1741906"/>
                    <a:pt x="3535601" y="1749381"/>
                    <a:pt x="3530090" y="1754892"/>
                  </a:cubicBezTo>
                  <a:cubicBezTo>
                    <a:pt x="3524579" y="1760403"/>
                    <a:pt x="3517104" y="1763499"/>
                    <a:pt x="3509311" y="1763499"/>
                  </a:cubicBezTo>
                  <a:lnTo>
                    <a:pt x="29387" y="1763499"/>
                  </a:lnTo>
                  <a:cubicBezTo>
                    <a:pt x="21593" y="1763499"/>
                    <a:pt x="14118" y="1760403"/>
                    <a:pt x="8607" y="1754892"/>
                  </a:cubicBezTo>
                  <a:cubicBezTo>
                    <a:pt x="3096" y="1749381"/>
                    <a:pt x="0" y="1741906"/>
                    <a:pt x="0" y="1734113"/>
                  </a:cubicBezTo>
                  <a:lnTo>
                    <a:pt x="0" y="29387"/>
                  </a:lnTo>
                  <a:cubicBezTo>
                    <a:pt x="0" y="21593"/>
                    <a:pt x="3096" y="14118"/>
                    <a:pt x="8607" y="8607"/>
                  </a:cubicBezTo>
                  <a:cubicBezTo>
                    <a:pt x="14118" y="3096"/>
                    <a:pt x="21593" y="0"/>
                    <a:pt x="29387" y="0"/>
                  </a:cubicBezTo>
                  <a:close/>
                </a:path>
              </a:pathLst>
            </a:custGeom>
            <a:solidFill>
              <a:srgbClr val="FFFFFF">
                <a:alpha val="86667"/>
              </a:srgbClr>
            </a:solidFill>
            <a:ln w="38100" cap="rnd">
              <a:solidFill>
                <a:srgbClr val="000000">
                  <a:alpha val="86667"/>
                </a:srgbClr>
              </a:solidFill>
              <a:prstDash val="dash"/>
              <a:round/>
            </a:ln>
          </p:spPr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3538697" cy="180159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3048000" y="1866900"/>
            <a:ext cx="12573000" cy="28328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1469"/>
              </a:lnSpc>
            </a:pPr>
            <a:r>
              <a:rPr lang="en-US" sz="8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</a:rPr>
              <a:t>Free Legal Advice From Lawyers Online</a:t>
            </a:r>
            <a:endParaRPr lang="en-US" sz="8192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briola" pitchFamily="82" charset="0"/>
              <a:ea typeface="ไอติม"/>
              <a:cs typeface="ไอติม"/>
              <a:sym typeface="ไอติม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3581400" y="4991100"/>
            <a:ext cx="10668000" cy="332398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5400" dirty="0" smtClean="0">
                <a:latin typeface="Gabriola" pitchFamily="82" charset="0"/>
              </a:rPr>
              <a:t>Get reliable </a:t>
            </a:r>
            <a:r>
              <a:rPr lang="en-US" sz="5400" b="1" u="sng" dirty="0" smtClean="0">
                <a:latin typeface="Gabriola" pitchFamily="82" charset="0"/>
                <a:hlinkClick r:id="rId3"/>
              </a:rPr>
              <a:t>free legal advice from lawyers online</a:t>
            </a:r>
            <a:r>
              <a:rPr lang="en-US" sz="5400" b="1" dirty="0" smtClean="0">
                <a:latin typeface="Gabriola" pitchFamily="82" charset="0"/>
              </a:rPr>
              <a:t> </a:t>
            </a:r>
            <a:r>
              <a:rPr lang="en-US" sz="5400" dirty="0" smtClean="0">
                <a:latin typeface="Gabriola" pitchFamily="82" charset="0"/>
              </a:rPr>
              <a:t>through our educational resources and initial intake tools. Visit our portal to start your journey today.</a:t>
            </a:r>
            <a:endParaRPr lang="en-US" sz="5400" dirty="0">
              <a:latin typeface="Gabriola" pitchFamily="82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/>
            <a:stretch>
              <a:fillRect t="-9222" b="-9222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2426005" y="1795607"/>
            <a:ext cx="13435990" cy="6695786"/>
            <a:chOff x="0" y="0"/>
            <a:chExt cx="3538697" cy="1763499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538697" cy="1763499"/>
            </a:xfrm>
            <a:custGeom>
              <a:avLst/>
              <a:gdLst/>
              <a:ahLst/>
              <a:cxnLst/>
              <a:rect l="l" t="t" r="r" b="b"/>
              <a:pathLst>
                <a:path w="3538697" h="1763499">
                  <a:moveTo>
                    <a:pt x="29387" y="0"/>
                  </a:moveTo>
                  <a:lnTo>
                    <a:pt x="3509311" y="0"/>
                  </a:lnTo>
                  <a:cubicBezTo>
                    <a:pt x="3525540" y="0"/>
                    <a:pt x="3538697" y="13157"/>
                    <a:pt x="3538697" y="29387"/>
                  </a:cubicBezTo>
                  <a:lnTo>
                    <a:pt x="3538697" y="1734113"/>
                  </a:lnTo>
                  <a:cubicBezTo>
                    <a:pt x="3538697" y="1741906"/>
                    <a:pt x="3535601" y="1749381"/>
                    <a:pt x="3530090" y="1754892"/>
                  </a:cubicBezTo>
                  <a:cubicBezTo>
                    <a:pt x="3524579" y="1760403"/>
                    <a:pt x="3517104" y="1763499"/>
                    <a:pt x="3509311" y="1763499"/>
                  </a:cubicBezTo>
                  <a:lnTo>
                    <a:pt x="29387" y="1763499"/>
                  </a:lnTo>
                  <a:cubicBezTo>
                    <a:pt x="21593" y="1763499"/>
                    <a:pt x="14118" y="1760403"/>
                    <a:pt x="8607" y="1754892"/>
                  </a:cubicBezTo>
                  <a:cubicBezTo>
                    <a:pt x="3096" y="1749381"/>
                    <a:pt x="0" y="1741906"/>
                    <a:pt x="0" y="1734113"/>
                  </a:cubicBezTo>
                  <a:lnTo>
                    <a:pt x="0" y="29387"/>
                  </a:lnTo>
                  <a:cubicBezTo>
                    <a:pt x="0" y="21593"/>
                    <a:pt x="3096" y="14118"/>
                    <a:pt x="8607" y="8607"/>
                  </a:cubicBezTo>
                  <a:cubicBezTo>
                    <a:pt x="14118" y="3096"/>
                    <a:pt x="21593" y="0"/>
                    <a:pt x="29387" y="0"/>
                  </a:cubicBezTo>
                  <a:close/>
                </a:path>
              </a:pathLst>
            </a:custGeom>
            <a:solidFill>
              <a:srgbClr val="FFFFFF">
                <a:alpha val="86667"/>
              </a:srgbClr>
            </a:solidFill>
            <a:ln w="38100" cap="rnd">
              <a:solidFill>
                <a:srgbClr val="000000">
                  <a:alpha val="86667"/>
                </a:srgbClr>
              </a:solidFill>
              <a:prstDash val="dash"/>
              <a:round/>
            </a:ln>
          </p:spPr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3538697" cy="180159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2743200" y="2019300"/>
            <a:ext cx="12725400" cy="28328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1469"/>
              </a:lnSpc>
            </a:pPr>
            <a:r>
              <a:rPr lang="en-US" sz="8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</a:rPr>
              <a:t>Family Law Attorney Free Consultation</a:t>
            </a:r>
            <a:endParaRPr lang="en-US" sz="8192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briola" pitchFamily="82" charset="0"/>
              <a:ea typeface="ไอติม"/>
              <a:cs typeface="ไอติม"/>
              <a:sym typeface="ไอติม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3429000" y="5295900"/>
            <a:ext cx="11582400" cy="24929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5400" dirty="0" smtClean="0">
                <a:latin typeface="Gabriola" pitchFamily="82" charset="0"/>
              </a:rPr>
              <a:t>Speak with a family law attorney free consultation available to help you understand your options clearly. Contact our scheduling team to book a slot today.  </a:t>
            </a:r>
            <a:endParaRPr lang="en-US" sz="5400" dirty="0">
              <a:latin typeface="Gabriola" pitchFamily="82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/>
            <a:stretch>
              <a:fillRect t="-9222" b="-9222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2426005" y="1795607"/>
            <a:ext cx="13435990" cy="6695786"/>
            <a:chOff x="0" y="0"/>
            <a:chExt cx="3538697" cy="1763499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538697" cy="1763499"/>
            </a:xfrm>
            <a:custGeom>
              <a:avLst/>
              <a:gdLst/>
              <a:ahLst/>
              <a:cxnLst/>
              <a:rect l="l" t="t" r="r" b="b"/>
              <a:pathLst>
                <a:path w="3538697" h="1763499">
                  <a:moveTo>
                    <a:pt x="29387" y="0"/>
                  </a:moveTo>
                  <a:lnTo>
                    <a:pt x="3509311" y="0"/>
                  </a:lnTo>
                  <a:cubicBezTo>
                    <a:pt x="3525540" y="0"/>
                    <a:pt x="3538697" y="13157"/>
                    <a:pt x="3538697" y="29387"/>
                  </a:cubicBezTo>
                  <a:lnTo>
                    <a:pt x="3538697" y="1734113"/>
                  </a:lnTo>
                  <a:cubicBezTo>
                    <a:pt x="3538697" y="1741906"/>
                    <a:pt x="3535601" y="1749381"/>
                    <a:pt x="3530090" y="1754892"/>
                  </a:cubicBezTo>
                  <a:cubicBezTo>
                    <a:pt x="3524579" y="1760403"/>
                    <a:pt x="3517104" y="1763499"/>
                    <a:pt x="3509311" y="1763499"/>
                  </a:cubicBezTo>
                  <a:lnTo>
                    <a:pt x="29387" y="1763499"/>
                  </a:lnTo>
                  <a:cubicBezTo>
                    <a:pt x="21593" y="1763499"/>
                    <a:pt x="14118" y="1760403"/>
                    <a:pt x="8607" y="1754892"/>
                  </a:cubicBezTo>
                  <a:cubicBezTo>
                    <a:pt x="3096" y="1749381"/>
                    <a:pt x="0" y="1741906"/>
                    <a:pt x="0" y="1734113"/>
                  </a:cubicBezTo>
                  <a:lnTo>
                    <a:pt x="0" y="29387"/>
                  </a:lnTo>
                  <a:cubicBezTo>
                    <a:pt x="0" y="21593"/>
                    <a:pt x="3096" y="14118"/>
                    <a:pt x="8607" y="8607"/>
                  </a:cubicBezTo>
                  <a:cubicBezTo>
                    <a:pt x="14118" y="3096"/>
                    <a:pt x="21593" y="0"/>
                    <a:pt x="29387" y="0"/>
                  </a:cubicBezTo>
                  <a:close/>
                </a:path>
              </a:pathLst>
            </a:custGeom>
            <a:solidFill>
              <a:srgbClr val="FFFFFF">
                <a:alpha val="86667"/>
              </a:srgbClr>
            </a:solidFill>
            <a:ln w="38100" cap="rnd">
              <a:solidFill>
                <a:srgbClr val="000000">
                  <a:alpha val="86667"/>
                </a:srgbClr>
              </a:solidFill>
              <a:prstDash val="dash"/>
              <a:round/>
            </a:ln>
          </p:spPr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3538697" cy="180159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2819400" y="1790700"/>
            <a:ext cx="12725400" cy="29495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1469"/>
              </a:lnSpc>
            </a:pPr>
            <a:r>
              <a:rPr lang="en-US" sz="8800" b="1" dirty="0" smtClean="0">
                <a:latin typeface="Gabriola" pitchFamily="82" charset="0"/>
              </a:rPr>
              <a:t>Law Career Development Plan for Employees</a:t>
            </a:r>
            <a:endParaRPr lang="en-US" sz="8192" dirty="0">
              <a:solidFill>
                <a:srgbClr val="000000"/>
              </a:solidFill>
              <a:latin typeface="Gabriola" pitchFamily="82" charset="0"/>
              <a:ea typeface="ไอติม"/>
              <a:cs typeface="ไอติม"/>
              <a:sym typeface="ไอติม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3581400" y="4943713"/>
            <a:ext cx="11125200" cy="332398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5400" dirty="0" smtClean="0">
                <a:latin typeface="Gabriola" pitchFamily="82" charset="0"/>
              </a:rPr>
              <a:t>Build your future with a </a:t>
            </a:r>
            <a:r>
              <a:rPr lang="en-US" sz="5400" b="1" u="sng" dirty="0" smtClean="0">
                <a:latin typeface="Gabriola" pitchFamily="82" charset="0"/>
                <a:hlinkClick r:id="rId3"/>
              </a:rPr>
              <a:t>law career development plan for employees</a:t>
            </a:r>
            <a:r>
              <a:rPr lang="en-US" sz="5400" dirty="0" smtClean="0">
                <a:latin typeface="Gabriola" pitchFamily="82" charset="0"/>
              </a:rPr>
              <a:t> that prioritizes growth and mentorship. View our open positions online to apply today.</a:t>
            </a:r>
            <a:endParaRPr lang="en-US" sz="5400" dirty="0">
              <a:latin typeface="Gabriola" pitchFamily="82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/>
            <a:stretch>
              <a:fillRect t="-9222" b="-9222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2426005" y="1795607"/>
            <a:ext cx="13435990" cy="6695786"/>
            <a:chOff x="0" y="0"/>
            <a:chExt cx="3538697" cy="1763499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538697" cy="1763499"/>
            </a:xfrm>
            <a:custGeom>
              <a:avLst/>
              <a:gdLst/>
              <a:ahLst/>
              <a:cxnLst/>
              <a:rect l="l" t="t" r="r" b="b"/>
              <a:pathLst>
                <a:path w="3538697" h="1763499">
                  <a:moveTo>
                    <a:pt x="29387" y="0"/>
                  </a:moveTo>
                  <a:lnTo>
                    <a:pt x="3509311" y="0"/>
                  </a:lnTo>
                  <a:cubicBezTo>
                    <a:pt x="3525540" y="0"/>
                    <a:pt x="3538697" y="13157"/>
                    <a:pt x="3538697" y="29387"/>
                  </a:cubicBezTo>
                  <a:lnTo>
                    <a:pt x="3538697" y="1734113"/>
                  </a:lnTo>
                  <a:cubicBezTo>
                    <a:pt x="3538697" y="1741906"/>
                    <a:pt x="3535601" y="1749381"/>
                    <a:pt x="3530090" y="1754892"/>
                  </a:cubicBezTo>
                  <a:cubicBezTo>
                    <a:pt x="3524579" y="1760403"/>
                    <a:pt x="3517104" y="1763499"/>
                    <a:pt x="3509311" y="1763499"/>
                  </a:cubicBezTo>
                  <a:lnTo>
                    <a:pt x="29387" y="1763499"/>
                  </a:lnTo>
                  <a:cubicBezTo>
                    <a:pt x="21593" y="1763499"/>
                    <a:pt x="14118" y="1760403"/>
                    <a:pt x="8607" y="1754892"/>
                  </a:cubicBezTo>
                  <a:cubicBezTo>
                    <a:pt x="3096" y="1749381"/>
                    <a:pt x="0" y="1741906"/>
                    <a:pt x="0" y="1734113"/>
                  </a:cubicBezTo>
                  <a:lnTo>
                    <a:pt x="0" y="29387"/>
                  </a:lnTo>
                  <a:cubicBezTo>
                    <a:pt x="0" y="21593"/>
                    <a:pt x="3096" y="14118"/>
                    <a:pt x="8607" y="8607"/>
                  </a:cubicBezTo>
                  <a:cubicBezTo>
                    <a:pt x="14118" y="3096"/>
                    <a:pt x="21593" y="0"/>
                    <a:pt x="29387" y="0"/>
                  </a:cubicBezTo>
                  <a:close/>
                </a:path>
              </a:pathLst>
            </a:custGeom>
            <a:solidFill>
              <a:srgbClr val="FFFFFF">
                <a:alpha val="86667"/>
              </a:srgbClr>
            </a:solidFill>
            <a:ln w="38100" cap="rnd">
              <a:solidFill>
                <a:srgbClr val="000000">
                  <a:alpha val="86667"/>
                </a:srgbClr>
              </a:solidFill>
              <a:prstDash val="dash"/>
              <a:round/>
            </a:ln>
          </p:spPr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3538697" cy="180159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4875411" y="1866900"/>
            <a:ext cx="8537178" cy="13581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469"/>
              </a:lnSpc>
            </a:pPr>
            <a:r>
              <a:rPr lang="en-US" sz="88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  <a:ea typeface="ไอติม"/>
                <a:cs typeface="ไอติม"/>
                <a:sym typeface="ไอติม"/>
              </a:rPr>
              <a:t>Contact Us</a:t>
            </a:r>
            <a:endParaRPr lang="en-US" sz="8800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briola" pitchFamily="82" charset="0"/>
              <a:ea typeface="ไอติม"/>
              <a:cs typeface="ไอติม"/>
              <a:sym typeface="ไอติม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124200" y="3238500"/>
            <a:ext cx="11353800" cy="301364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653"/>
              </a:lnSpc>
            </a:pPr>
            <a:r>
              <a:rPr lang="en-US" sz="4000" b="1" dirty="0" smtClean="0">
                <a:solidFill>
                  <a:srgbClr val="000000"/>
                </a:solidFill>
                <a:latin typeface="Gabriola" pitchFamily="82" charset="0"/>
                <a:ea typeface="ไอติม"/>
                <a:cs typeface="ไอติม"/>
                <a:sym typeface="ไอติม"/>
              </a:rPr>
              <a:t>Bio</a:t>
            </a:r>
            <a:r>
              <a:rPr lang="en-US" sz="3323" dirty="0" smtClean="0">
                <a:solidFill>
                  <a:srgbClr val="000000"/>
                </a:solidFill>
                <a:latin typeface="ไอติม"/>
                <a:ea typeface="ไอติม"/>
                <a:cs typeface="ไอติม"/>
                <a:sym typeface="ไอติม"/>
              </a:rPr>
              <a:t>: </a:t>
            </a:r>
            <a:r>
              <a:rPr lang="en-US" sz="4000" dirty="0" smtClean="0">
                <a:solidFill>
                  <a:srgbClr val="000000"/>
                </a:solidFill>
                <a:latin typeface="Gabriola" pitchFamily="82" charset="0"/>
                <a:ea typeface="ไอติม"/>
                <a:cs typeface="ไอติม"/>
                <a:sym typeface="ไอติม"/>
              </a:rPr>
              <a:t>Modern Law is a legal support team that works together to keep your case running on time with all the right paperwork. Our highly trained client advocates provide personalized help for all-family situations.</a:t>
            </a:r>
          </a:p>
          <a:p>
            <a:pPr>
              <a:lnSpc>
                <a:spcPts val="4653"/>
              </a:lnSpc>
            </a:pPr>
            <a:endParaRPr lang="en-US" sz="3323" dirty="0">
              <a:solidFill>
                <a:srgbClr val="000000"/>
              </a:solidFill>
              <a:latin typeface="ไอติม"/>
              <a:ea typeface="ไอติม"/>
              <a:cs typeface="ไอติม"/>
              <a:sym typeface="ไอติม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971800" y="6112867"/>
            <a:ext cx="11734800" cy="421910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653"/>
              </a:lnSpc>
            </a:pPr>
            <a:r>
              <a:rPr lang="en-US" sz="4000" b="1" dirty="0" smtClean="0">
                <a:solidFill>
                  <a:srgbClr val="000000"/>
                </a:solidFill>
                <a:latin typeface="Gabriola" pitchFamily="82" charset="0"/>
                <a:ea typeface="ไอติม"/>
                <a:cs typeface="ไอติม"/>
                <a:sym typeface="ไอติม"/>
              </a:rPr>
              <a:t>    Address</a:t>
            </a:r>
            <a:r>
              <a:rPr lang="en-US" sz="3323" dirty="0" smtClean="0">
                <a:solidFill>
                  <a:srgbClr val="000000"/>
                </a:solidFill>
                <a:latin typeface="Gabriola" pitchFamily="82" charset="0"/>
                <a:ea typeface="ไอติม"/>
                <a:cs typeface="ไอติม"/>
                <a:sym typeface="ไอติม"/>
              </a:rPr>
              <a:t>: </a:t>
            </a:r>
            <a:r>
              <a:rPr lang="en-US" sz="4000" dirty="0" smtClean="0">
                <a:solidFill>
                  <a:srgbClr val="000000"/>
                </a:solidFill>
                <a:latin typeface="Gabriola" pitchFamily="82" charset="0"/>
                <a:ea typeface="ไอติม"/>
                <a:cs typeface="ไอติม"/>
                <a:sym typeface="ไอติม"/>
              </a:rPr>
              <a:t>4540 E Baseline Rd, Suite 105, Mesa, AZ 85206, United States </a:t>
            </a:r>
            <a:br>
              <a:rPr lang="en-US" sz="4000" dirty="0" smtClean="0">
                <a:solidFill>
                  <a:srgbClr val="000000"/>
                </a:solidFill>
                <a:latin typeface="Gabriola" pitchFamily="82" charset="0"/>
                <a:ea typeface="ไอติม"/>
                <a:cs typeface="ไอติม"/>
                <a:sym typeface="ไอติม"/>
              </a:rPr>
            </a:br>
            <a:r>
              <a:rPr lang="en-US" sz="4000" dirty="0" smtClean="0">
                <a:solidFill>
                  <a:srgbClr val="000000"/>
                </a:solidFill>
                <a:latin typeface="Gabriola" pitchFamily="82" charset="0"/>
                <a:ea typeface="ไอติม"/>
                <a:cs typeface="ไอติม"/>
                <a:sym typeface="ไอติม"/>
              </a:rPr>
              <a:t/>
            </a:r>
            <a:br>
              <a:rPr lang="en-US" sz="4000" dirty="0" smtClean="0">
                <a:solidFill>
                  <a:srgbClr val="000000"/>
                </a:solidFill>
                <a:latin typeface="Gabriola" pitchFamily="82" charset="0"/>
                <a:ea typeface="ไอติม"/>
                <a:cs typeface="ไอติม"/>
                <a:sym typeface="ไอติม"/>
              </a:rPr>
            </a:br>
            <a:r>
              <a:rPr lang="en-US" sz="4000" b="1" dirty="0" smtClean="0">
                <a:solidFill>
                  <a:srgbClr val="000000"/>
                </a:solidFill>
                <a:latin typeface="Gabriola" pitchFamily="82" charset="0"/>
                <a:ea typeface="ไอติม"/>
                <a:cs typeface="ไอติม"/>
                <a:sym typeface="ไอติม"/>
              </a:rPr>
              <a:t>Website</a:t>
            </a:r>
            <a:r>
              <a:rPr lang="en-US" sz="4000" dirty="0" smtClean="0">
                <a:solidFill>
                  <a:srgbClr val="000000"/>
                </a:solidFill>
                <a:latin typeface="Gabriola" pitchFamily="82" charset="0"/>
                <a:ea typeface="ไอติม"/>
                <a:cs typeface="ไอติม"/>
                <a:sym typeface="ไอติม"/>
              </a:rPr>
              <a:t>: </a:t>
            </a:r>
            <a:r>
              <a:rPr lang="en-US" sz="4000" b="1" dirty="0" smtClean="0">
                <a:solidFill>
                  <a:srgbClr val="000000"/>
                </a:solidFill>
                <a:latin typeface="Gabriola" pitchFamily="82" charset="0"/>
                <a:ea typeface="ไอติม"/>
                <a:cs typeface="ไอติม"/>
                <a:sym typeface="ไอติม"/>
                <a:hlinkClick r:id="rId3"/>
              </a:rPr>
              <a:t>https</a:t>
            </a:r>
            <a:r>
              <a:rPr lang="en-US" sz="4000" b="1" dirty="0" smtClean="0">
                <a:solidFill>
                  <a:srgbClr val="000000"/>
                </a:solidFill>
                <a:latin typeface="Gabriola" pitchFamily="82" charset="0"/>
                <a:ea typeface="ไอติม"/>
                <a:cs typeface="ไอติม"/>
                <a:sym typeface="ไอติม"/>
                <a:hlinkClick r:id="rId3"/>
              </a:rPr>
              <a:t>://mymodernlaw.com/ </a:t>
            </a:r>
            <a:r>
              <a:rPr lang="en-US" sz="4000" dirty="0" smtClean="0">
                <a:solidFill>
                  <a:srgbClr val="000000"/>
                </a:solidFill>
                <a:latin typeface="Gabriola" pitchFamily="82" charset="0"/>
                <a:ea typeface="ไอติม"/>
                <a:cs typeface="ไอติม"/>
                <a:sym typeface="ไอติม"/>
              </a:rPr>
              <a:t/>
            </a:r>
            <a:br>
              <a:rPr lang="en-US" sz="4000" dirty="0" smtClean="0">
                <a:solidFill>
                  <a:srgbClr val="000000"/>
                </a:solidFill>
                <a:latin typeface="Gabriola" pitchFamily="82" charset="0"/>
                <a:ea typeface="ไอติม"/>
                <a:cs typeface="ไอติม"/>
                <a:sym typeface="ไอติม"/>
              </a:rPr>
            </a:br>
            <a:r>
              <a:rPr lang="en-US" sz="4000" dirty="0" smtClean="0">
                <a:solidFill>
                  <a:srgbClr val="000000"/>
                </a:solidFill>
                <a:latin typeface="Gabriola" pitchFamily="82" charset="0"/>
                <a:ea typeface="ไอติม"/>
                <a:cs typeface="ไอติม"/>
                <a:sym typeface="ไอติม"/>
              </a:rPr>
              <a:t/>
            </a:r>
            <a:br>
              <a:rPr lang="en-US" sz="4000" dirty="0" smtClean="0">
                <a:solidFill>
                  <a:srgbClr val="000000"/>
                </a:solidFill>
                <a:latin typeface="Gabriola" pitchFamily="82" charset="0"/>
                <a:ea typeface="ไอติม"/>
                <a:cs typeface="ไอติม"/>
                <a:sym typeface="ไอติม"/>
              </a:rPr>
            </a:br>
            <a:endParaRPr lang="en-US" sz="4000" dirty="0" smtClean="0">
              <a:solidFill>
                <a:srgbClr val="000000"/>
              </a:solidFill>
              <a:latin typeface="Gabriola" pitchFamily="82" charset="0"/>
              <a:ea typeface="ไอติม"/>
              <a:cs typeface="ไอติม"/>
              <a:sym typeface="ไอติม"/>
            </a:endParaRPr>
          </a:p>
          <a:p>
            <a:pPr>
              <a:lnSpc>
                <a:spcPts val="4653"/>
              </a:lnSpc>
            </a:pPr>
            <a:endParaRPr lang="en-US" sz="4000" dirty="0" smtClean="0">
              <a:solidFill>
                <a:srgbClr val="000000"/>
              </a:solidFill>
              <a:latin typeface="Gabriola" pitchFamily="82" charset="0"/>
              <a:ea typeface="ไอติม"/>
              <a:cs typeface="ไอติม"/>
              <a:sym typeface="ไอติม"/>
            </a:endParaRPr>
          </a:p>
          <a:p>
            <a:pPr>
              <a:lnSpc>
                <a:spcPts val="4653"/>
              </a:lnSpc>
            </a:pPr>
            <a:endParaRPr lang="en-US" sz="3323" dirty="0">
              <a:solidFill>
                <a:srgbClr val="000000"/>
              </a:solidFill>
              <a:latin typeface="ไอติม"/>
              <a:ea typeface="ไอติม"/>
              <a:cs typeface="ไอติม"/>
              <a:sym typeface="ไอติม"/>
            </a:endParaRPr>
          </a:p>
        </p:txBody>
      </p:sp>
      <p:pic>
        <p:nvPicPr>
          <p:cNvPr id="10" name="Picture 9" descr="Logo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3716000" y="6819900"/>
            <a:ext cx="1962350" cy="150515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58</TotalTime>
  <Words>153</Words>
  <Application>Microsoft Office PowerPoint</Application>
  <PresentationFormat>Custom</PresentationFormat>
  <Paragraphs>9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Arial</vt:lpstr>
      <vt:lpstr>Calibri</vt:lpstr>
      <vt:lpstr>Gabriola</vt:lpstr>
      <vt:lpstr>ไอติม</vt:lpstr>
      <vt:lpstr>Office Theme</vt:lpstr>
      <vt:lpstr>Slide 1</vt:lpstr>
      <vt:lpstr>Slide 2</vt:lpstr>
      <vt:lpstr>Slide 3</vt:lpstr>
      <vt:lpstr>Slide 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Best Supplements for Better Sleep</dc:title>
  <dc:creator>pc</dc:creator>
  <cp:lastModifiedBy>pc</cp:lastModifiedBy>
  <cp:revision>7</cp:revision>
  <dcterms:created xsi:type="dcterms:W3CDTF">2006-08-16T00:00:00Z</dcterms:created>
  <dcterms:modified xsi:type="dcterms:W3CDTF">2026-01-14T10:09:56Z</dcterms:modified>
  <dc:identifier>DAG-RAUOYV8</dc:identifier>
</cp:coreProperties>
</file>