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18288000" cy="10287000"/>
  <p:notesSz cx="6858000" cy="9144000"/>
  <p:embeddedFontLst>
    <p:embeddedFont>
      <p:font typeface="Canva Sans Bold" charset="1" panose="020B0803030501040103"/>
      <p:regular r:id="rId27"/>
    </p:embeddedFont>
    <p:embeddedFont>
      <p:font typeface="Canva Sans" charset="1" panose="020B0503030501040103"/>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fonts/font27.fntdata" Type="http://schemas.openxmlformats.org/officeDocument/2006/relationships/font"/><Relationship Id="rId28" Target="fonts/font28.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0" t="-20189" r="0" b="-20189"/>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54698"/>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Better brand loyalty</a:t>
            </a:r>
          </a:p>
          <a:p>
            <a:pPr algn="ctr">
              <a:lnSpc>
                <a:spcPts val="4373"/>
              </a:lnSpc>
              <a:spcBef>
                <a:spcPct val="0"/>
              </a:spcBef>
            </a:pPr>
            <a:r>
              <a:rPr lang="en-US" sz="2733">
                <a:solidFill>
                  <a:srgbClr val="000000"/>
                </a:solidFill>
                <a:latin typeface="Canva Sans"/>
                <a:ea typeface="Canva Sans"/>
                <a:cs typeface="Canva Sans"/>
                <a:sym typeface="Canva Sans"/>
              </a:rPr>
              <a:t>In the long run, a professionally built and managed website generates significantly higher returns compared to one pieced together from multiple vendors or DIY efforts.</a:t>
            </a:r>
          </a:p>
          <a:p>
            <a:pPr algn="ctr">
              <a:lnSpc>
                <a:spcPts val="4373"/>
              </a:lnSpc>
              <a:spcBef>
                <a:spcPct val="0"/>
              </a:spcBef>
            </a:pPr>
            <a:r>
              <a:rPr lang="en-US" sz="2733">
                <a:solidFill>
                  <a:srgbClr val="000000"/>
                </a:solidFill>
                <a:latin typeface="Canva Sans"/>
                <a:ea typeface="Canva Sans"/>
                <a:cs typeface="Canva Sans"/>
                <a:sym typeface="Canva Sans"/>
              </a:rPr>
              <a:t>Final Thoughts</a:t>
            </a:r>
          </a:p>
          <a:p>
            <a:pPr algn="ctr">
              <a:lnSpc>
                <a:spcPts val="4373"/>
              </a:lnSpc>
              <a:spcBef>
                <a:spcPct val="0"/>
              </a:spcBef>
            </a:pPr>
            <a:r>
              <a:rPr lang="en-US" sz="2733">
                <a:solidFill>
                  <a:srgbClr val="000000"/>
                </a:solidFill>
                <a:latin typeface="Canva Sans"/>
                <a:ea typeface="Canva Sans"/>
                <a:cs typeface="Canva Sans"/>
                <a:sym typeface="Canva Sans"/>
              </a:rPr>
              <a:t>For brands determined to grow and thrive in today’s crowded market, a stunning website isn’t a luxury — it’s a necessity. Partnering with a full-service website design and development company ensures that you’re not just building a website; you're building a powerful digital foundation for your future.</a:t>
            </a:r>
          </a:p>
          <a:p>
            <a:pPr algn="ctr">
              <a:lnSpc>
                <a:spcPts val="4373"/>
              </a:lnSpc>
              <a:spcBef>
                <a:spcPct val="0"/>
              </a:spcBef>
            </a:pPr>
            <a:r>
              <a:rPr lang="en-US" sz="2733">
                <a:solidFill>
                  <a:srgbClr val="000000"/>
                </a:solidFill>
                <a:latin typeface="Canva Sans"/>
                <a:ea typeface="Canva Sans"/>
                <a:cs typeface="Canva Sans"/>
                <a:sym typeface="Canva Sans"/>
              </a:rPr>
              <a:t>With expert guidance, tailored strategies, cutting-edge technologies, and unwavering support, your brand can focus on what it does best — delivering excellence — while your online presence works tirelessly to attract, engage, and convert your audience.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25362"/>
            <a:ext cx="18288000" cy="570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Step-by-Step Breakdown of a Successful Website Design and Development Project Timeline</a:t>
            </a:r>
          </a:p>
          <a:p>
            <a:pPr algn="ctr">
              <a:lnSpc>
                <a:spcPts val="3821"/>
              </a:lnSpc>
              <a:spcBef>
                <a:spcPct val="0"/>
              </a:spcBef>
            </a:pPr>
            <a:r>
              <a:rPr lang="en-US" sz="2729">
                <a:solidFill>
                  <a:srgbClr val="000000"/>
                </a:solidFill>
                <a:latin typeface="Canva Sans"/>
                <a:ea typeface="Canva Sans"/>
                <a:cs typeface="Canva Sans"/>
                <a:sym typeface="Canva Sans"/>
              </a:rPr>
              <a:t>In today’s fast-paced digital world, having a professionally designed and well-developed website is crucial for any business. But behind every successful website is a well-structured process — a timeline that ensures every phase is planned, executed, and refined carefully. Whether you’re working with a website design and development company or building your own team, understanding the step-by-step breakdown is essential.</a:t>
            </a:r>
          </a:p>
          <a:p>
            <a:pPr algn="ctr">
              <a:lnSpc>
                <a:spcPts val="3821"/>
              </a:lnSpc>
              <a:spcBef>
                <a:spcPct val="0"/>
              </a:spcBef>
            </a:pPr>
            <a:r>
              <a:rPr lang="en-US" sz="2729">
                <a:solidFill>
                  <a:srgbClr val="000000"/>
                </a:solidFill>
                <a:latin typeface="Canva Sans"/>
                <a:ea typeface="Canva Sans"/>
                <a:cs typeface="Canva Sans"/>
                <a:sym typeface="Canva Sans"/>
              </a:rPr>
              <a:t>Here’s a complete walkthrough of a successful website design and development project timeline:</a:t>
            </a:r>
          </a:p>
          <a:p>
            <a:pPr algn="ctr">
              <a:lnSpc>
                <a:spcPts val="3821"/>
              </a:lnSpc>
              <a:spcBef>
                <a:spcPct val="0"/>
              </a:spcBef>
            </a:pPr>
            <a:r>
              <a:rPr lang="en-US" sz="2729">
                <a:solidFill>
                  <a:srgbClr val="000000"/>
                </a:solidFill>
                <a:latin typeface="Canva Sans"/>
                <a:ea typeface="Canva Sans"/>
                <a:cs typeface="Canva Sans"/>
                <a:sym typeface="Canva Sans"/>
              </a:rPr>
              <a:t>1. Discovery and Research Phase (1–2 Weeks)</a:t>
            </a:r>
          </a:p>
          <a:p>
            <a:pPr algn="ctr">
              <a:lnSpc>
                <a:spcPts val="3821"/>
              </a:lnSpc>
              <a:spcBef>
                <a:spcPct val="0"/>
              </a:spcBef>
            </a:pPr>
            <a:r>
              <a:rPr lang="en-US" sz="2729">
                <a:solidFill>
                  <a:srgbClr val="000000"/>
                </a:solidFill>
                <a:latin typeface="Canva Sans"/>
                <a:ea typeface="Canva Sans"/>
                <a:cs typeface="Canva Sans"/>
                <a:sym typeface="Canva Sans"/>
              </a:rPr>
              <a:t>Every great project starts with deep understanding.</a:t>
            </a:r>
          </a:p>
          <a:p>
            <a:pPr algn="ctr">
              <a:lnSpc>
                <a:spcPts val="3821"/>
              </a:lnSpc>
              <a:spcBef>
                <a:spcPct val="0"/>
              </a:spcBef>
            </a:pPr>
            <a:r>
              <a:rPr lang="en-US" sz="2729">
                <a:solidFill>
                  <a:srgbClr val="000000"/>
                </a:solidFill>
                <a:latin typeface="Canva Sans"/>
                <a:ea typeface="Canva Sans"/>
                <a:cs typeface="Canva Sans"/>
                <a:sym typeface="Canva Sans"/>
              </a:rPr>
              <a:t>Key Activities:</a:t>
            </a:r>
          </a:p>
          <a:p>
            <a:pPr algn="ctr">
              <a:lnSpc>
                <a:spcPts val="3821"/>
              </a:lnSpc>
              <a:spcBef>
                <a:spcPct val="0"/>
              </a:spcBef>
            </a:pPr>
            <a:r>
              <a:rPr lang="en-US" sz="2729">
                <a:solidFill>
                  <a:srgbClr val="000000"/>
                </a:solidFill>
                <a:latin typeface="Canva Sans"/>
                <a:ea typeface="Canva Sans"/>
                <a:cs typeface="Canva Sans"/>
                <a:sym typeface="Canva Sans"/>
              </a:rPr>
              <a:t>Define project goals and objectives</a:t>
            </a:r>
          </a:p>
          <a:p>
            <a:pPr algn="ctr">
              <a:lnSpc>
                <a:spcPts val="3821"/>
              </a:lnSpc>
              <a:spcBef>
                <a:spcPct val="0"/>
              </a:spcBef>
            </a:pPr>
            <a:r>
              <a:rPr lang="en-US" sz="2729">
                <a:solidFill>
                  <a:srgbClr val="000000"/>
                </a:solidFill>
                <a:latin typeface="Canva Sans"/>
                <a:ea typeface="Canva Sans"/>
                <a:cs typeface="Canva Sans"/>
                <a:sym typeface="Canva Sans"/>
              </a:rPr>
              <a:t>Identify the target audience and user personas</a:t>
            </a:r>
          </a:p>
          <a:p>
            <a:pPr algn="ctr">
              <a:lnSpc>
                <a:spcPts val="3821"/>
              </a:lnSpc>
              <a:spcBef>
                <a:spcPct val="0"/>
              </a:spcBef>
            </a:pPr>
            <a:r>
              <a:rPr lang="en-US" sz="2729">
                <a:solidFill>
                  <a:srgbClr val="000000"/>
                </a:solidFill>
                <a:latin typeface="Canva Sans"/>
                <a:ea typeface="Canva Sans"/>
                <a:cs typeface="Canva Sans"/>
                <a:sym typeface="Canva Sans"/>
              </a:rPr>
              <a:t>Conduct competitor analysis and industry research</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675053"/>
            <a:ext cx="18288000" cy="6179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Gather requirements (features, functionality, technologies, SEO needs)</a:t>
            </a:r>
          </a:p>
          <a:p>
            <a:pPr algn="ctr">
              <a:lnSpc>
                <a:spcPts val="3821"/>
              </a:lnSpc>
              <a:spcBef>
                <a:spcPct val="0"/>
              </a:spcBef>
            </a:pPr>
            <a:r>
              <a:rPr lang="en-US" sz="2729">
                <a:solidFill>
                  <a:srgbClr val="000000"/>
                </a:solidFill>
                <a:latin typeface="Canva Sans"/>
                <a:ea typeface="Canva Sans"/>
                <a:cs typeface="Canva Sans"/>
                <a:sym typeface="Canva Sans"/>
              </a:rPr>
              <a:t>Deliverables:</a:t>
            </a:r>
          </a:p>
          <a:p>
            <a:pPr algn="ctr">
              <a:lnSpc>
                <a:spcPts val="3821"/>
              </a:lnSpc>
              <a:spcBef>
                <a:spcPct val="0"/>
              </a:spcBef>
            </a:pPr>
            <a:r>
              <a:rPr lang="en-US" sz="2729">
                <a:solidFill>
                  <a:srgbClr val="000000"/>
                </a:solidFill>
                <a:latin typeface="Canva Sans"/>
                <a:ea typeface="Canva Sans"/>
                <a:cs typeface="Canva Sans"/>
                <a:sym typeface="Canva Sans"/>
              </a:rPr>
              <a:t>Project brief</a:t>
            </a:r>
          </a:p>
          <a:p>
            <a:pPr algn="ctr">
              <a:lnSpc>
                <a:spcPts val="3821"/>
              </a:lnSpc>
              <a:spcBef>
                <a:spcPct val="0"/>
              </a:spcBef>
            </a:pPr>
            <a:r>
              <a:rPr lang="en-US" sz="2729">
                <a:solidFill>
                  <a:srgbClr val="000000"/>
                </a:solidFill>
                <a:latin typeface="Canva Sans"/>
                <a:ea typeface="Canva Sans"/>
                <a:cs typeface="Canva Sans"/>
                <a:sym typeface="Canva Sans"/>
              </a:rPr>
              <a:t>Research findings</a:t>
            </a:r>
          </a:p>
          <a:p>
            <a:pPr algn="ctr">
              <a:lnSpc>
                <a:spcPts val="3821"/>
              </a:lnSpc>
              <a:spcBef>
                <a:spcPct val="0"/>
              </a:spcBef>
            </a:pPr>
            <a:r>
              <a:rPr lang="en-US" sz="2729">
                <a:solidFill>
                  <a:srgbClr val="000000"/>
                </a:solidFill>
                <a:latin typeface="Canva Sans"/>
                <a:ea typeface="Canva Sans"/>
                <a:cs typeface="Canva Sans"/>
                <a:sym typeface="Canva Sans"/>
              </a:rPr>
              <a:t>Initial strategy document</a:t>
            </a:r>
          </a:p>
          <a:p>
            <a:pPr algn="ctr">
              <a:lnSpc>
                <a:spcPts val="3821"/>
              </a:lnSpc>
              <a:spcBef>
                <a:spcPct val="0"/>
              </a:spcBef>
            </a:pPr>
            <a:r>
              <a:rPr lang="en-US" sz="2729">
                <a:solidFill>
                  <a:srgbClr val="000000"/>
                </a:solidFill>
                <a:latin typeface="Canva Sans"/>
                <a:ea typeface="Canva Sans"/>
                <a:cs typeface="Canva Sans"/>
                <a:sym typeface="Canva Sans"/>
              </a:rPr>
              <a:t>Importance:</a:t>
            </a:r>
          </a:p>
          <a:p>
            <a:pPr algn="ctr">
              <a:lnSpc>
                <a:spcPts val="3821"/>
              </a:lnSpc>
              <a:spcBef>
                <a:spcPct val="0"/>
              </a:spcBef>
            </a:pPr>
            <a:r>
              <a:rPr lang="en-US" sz="2729">
                <a:solidFill>
                  <a:srgbClr val="000000"/>
                </a:solidFill>
                <a:latin typeface="Canva Sans"/>
                <a:ea typeface="Canva Sans"/>
                <a:cs typeface="Canva Sans"/>
                <a:sym typeface="Canva Sans"/>
              </a:rPr>
              <a:t> This stage lays the foundation for the design and development, ensuring the site is tailored to business needs and user expectations.</a:t>
            </a:r>
          </a:p>
          <a:p>
            <a:pPr algn="ctr">
              <a:lnSpc>
                <a:spcPts val="3821"/>
              </a:lnSpc>
              <a:spcBef>
                <a:spcPct val="0"/>
              </a:spcBef>
            </a:pPr>
            <a:r>
              <a:rPr lang="en-US" sz="2729">
                <a:solidFill>
                  <a:srgbClr val="000000"/>
                </a:solidFill>
                <a:latin typeface="Canva Sans"/>
                <a:ea typeface="Canva Sans"/>
                <a:cs typeface="Canva Sans"/>
                <a:sym typeface="Canva Sans"/>
              </a:rPr>
              <a:t>2. Planning and Strategy (1 Week)</a:t>
            </a:r>
          </a:p>
          <a:p>
            <a:pPr algn="ctr">
              <a:lnSpc>
                <a:spcPts val="3821"/>
              </a:lnSpc>
              <a:spcBef>
                <a:spcPct val="0"/>
              </a:spcBef>
            </a:pPr>
            <a:r>
              <a:rPr lang="en-US" sz="2729">
                <a:solidFill>
                  <a:srgbClr val="000000"/>
                </a:solidFill>
                <a:latin typeface="Canva Sans"/>
                <a:ea typeface="Canva Sans"/>
                <a:cs typeface="Canva Sans"/>
                <a:sym typeface="Canva Sans"/>
              </a:rPr>
              <a:t>With research in hand, planning the roadmap becomes the focus.</a:t>
            </a:r>
          </a:p>
          <a:p>
            <a:pPr algn="ctr">
              <a:lnSpc>
                <a:spcPts val="3821"/>
              </a:lnSpc>
              <a:spcBef>
                <a:spcPct val="0"/>
              </a:spcBef>
            </a:pPr>
            <a:r>
              <a:rPr lang="en-US" sz="2729">
                <a:solidFill>
                  <a:srgbClr val="000000"/>
                </a:solidFill>
                <a:latin typeface="Canva Sans"/>
                <a:ea typeface="Canva Sans"/>
                <a:cs typeface="Canva Sans"/>
                <a:sym typeface="Canva Sans"/>
              </a:rPr>
              <a:t>Key Activities:</a:t>
            </a:r>
          </a:p>
          <a:p>
            <a:pPr algn="ctr">
              <a:lnSpc>
                <a:spcPts val="3821"/>
              </a:lnSpc>
              <a:spcBef>
                <a:spcPct val="0"/>
              </a:spcBef>
            </a:pPr>
            <a:r>
              <a:rPr lang="en-US" sz="2729">
                <a:solidFill>
                  <a:srgbClr val="000000"/>
                </a:solidFill>
                <a:latin typeface="Canva Sans"/>
                <a:ea typeface="Canva Sans"/>
                <a:cs typeface="Canva Sans"/>
                <a:sym typeface="Canva Sans"/>
              </a:rPr>
              <a:t>Create a sitemap outlining all pages and their hierarchy</a:t>
            </a:r>
          </a:p>
          <a:p>
            <a:pPr algn="ctr">
              <a:lnSpc>
                <a:spcPts val="3821"/>
              </a:lnSpc>
              <a:spcBef>
                <a:spcPct val="0"/>
              </a:spcBef>
            </a:pPr>
            <a:r>
              <a:rPr lang="en-US" sz="2729">
                <a:solidFill>
                  <a:srgbClr val="000000"/>
                </a:solidFill>
                <a:latin typeface="Canva Sans"/>
                <a:ea typeface="Canva Sans"/>
                <a:cs typeface="Canva Sans"/>
                <a:sym typeface="Canva Sans"/>
              </a:rPr>
              <a:t>Develop wireframes (low-fidelity mockups of key pages)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675053"/>
            <a:ext cx="18288000" cy="6179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Establish technical requirements (CMS, integrations, hosting needs)</a:t>
            </a:r>
          </a:p>
          <a:p>
            <a:pPr algn="ctr">
              <a:lnSpc>
                <a:spcPts val="3821"/>
              </a:lnSpc>
              <a:spcBef>
                <a:spcPct val="0"/>
              </a:spcBef>
            </a:pPr>
            <a:r>
              <a:rPr lang="en-US" sz="2729">
                <a:solidFill>
                  <a:srgbClr val="000000"/>
                </a:solidFill>
                <a:latin typeface="Canva Sans"/>
                <a:ea typeface="Canva Sans"/>
                <a:cs typeface="Canva Sans"/>
                <a:sym typeface="Canva Sans"/>
              </a:rPr>
              <a:t>Define content strategy (what content is needed and how it will be created)</a:t>
            </a:r>
          </a:p>
          <a:p>
            <a:pPr algn="ctr">
              <a:lnSpc>
                <a:spcPts val="3821"/>
              </a:lnSpc>
              <a:spcBef>
                <a:spcPct val="0"/>
              </a:spcBef>
            </a:pPr>
            <a:r>
              <a:rPr lang="en-US" sz="2729">
                <a:solidFill>
                  <a:srgbClr val="000000"/>
                </a:solidFill>
                <a:latin typeface="Canva Sans"/>
                <a:ea typeface="Canva Sans"/>
                <a:cs typeface="Canva Sans"/>
                <a:sym typeface="Canva Sans"/>
              </a:rPr>
              <a:t>Deliverables:</a:t>
            </a:r>
          </a:p>
          <a:p>
            <a:pPr algn="ctr">
              <a:lnSpc>
                <a:spcPts val="3821"/>
              </a:lnSpc>
              <a:spcBef>
                <a:spcPct val="0"/>
              </a:spcBef>
            </a:pPr>
            <a:r>
              <a:rPr lang="en-US" sz="2729">
                <a:solidFill>
                  <a:srgbClr val="000000"/>
                </a:solidFill>
                <a:latin typeface="Canva Sans"/>
                <a:ea typeface="Canva Sans"/>
                <a:cs typeface="Canva Sans"/>
                <a:sym typeface="Canva Sans"/>
              </a:rPr>
              <a:t>Sitemap</a:t>
            </a:r>
          </a:p>
          <a:p>
            <a:pPr algn="ctr">
              <a:lnSpc>
                <a:spcPts val="3821"/>
              </a:lnSpc>
              <a:spcBef>
                <a:spcPct val="0"/>
              </a:spcBef>
            </a:pPr>
            <a:r>
              <a:rPr lang="en-US" sz="2729">
                <a:solidFill>
                  <a:srgbClr val="000000"/>
                </a:solidFill>
                <a:latin typeface="Canva Sans"/>
                <a:ea typeface="Canva Sans"/>
                <a:cs typeface="Canva Sans"/>
                <a:sym typeface="Canva Sans"/>
              </a:rPr>
              <a:t>Wireframes</a:t>
            </a:r>
          </a:p>
          <a:p>
            <a:pPr algn="ctr">
              <a:lnSpc>
                <a:spcPts val="3821"/>
              </a:lnSpc>
              <a:spcBef>
                <a:spcPct val="0"/>
              </a:spcBef>
            </a:pPr>
            <a:r>
              <a:rPr lang="en-US" sz="2729">
                <a:solidFill>
                  <a:srgbClr val="000000"/>
                </a:solidFill>
                <a:latin typeface="Canva Sans"/>
                <a:ea typeface="Canva Sans"/>
                <a:cs typeface="Canva Sans"/>
                <a:sym typeface="Canva Sans"/>
              </a:rPr>
              <a:t>Technical plan</a:t>
            </a:r>
          </a:p>
          <a:p>
            <a:pPr algn="ctr">
              <a:lnSpc>
                <a:spcPts val="3821"/>
              </a:lnSpc>
              <a:spcBef>
                <a:spcPct val="0"/>
              </a:spcBef>
            </a:pPr>
            <a:r>
              <a:rPr lang="en-US" sz="2729">
                <a:solidFill>
                  <a:srgbClr val="000000"/>
                </a:solidFill>
                <a:latin typeface="Canva Sans"/>
                <a:ea typeface="Canva Sans"/>
                <a:cs typeface="Canva Sans"/>
                <a:sym typeface="Canva Sans"/>
              </a:rPr>
              <a:t>Importance:</a:t>
            </a:r>
          </a:p>
          <a:p>
            <a:pPr algn="ctr">
              <a:lnSpc>
                <a:spcPts val="3821"/>
              </a:lnSpc>
              <a:spcBef>
                <a:spcPct val="0"/>
              </a:spcBef>
            </a:pPr>
            <a:r>
              <a:rPr lang="en-US" sz="2729">
                <a:solidFill>
                  <a:srgbClr val="000000"/>
                </a:solidFill>
                <a:latin typeface="Canva Sans"/>
                <a:ea typeface="Canva Sans"/>
                <a:cs typeface="Canva Sans"/>
                <a:sym typeface="Canva Sans"/>
              </a:rPr>
              <a:t> Clear planning helps align the entire team and avoid scope creep later.</a:t>
            </a:r>
          </a:p>
          <a:p>
            <a:pPr algn="ctr">
              <a:lnSpc>
                <a:spcPts val="3821"/>
              </a:lnSpc>
              <a:spcBef>
                <a:spcPct val="0"/>
              </a:spcBef>
            </a:pPr>
            <a:r>
              <a:rPr lang="en-US" sz="2729">
                <a:solidFill>
                  <a:srgbClr val="000000"/>
                </a:solidFill>
                <a:latin typeface="Canva Sans"/>
                <a:ea typeface="Canva Sans"/>
                <a:cs typeface="Canva Sans"/>
                <a:sym typeface="Canva Sans"/>
              </a:rPr>
              <a:t>3. Content Creation and Gathering (2–4 Weeks)</a:t>
            </a:r>
          </a:p>
          <a:p>
            <a:pPr algn="ctr">
              <a:lnSpc>
                <a:spcPts val="3821"/>
              </a:lnSpc>
              <a:spcBef>
                <a:spcPct val="0"/>
              </a:spcBef>
            </a:pPr>
            <a:r>
              <a:rPr lang="en-US" sz="2729">
                <a:solidFill>
                  <a:srgbClr val="000000"/>
                </a:solidFill>
                <a:latin typeface="Canva Sans"/>
                <a:ea typeface="Canva Sans"/>
                <a:cs typeface="Canva Sans"/>
                <a:sym typeface="Canva Sans"/>
              </a:rPr>
              <a:t>Quality content is what turns visitors into customers.</a:t>
            </a:r>
          </a:p>
          <a:p>
            <a:pPr algn="ctr">
              <a:lnSpc>
                <a:spcPts val="3821"/>
              </a:lnSpc>
              <a:spcBef>
                <a:spcPct val="0"/>
              </a:spcBef>
            </a:pPr>
            <a:r>
              <a:rPr lang="en-US" sz="2729">
                <a:solidFill>
                  <a:srgbClr val="000000"/>
                </a:solidFill>
                <a:latin typeface="Canva Sans"/>
                <a:ea typeface="Canva Sans"/>
                <a:cs typeface="Canva Sans"/>
                <a:sym typeface="Canva Sans"/>
              </a:rPr>
              <a:t>Key Activities:</a:t>
            </a:r>
          </a:p>
          <a:p>
            <a:pPr algn="ctr">
              <a:lnSpc>
                <a:spcPts val="3821"/>
              </a:lnSpc>
              <a:spcBef>
                <a:spcPct val="0"/>
              </a:spcBef>
            </a:pPr>
            <a:r>
              <a:rPr lang="en-US" sz="2729">
                <a:solidFill>
                  <a:srgbClr val="000000"/>
                </a:solidFill>
                <a:latin typeface="Canva Sans"/>
                <a:ea typeface="Canva Sans"/>
                <a:cs typeface="Canva Sans"/>
                <a:sym typeface="Canva Sans"/>
              </a:rPr>
              <a:t>Write website copy that’s SEO-optimized</a:t>
            </a:r>
          </a:p>
          <a:p>
            <a:pPr algn="ctr">
              <a:lnSpc>
                <a:spcPts val="3821"/>
              </a:lnSpc>
              <a:spcBef>
                <a:spcPct val="0"/>
              </a:spcBef>
            </a:pPr>
            <a:r>
              <a:rPr lang="en-US" sz="2729">
                <a:solidFill>
                  <a:srgbClr val="000000"/>
                </a:solidFill>
                <a:latin typeface="Canva Sans"/>
                <a:ea typeface="Canva Sans"/>
                <a:cs typeface="Canva Sans"/>
                <a:sym typeface="Canva Sans"/>
              </a:rPr>
              <a:t>Create media assets (images, videos, graphics)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50414"/>
            <a:ext cx="18288000" cy="6179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Collect testimonials, case studies, product descriptions, etc.</a:t>
            </a:r>
          </a:p>
          <a:p>
            <a:pPr algn="ctr">
              <a:lnSpc>
                <a:spcPts val="3821"/>
              </a:lnSpc>
              <a:spcBef>
                <a:spcPct val="0"/>
              </a:spcBef>
            </a:pPr>
            <a:r>
              <a:rPr lang="en-US" sz="2729">
                <a:solidFill>
                  <a:srgbClr val="000000"/>
                </a:solidFill>
                <a:latin typeface="Canva Sans"/>
                <a:ea typeface="Canva Sans"/>
                <a:cs typeface="Canva Sans"/>
                <a:sym typeface="Canva Sans"/>
              </a:rPr>
              <a:t>Deliverables:</a:t>
            </a:r>
          </a:p>
          <a:p>
            <a:pPr algn="ctr">
              <a:lnSpc>
                <a:spcPts val="3821"/>
              </a:lnSpc>
              <a:spcBef>
                <a:spcPct val="0"/>
              </a:spcBef>
            </a:pPr>
            <a:r>
              <a:rPr lang="en-US" sz="2729">
                <a:solidFill>
                  <a:srgbClr val="000000"/>
                </a:solidFill>
                <a:latin typeface="Canva Sans"/>
                <a:ea typeface="Canva Sans"/>
                <a:cs typeface="Canva Sans"/>
                <a:sym typeface="Canva Sans"/>
              </a:rPr>
              <a:t>Finalized text content</a:t>
            </a:r>
          </a:p>
          <a:p>
            <a:pPr algn="ctr">
              <a:lnSpc>
                <a:spcPts val="3821"/>
              </a:lnSpc>
              <a:spcBef>
                <a:spcPct val="0"/>
              </a:spcBef>
            </a:pPr>
            <a:r>
              <a:rPr lang="en-US" sz="2729">
                <a:solidFill>
                  <a:srgbClr val="000000"/>
                </a:solidFill>
                <a:latin typeface="Canva Sans"/>
                <a:ea typeface="Canva Sans"/>
                <a:cs typeface="Canva Sans"/>
                <a:sym typeface="Canva Sans"/>
              </a:rPr>
              <a:t>Visual content library</a:t>
            </a:r>
          </a:p>
          <a:p>
            <a:pPr algn="ctr">
              <a:lnSpc>
                <a:spcPts val="3821"/>
              </a:lnSpc>
              <a:spcBef>
                <a:spcPct val="0"/>
              </a:spcBef>
            </a:pPr>
            <a:r>
              <a:rPr lang="en-US" sz="2729">
                <a:solidFill>
                  <a:srgbClr val="000000"/>
                </a:solidFill>
                <a:latin typeface="Canva Sans"/>
                <a:ea typeface="Canva Sans"/>
                <a:cs typeface="Canva Sans"/>
                <a:sym typeface="Canva Sans"/>
              </a:rPr>
              <a:t>Importance:</a:t>
            </a:r>
          </a:p>
          <a:p>
            <a:pPr algn="ctr">
              <a:lnSpc>
                <a:spcPts val="3821"/>
              </a:lnSpc>
              <a:spcBef>
                <a:spcPct val="0"/>
              </a:spcBef>
            </a:pPr>
            <a:r>
              <a:rPr lang="en-US" sz="2729">
                <a:solidFill>
                  <a:srgbClr val="000000"/>
                </a:solidFill>
                <a:latin typeface="Canva Sans"/>
                <a:ea typeface="Canva Sans"/>
                <a:cs typeface="Canva Sans"/>
                <a:sym typeface="Canva Sans"/>
              </a:rPr>
              <a:t> Content should be finalized before or during design to ensure proper layout and user flow.</a:t>
            </a:r>
          </a:p>
          <a:p>
            <a:pPr algn="ctr">
              <a:lnSpc>
                <a:spcPts val="3821"/>
              </a:lnSpc>
              <a:spcBef>
                <a:spcPct val="0"/>
              </a:spcBef>
            </a:pPr>
            <a:r>
              <a:rPr lang="en-US" sz="2729">
                <a:solidFill>
                  <a:srgbClr val="000000"/>
                </a:solidFill>
                <a:latin typeface="Canva Sans"/>
                <a:ea typeface="Canva Sans"/>
                <a:cs typeface="Canva Sans"/>
                <a:sym typeface="Canva Sans"/>
              </a:rPr>
              <a:t>4. Design Phase (3–4 Weeks)</a:t>
            </a:r>
          </a:p>
          <a:p>
            <a:pPr algn="ctr">
              <a:lnSpc>
                <a:spcPts val="3821"/>
              </a:lnSpc>
              <a:spcBef>
                <a:spcPct val="0"/>
              </a:spcBef>
            </a:pPr>
            <a:r>
              <a:rPr lang="en-US" sz="2729">
                <a:solidFill>
                  <a:srgbClr val="000000"/>
                </a:solidFill>
                <a:latin typeface="Canva Sans"/>
                <a:ea typeface="Canva Sans"/>
                <a:cs typeface="Canva Sans"/>
                <a:sym typeface="Canva Sans"/>
              </a:rPr>
              <a:t>Now comes the exciting part — bringing ideas to life visually.</a:t>
            </a:r>
          </a:p>
          <a:p>
            <a:pPr algn="ctr">
              <a:lnSpc>
                <a:spcPts val="3821"/>
              </a:lnSpc>
              <a:spcBef>
                <a:spcPct val="0"/>
              </a:spcBef>
            </a:pPr>
            <a:r>
              <a:rPr lang="en-US" sz="2729">
                <a:solidFill>
                  <a:srgbClr val="000000"/>
                </a:solidFill>
                <a:latin typeface="Canva Sans"/>
                <a:ea typeface="Canva Sans"/>
                <a:cs typeface="Canva Sans"/>
                <a:sym typeface="Canva Sans"/>
              </a:rPr>
              <a:t>Key Activities:</a:t>
            </a:r>
          </a:p>
          <a:p>
            <a:pPr algn="ctr">
              <a:lnSpc>
                <a:spcPts val="3821"/>
              </a:lnSpc>
              <a:spcBef>
                <a:spcPct val="0"/>
              </a:spcBef>
            </a:pPr>
            <a:r>
              <a:rPr lang="en-US" sz="2729">
                <a:solidFill>
                  <a:srgbClr val="000000"/>
                </a:solidFill>
                <a:latin typeface="Canva Sans"/>
                <a:ea typeface="Canva Sans"/>
                <a:cs typeface="Canva Sans"/>
                <a:sym typeface="Canva Sans"/>
              </a:rPr>
              <a:t>Design homepage and key inner pages</a:t>
            </a:r>
          </a:p>
          <a:p>
            <a:pPr algn="ctr">
              <a:lnSpc>
                <a:spcPts val="3821"/>
              </a:lnSpc>
              <a:spcBef>
                <a:spcPct val="0"/>
              </a:spcBef>
            </a:pPr>
            <a:r>
              <a:rPr lang="en-US" sz="2729">
                <a:solidFill>
                  <a:srgbClr val="000000"/>
                </a:solidFill>
                <a:latin typeface="Canva Sans"/>
                <a:ea typeface="Canva Sans"/>
                <a:cs typeface="Canva Sans"/>
                <a:sym typeface="Canva Sans"/>
              </a:rPr>
              <a:t>Define color schemes, fonts, and style guidelines</a:t>
            </a:r>
          </a:p>
          <a:p>
            <a:pPr algn="ctr">
              <a:lnSpc>
                <a:spcPts val="3821"/>
              </a:lnSpc>
              <a:spcBef>
                <a:spcPct val="0"/>
              </a:spcBef>
            </a:pPr>
            <a:r>
              <a:rPr lang="en-US" sz="2729">
                <a:solidFill>
                  <a:srgbClr val="000000"/>
                </a:solidFill>
                <a:latin typeface="Canva Sans"/>
                <a:ea typeface="Canva Sans"/>
                <a:cs typeface="Canva Sans"/>
                <a:sym typeface="Canva Sans"/>
              </a:rPr>
              <a:t>Ensure mobile-responsiveness and UX/UI best practices</a:t>
            </a:r>
          </a:p>
          <a:p>
            <a:pPr algn="ctr">
              <a:lnSpc>
                <a:spcPts val="3821"/>
              </a:lnSpc>
              <a:spcBef>
                <a:spcPct val="0"/>
              </a:spcBef>
            </a:pPr>
            <a:r>
              <a:rPr lang="en-US" sz="2729">
                <a:solidFill>
                  <a:srgbClr val="000000"/>
                </a:solidFill>
                <a:latin typeface="Canva Sans"/>
                <a:ea typeface="Canva Sans"/>
                <a:cs typeface="Canva Sans"/>
                <a:sym typeface="Canva Sans"/>
              </a:rPr>
              <a:t>Iterate designs based on feedback</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06446"/>
            <a:ext cx="18288000" cy="6179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Deliverables:</a:t>
            </a:r>
          </a:p>
          <a:p>
            <a:pPr algn="ctr">
              <a:lnSpc>
                <a:spcPts val="3821"/>
              </a:lnSpc>
              <a:spcBef>
                <a:spcPct val="0"/>
              </a:spcBef>
            </a:pPr>
            <a:r>
              <a:rPr lang="en-US" sz="2729">
                <a:solidFill>
                  <a:srgbClr val="000000"/>
                </a:solidFill>
                <a:latin typeface="Canva Sans"/>
                <a:ea typeface="Canva Sans"/>
                <a:cs typeface="Canva Sans"/>
                <a:sym typeface="Canva Sans"/>
              </a:rPr>
              <a:t>High-fidelity mockups</a:t>
            </a:r>
          </a:p>
          <a:p>
            <a:pPr algn="ctr">
              <a:lnSpc>
                <a:spcPts val="3821"/>
              </a:lnSpc>
              <a:spcBef>
                <a:spcPct val="0"/>
              </a:spcBef>
            </a:pPr>
            <a:r>
              <a:rPr lang="en-US" sz="2729">
                <a:solidFill>
                  <a:srgbClr val="000000"/>
                </a:solidFill>
                <a:latin typeface="Canva Sans"/>
                <a:ea typeface="Canva Sans"/>
                <a:cs typeface="Canva Sans"/>
                <a:sym typeface="Canva Sans"/>
              </a:rPr>
              <a:t>Style guide</a:t>
            </a:r>
          </a:p>
          <a:p>
            <a:pPr algn="ctr">
              <a:lnSpc>
                <a:spcPts val="3821"/>
              </a:lnSpc>
              <a:spcBef>
                <a:spcPct val="0"/>
              </a:spcBef>
            </a:pPr>
            <a:r>
              <a:rPr lang="en-US" sz="2729">
                <a:solidFill>
                  <a:srgbClr val="000000"/>
                </a:solidFill>
                <a:latin typeface="Canva Sans"/>
                <a:ea typeface="Canva Sans"/>
                <a:cs typeface="Canva Sans"/>
                <a:sym typeface="Canva Sans"/>
              </a:rPr>
              <a:t>Importance:</a:t>
            </a:r>
          </a:p>
          <a:p>
            <a:pPr algn="ctr">
              <a:lnSpc>
                <a:spcPts val="3821"/>
              </a:lnSpc>
              <a:spcBef>
                <a:spcPct val="0"/>
              </a:spcBef>
            </a:pPr>
            <a:r>
              <a:rPr lang="en-US" sz="2729">
                <a:solidFill>
                  <a:srgbClr val="000000"/>
                </a:solidFill>
                <a:latin typeface="Canva Sans"/>
                <a:ea typeface="Canva Sans"/>
                <a:cs typeface="Canva Sans"/>
                <a:sym typeface="Canva Sans"/>
              </a:rPr>
              <a:t> A compelling design builds trust, boosts engagement, and sets the tone for the brand’s digital presence.</a:t>
            </a:r>
          </a:p>
          <a:p>
            <a:pPr algn="ctr">
              <a:lnSpc>
                <a:spcPts val="3821"/>
              </a:lnSpc>
              <a:spcBef>
                <a:spcPct val="0"/>
              </a:spcBef>
            </a:pPr>
            <a:r>
              <a:rPr lang="en-US" sz="2729">
                <a:solidFill>
                  <a:srgbClr val="000000"/>
                </a:solidFill>
                <a:latin typeface="Canva Sans"/>
                <a:ea typeface="Canva Sans"/>
                <a:cs typeface="Canva Sans"/>
                <a:sym typeface="Canva Sans"/>
              </a:rPr>
              <a:t>5. Development Phase (4–6 Weeks)</a:t>
            </a:r>
          </a:p>
          <a:p>
            <a:pPr algn="ctr">
              <a:lnSpc>
                <a:spcPts val="3821"/>
              </a:lnSpc>
              <a:spcBef>
                <a:spcPct val="0"/>
              </a:spcBef>
            </a:pPr>
            <a:r>
              <a:rPr lang="en-US" sz="2729">
                <a:solidFill>
                  <a:srgbClr val="000000"/>
                </a:solidFill>
                <a:latin typeface="Canva Sans"/>
                <a:ea typeface="Canva Sans"/>
                <a:cs typeface="Canva Sans"/>
                <a:sym typeface="Canva Sans"/>
              </a:rPr>
              <a:t>Time to make the designs functional and interactive.</a:t>
            </a:r>
          </a:p>
          <a:p>
            <a:pPr algn="ctr">
              <a:lnSpc>
                <a:spcPts val="3821"/>
              </a:lnSpc>
              <a:spcBef>
                <a:spcPct val="0"/>
              </a:spcBef>
            </a:pPr>
            <a:r>
              <a:rPr lang="en-US" sz="2729">
                <a:solidFill>
                  <a:srgbClr val="000000"/>
                </a:solidFill>
                <a:latin typeface="Canva Sans"/>
                <a:ea typeface="Canva Sans"/>
                <a:cs typeface="Canva Sans"/>
                <a:sym typeface="Canva Sans"/>
              </a:rPr>
              <a:t>Key Activities:</a:t>
            </a:r>
          </a:p>
          <a:p>
            <a:pPr algn="ctr">
              <a:lnSpc>
                <a:spcPts val="3821"/>
              </a:lnSpc>
              <a:spcBef>
                <a:spcPct val="0"/>
              </a:spcBef>
            </a:pPr>
            <a:r>
              <a:rPr lang="en-US" sz="2729">
                <a:solidFill>
                  <a:srgbClr val="000000"/>
                </a:solidFill>
                <a:latin typeface="Canva Sans"/>
                <a:ea typeface="Canva Sans"/>
                <a:cs typeface="Canva Sans"/>
                <a:sym typeface="Canva Sans"/>
              </a:rPr>
              <a:t>Set up CMS or code the website (HTML, CSS, JavaScript, backend development)</a:t>
            </a:r>
          </a:p>
          <a:p>
            <a:pPr algn="ctr">
              <a:lnSpc>
                <a:spcPts val="3821"/>
              </a:lnSpc>
              <a:spcBef>
                <a:spcPct val="0"/>
              </a:spcBef>
            </a:pPr>
            <a:r>
              <a:rPr lang="en-US" sz="2729">
                <a:solidFill>
                  <a:srgbClr val="000000"/>
                </a:solidFill>
                <a:latin typeface="Canva Sans"/>
                <a:ea typeface="Canva Sans"/>
                <a:cs typeface="Canva Sans"/>
                <a:sym typeface="Canva Sans"/>
              </a:rPr>
              <a:t>Implement all functionalities (contact forms, e-commerce, booking systems, etc.)</a:t>
            </a:r>
          </a:p>
          <a:p>
            <a:pPr algn="ctr">
              <a:lnSpc>
                <a:spcPts val="3821"/>
              </a:lnSpc>
              <a:spcBef>
                <a:spcPct val="0"/>
              </a:spcBef>
            </a:pPr>
            <a:r>
              <a:rPr lang="en-US" sz="2729">
                <a:solidFill>
                  <a:srgbClr val="000000"/>
                </a:solidFill>
                <a:latin typeface="Canva Sans"/>
                <a:ea typeface="Canva Sans"/>
                <a:cs typeface="Canva Sans"/>
                <a:sym typeface="Canva Sans"/>
              </a:rPr>
              <a:t>Integrate third-party services (CRM, analytics, payment gateways)</a:t>
            </a:r>
          </a:p>
          <a:p>
            <a:pPr algn="ctr">
              <a:lnSpc>
                <a:spcPts val="3821"/>
              </a:lnSpc>
              <a:spcBef>
                <a:spcPct val="0"/>
              </a:spcBef>
            </a:pPr>
            <a:r>
              <a:rPr lang="en-US" sz="2729">
                <a:solidFill>
                  <a:srgbClr val="000000"/>
                </a:solidFill>
                <a:latin typeface="Canva Sans"/>
                <a:ea typeface="Canva Sans"/>
                <a:cs typeface="Canva Sans"/>
                <a:sym typeface="Canva Sans"/>
              </a:rPr>
              <a:t>Deliverables:</a:t>
            </a:r>
          </a:p>
          <a:p>
            <a:pPr algn="ctr">
              <a:lnSpc>
                <a:spcPts val="3821"/>
              </a:lnSpc>
              <a:spcBef>
                <a:spcPct val="0"/>
              </a:spcBef>
            </a:pPr>
            <a:r>
              <a:rPr lang="en-US" sz="2729">
                <a:solidFill>
                  <a:srgbClr val="000000"/>
                </a:solidFill>
                <a:latin typeface="Canva Sans"/>
                <a:ea typeface="Canva Sans"/>
                <a:cs typeface="Canva Sans"/>
                <a:sym typeface="Canva Sans"/>
              </a:rPr>
              <a:t>Fully functional website prototype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3339629" y="2602992"/>
            <a:ext cx="11608743" cy="6179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Staging environment for testing</a:t>
            </a:r>
          </a:p>
          <a:p>
            <a:pPr algn="ctr">
              <a:lnSpc>
                <a:spcPts val="3821"/>
              </a:lnSpc>
              <a:spcBef>
                <a:spcPct val="0"/>
              </a:spcBef>
            </a:pPr>
            <a:r>
              <a:rPr lang="en-US" sz="2729">
                <a:solidFill>
                  <a:srgbClr val="000000"/>
                </a:solidFill>
                <a:latin typeface="Canva Sans"/>
                <a:ea typeface="Canva Sans"/>
                <a:cs typeface="Canva Sans"/>
                <a:sym typeface="Canva Sans"/>
              </a:rPr>
              <a:t>Importance:</a:t>
            </a:r>
          </a:p>
          <a:p>
            <a:pPr algn="ctr">
              <a:lnSpc>
                <a:spcPts val="3821"/>
              </a:lnSpc>
              <a:spcBef>
                <a:spcPct val="0"/>
              </a:spcBef>
            </a:pPr>
            <a:r>
              <a:rPr lang="en-US" sz="2729">
                <a:solidFill>
                  <a:srgbClr val="000000"/>
                </a:solidFill>
                <a:latin typeface="Canva Sans"/>
                <a:ea typeface="Canva Sans"/>
                <a:cs typeface="Canva Sans"/>
                <a:sym typeface="Canva Sans"/>
              </a:rPr>
              <a:t> Clean, efficient coding ensures speed, security, and future scalability.</a:t>
            </a:r>
          </a:p>
          <a:p>
            <a:pPr algn="ctr">
              <a:lnSpc>
                <a:spcPts val="3821"/>
              </a:lnSpc>
              <a:spcBef>
                <a:spcPct val="0"/>
              </a:spcBef>
            </a:pPr>
            <a:r>
              <a:rPr lang="en-US" sz="2729">
                <a:solidFill>
                  <a:srgbClr val="000000"/>
                </a:solidFill>
                <a:latin typeface="Canva Sans"/>
                <a:ea typeface="Canva Sans"/>
                <a:cs typeface="Canva Sans"/>
                <a:sym typeface="Canva Sans"/>
              </a:rPr>
              <a:t>6. Testing and Review (2 Weeks)</a:t>
            </a:r>
          </a:p>
          <a:p>
            <a:pPr algn="ctr">
              <a:lnSpc>
                <a:spcPts val="3821"/>
              </a:lnSpc>
              <a:spcBef>
                <a:spcPct val="0"/>
              </a:spcBef>
            </a:pPr>
            <a:r>
              <a:rPr lang="en-US" sz="2729">
                <a:solidFill>
                  <a:srgbClr val="000000"/>
                </a:solidFill>
                <a:latin typeface="Canva Sans"/>
                <a:ea typeface="Canva Sans"/>
                <a:cs typeface="Canva Sans"/>
                <a:sym typeface="Canva Sans"/>
              </a:rPr>
              <a:t>Before launch, thorough testing is non-negotiable.</a:t>
            </a:r>
          </a:p>
          <a:p>
            <a:pPr algn="ctr">
              <a:lnSpc>
                <a:spcPts val="3821"/>
              </a:lnSpc>
              <a:spcBef>
                <a:spcPct val="0"/>
              </a:spcBef>
            </a:pPr>
            <a:r>
              <a:rPr lang="en-US" sz="2729">
                <a:solidFill>
                  <a:srgbClr val="000000"/>
                </a:solidFill>
                <a:latin typeface="Canva Sans"/>
                <a:ea typeface="Canva Sans"/>
                <a:cs typeface="Canva Sans"/>
                <a:sym typeface="Canva Sans"/>
              </a:rPr>
              <a:t>Key Activities:</a:t>
            </a:r>
          </a:p>
          <a:p>
            <a:pPr algn="ctr">
              <a:lnSpc>
                <a:spcPts val="3821"/>
              </a:lnSpc>
              <a:spcBef>
                <a:spcPct val="0"/>
              </a:spcBef>
            </a:pPr>
            <a:r>
              <a:rPr lang="en-US" sz="2729">
                <a:solidFill>
                  <a:srgbClr val="000000"/>
                </a:solidFill>
                <a:latin typeface="Canva Sans"/>
                <a:ea typeface="Canva Sans"/>
                <a:cs typeface="Canva Sans"/>
                <a:sym typeface="Canva Sans"/>
              </a:rPr>
              <a:t>Cross-browser and device compatibility testing</a:t>
            </a:r>
          </a:p>
          <a:p>
            <a:pPr algn="ctr">
              <a:lnSpc>
                <a:spcPts val="3821"/>
              </a:lnSpc>
              <a:spcBef>
                <a:spcPct val="0"/>
              </a:spcBef>
            </a:pPr>
            <a:r>
              <a:rPr lang="en-US" sz="2729">
                <a:solidFill>
                  <a:srgbClr val="000000"/>
                </a:solidFill>
                <a:latin typeface="Canva Sans"/>
                <a:ea typeface="Canva Sans"/>
                <a:cs typeface="Canva Sans"/>
                <a:sym typeface="Canva Sans"/>
              </a:rPr>
              <a:t>Speed and performance optimization</a:t>
            </a:r>
          </a:p>
          <a:p>
            <a:pPr algn="ctr">
              <a:lnSpc>
                <a:spcPts val="3821"/>
              </a:lnSpc>
              <a:spcBef>
                <a:spcPct val="0"/>
              </a:spcBef>
            </a:pPr>
            <a:r>
              <a:rPr lang="en-US" sz="2729">
                <a:solidFill>
                  <a:srgbClr val="000000"/>
                </a:solidFill>
                <a:latin typeface="Canva Sans"/>
                <a:ea typeface="Canva Sans"/>
                <a:cs typeface="Canva Sans"/>
                <a:sym typeface="Canva Sans"/>
              </a:rPr>
              <a:t>SEO audits (meta tags, image optimization, URL structure)</a:t>
            </a:r>
          </a:p>
          <a:p>
            <a:pPr algn="ctr">
              <a:lnSpc>
                <a:spcPts val="3821"/>
              </a:lnSpc>
              <a:spcBef>
                <a:spcPct val="0"/>
              </a:spcBef>
            </a:pPr>
            <a:r>
              <a:rPr lang="en-US" sz="2729">
                <a:solidFill>
                  <a:srgbClr val="000000"/>
                </a:solidFill>
                <a:latin typeface="Canva Sans"/>
                <a:ea typeface="Canva Sans"/>
                <a:cs typeface="Canva Sans"/>
                <a:sym typeface="Canva Sans"/>
              </a:rPr>
              <a:t>User experience testing</a:t>
            </a:r>
          </a:p>
          <a:p>
            <a:pPr algn="ctr">
              <a:lnSpc>
                <a:spcPts val="3821"/>
              </a:lnSpc>
              <a:spcBef>
                <a:spcPct val="0"/>
              </a:spcBef>
            </a:pPr>
            <a:r>
              <a:rPr lang="en-US" sz="2729">
                <a:solidFill>
                  <a:srgbClr val="000000"/>
                </a:solidFill>
                <a:latin typeface="Canva Sans"/>
                <a:ea typeface="Canva Sans"/>
                <a:cs typeface="Canva Sans"/>
                <a:sym typeface="Canva Sans"/>
              </a:rPr>
              <a:t>Bug fixing and quality assurance (QA)</a:t>
            </a:r>
          </a:p>
          <a:p>
            <a:pPr algn="ctr">
              <a:lnSpc>
                <a:spcPts val="3821"/>
              </a:lnSpc>
              <a:spcBef>
                <a:spcPct val="0"/>
              </a:spcBef>
            </a:pPr>
            <a:r>
              <a:rPr lang="en-US" sz="2729">
                <a:solidFill>
                  <a:srgbClr val="000000"/>
                </a:solidFill>
                <a:latin typeface="Canva Sans"/>
                <a:ea typeface="Canva Sans"/>
                <a:cs typeface="Canva Sans"/>
                <a:sym typeface="Canva Sans"/>
              </a:rPr>
              <a:t>Deliverables:</a:t>
            </a:r>
          </a:p>
          <a:p>
            <a:pPr algn="ctr">
              <a:lnSpc>
                <a:spcPts val="3821"/>
              </a:lnSpc>
              <a:spcBef>
                <a:spcPct val="0"/>
              </a:spcBef>
            </a:pPr>
            <a:r>
              <a:rPr lang="en-US" sz="2729">
                <a:solidFill>
                  <a:srgbClr val="000000"/>
                </a:solidFill>
                <a:latin typeface="Canva Sans"/>
                <a:ea typeface="Canva Sans"/>
                <a:cs typeface="Canva Sans"/>
                <a:sym typeface="Canva Sans"/>
              </a:rPr>
              <a:t>Test reports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650002"/>
            <a:ext cx="18288000" cy="46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Final revisions list</a:t>
            </a:r>
          </a:p>
        </p:txBody>
      </p:sp>
      <p:sp>
        <p:nvSpPr>
          <p:cNvPr name="TextBox 3" id="3"/>
          <p:cNvSpPr txBox="true"/>
          <p:nvPr/>
        </p:nvSpPr>
        <p:spPr>
          <a:xfrm rot="0">
            <a:off x="1716435" y="3056910"/>
            <a:ext cx="14855130" cy="570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Importance:</a:t>
            </a:r>
          </a:p>
          <a:p>
            <a:pPr algn="ctr">
              <a:lnSpc>
                <a:spcPts val="3821"/>
              </a:lnSpc>
              <a:spcBef>
                <a:spcPct val="0"/>
              </a:spcBef>
            </a:pPr>
            <a:r>
              <a:rPr lang="en-US" sz="2729">
                <a:solidFill>
                  <a:srgbClr val="000000"/>
                </a:solidFill>
                <a:latin typeface="Canva Sans"/>
                <a:ea typeface="Canva Sans"/>
                <a:cs typeface="Canva Sans"/>
                <a:sym typeface="Canva Sans"/>
              </a:rPr>
              <a:t> Testing ensures a smooth, professional user experience and prevents post-launch issues.</a:t>
            </a:r>
          </a:p>
          <a:p>
            <a:pPr algn="ctr">
              <a:lnSpc>
                <a:spcPts val="3821"/>
              </a:lnSpc>
              <a:spcBef>
                <a:spcPct val="0"/>
              </a:spcBef>
            </a:pPr>
            <a:r>
              <a:rPr lang="en-US" sz="2729">
                <a:solidFill>
                  <a:srgbClr val="000000"/>
                </a:solidFill>
                <a:latin typeface="Canva Sans"/>
                <a:ea typeface="Canva Sans"/>
                <a:cs typeface="Canva Sans"/>
                <a:sym typeface="Canva Sans"/>
              </a:rPr>
              <a:t>7. Launch (1–3 Days)</a:t>
            </a:r>
          </a:p>
          <a:p>
            <a:pPr algn="ctr">
              <a:lnSpc>
                <a:spcPts val="3821"/>
              </a:lnSpc>
              <a:spcBef>
                <a:spcPct val="0"/>
              </a:spcBef>
            </a:pPr>
            <a:r>
              <a:rPr lang="en-US" sz="2729">
                <a:solidFill>
                  <a:srgbClr val="000000"/>
                </a:solidFill>
                <a:latin typeface="Canva Sans"/>
                <a:ea typeface="Canva Sans"/>
                <a:cs typeface="Canva Sans"/>
                <a:sym typeface="Canva Sans"/>
              </a:rPr>
              <a:t>The big moment has arrived.</a:t>
            </a:r>
          </a:p>
          <a:p>
            <a:pPr algn="ctr">
              <a:lnSpc>
                <a:spcPts val="3821"/>
              </a:lnSpc>
              <a:spcBef>
                <a:spcPct val="0"/>
              </a:spcBef>
            </a:pPr>
            <a:r>
              <a:rPr lang="en-US" sz="2729">
                <a:solidFill>
                  <a:srgbClr val="000000"/>
                </a:solidFill>
                <a:latin typeface="Canva Sans"/>
                <a:ea typeface="Canva Sans"/>
                <a:cs typeface="Canva Sans"/>
                <a:sym typeface="Canva Sans"/>
              </a:rPr>
              <a:t>Key Activities:</a:t>
            </a:r>
          </a:p>
          <a:p>
            <a:pPr algn="ctr">
              <a:lnSpc>
                <a:spcPts val="3821"/>
              </a:lnSpc>
              <a:spcBef>
                <a:spcPct val="0"/>
              </a:spcBef>
            </a:pPr>
            <a:r>
              <a:rPr lang="en-US" sz="2729">
                <a:solidFill>
                  <a:srgbClr val="000000"/>
                </a:solidFill>
                <a:latin typeface="Canva Sans"/>
                <a:ea typeface="Canva Sans"/>
                <a:cs typeface="Canva Sans"/>
                <a:sym typeface="Canva Sans"/>
              </a:rPr>
              <a:t>Migrate site from staging to live server</a:t>
            </a:r>
          </a:p>
          <a:p>
            <a:pPr algn="ctr">
              <a:lnSpc>
                <a:spcPts val="3821"/>
              </a:lnSpc>
              <a:spcBef>
                <a:spcPct val="0"/>
              </a:spcBef>
            </a:pPr>
            <a:r>
              <a:rPr lang="en-US" sz="2729">
                <a:solidFill>
                  <a:srgbClr val="000000"/>
                </a:solidFill>
                <a:latin typeface="Canva Sans"/>
                <a:ea typeface="Canva Sans"/>
                <a:cs typeface="Canva Sans"/>
                <a:sym typeface="Canva Sans"/>
              </a:rPr>
              <a:t>Final checklist validation (SEO, performance, integrations)</a:t>
            </a:r>
          </a:p>
          <a:p>
            <a:pPr algn="ctr">
              <a:lnSpc>
                <a:spcPts val="3821"/>
              </a:lnSpc>
              <a:spcBef>
                <a:spcPct val="0"/>
              </a:spcBef>
            </a:pPr>
            <a:r>
              <a:rPr lang="en-US" sz="2729">
                <a:solidFill>
                  <a:srgbClr val="000000"/>
                </a:solidFill>
                <a:latin typeface="Canva Sans"/>
                <a:ea typeface="Canva Sans"/>
                <a:cs typeface="Canva Sans"/>
                <a:sym typeface="Canva Sans"/>
              </a:rPr>
              <a:t>Set up analytics and tracking tools</a:t>
            </a:r>
          </a:p>
          <a:p>
            <a:pPr algn="ctr">
              <a:lnSpc>
                <a:spcPts val="3821"/>
              </a:lnSpc>
              <a:spcBef>
                <a:spcPct val="0"/>
              </a:spcBef>
            </a:pPr>
            <a:r>
              <a:rPr lang="en-US" sz="2729">
                <a:solidFill>
                  <a:srgbClr val="000000"/>
                </a:solidFill>
                <a:latin typeface="Canva Sans"/>
                <a:ea typeface="Canva Sans"/>
                <a:cs typeface="Canva Sans"/>
                <a:sym typeface="Canva Sans"/>
              </a:rPr>
              <a:t>Announce launch (email marketing, social media, press release)</a:t>
            </a:r>
          </a:p>
          <a:p>
            <a:pPr algn="ctr">
              <a:lnSpc>
                <a:spcPts val="3821"/>
              </a:lnSpc>
              <a:spcBef>
                <a:spcPct val="0"/>
              </a:spcBef>
            </a:pPr>
            <a:r>
              <a:rPr lang="en-US" sz="2729">
                <a:solidFill>
                  <a:srgbClr val="000000"/>
                </a:solidFill>
                <a:latin typeface="Canva Sans"/>
                <a:ea typeface="Canva Sans"/>
                <a:cs typeface="Canva Sans"/>
                <a:sym typeface="Canva Sans"/>
              </a:rPr>
              <a:t>Deliverables:</a:t>
            </a:r>
          </a:p>
          <a:p>
            <a:pPr algn="ctr">
              <a:lnSpc>
                <a:spcPts val="3821"/>
              </a:lnSpc>
              <a:spcBef>
                <a:spcPct val="0"/>
              </a:spcBef>
            </a:pPr>
            <a:r>
              <a:rPr lang="en-US" sz="2729">
                <a:solidFill>
                  <a:srgbClr val="000000"/>
                </a:solidFill>
                <a:latin typeface="Canva Sans"/>
                <a:ea typeface="Canva Sans"/>
                <a:cs typeface="Canva Sans"/>
                <a:sym typeface="Canva Sans"/>
              </a:rPr>
              <a:t>Live website</a:t>
            </a:r>
          </a:p>
          <a:p>
            <a:pPr algn="ctr">
              <a:lnSpc>
                <a:spcPts val="3821"/>
              </a:lnSpc>
              <a:spcBef>
                <a:spcPct val="0"/>
              </a:spcBef>
            </a:pPr>
            <a:r>
              <a:rPr lang="en-US" sz="2729">
                <a:solidFill>
                  <a:srgbClr val="000000"/>
                </a:solidFill>
                <a:latin typeface="Canva Sans"/>
                <a:ea typeface="Canva Sans"/>
                <a:cs typeface="Canva Sans"/>
                <a:sym typeface="Canva Sans"/>
              </a:rPr>
              <a:t>Launch report</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2739330" y="2875465"/>
            <a:ext cx="12809339" cy="570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Importance:</a:t>
            </a:r>
          </a:p>
          <a:p>
            <a:pPr algn="ctr">
              <a:lnSpc>
                <a:spcPts val="3821"/>
              </a:lnSpc>
              <a:spcBef>
                <a:spcPct val="0"/>
              </a:spcBef>
            </a:pPr>
            <a:r>
              <a:rPr lang="en-US" sz="2729">
                <a:solidFill>
                  <a:srgbClr val="000000"/>
                </a:solidFill>
                <a:latin typeface="Canva Sans"/>
                <a:ea typeface="Canva Sans"/>
                <a:cs typeface="Canva Sans"/>
                <a:sym typeface="Canva Sans"/>
              </a:rPr>
              <a:t> A well-coordinated launch ensures minimal downtime and maximum impact.</a:t>
            </a:r>
          </a:p>
          <a:p>
            <a:pPr algn="ctr">
              <a:lnSpc>
                <a:spcPts val="3821"/>
              </a:lnSpc>
              <a:spcBef>
                <a:spcPct val="0"/>
              </a:spcBef>
            </a:pPr>
            <a:r>
              <a:rPr lang="en-US" sz="2729">
                <a:solidFill>
                  <a:srgbClr val="000000"/>
                </a:solidFill>
                <a:latin typeface="Canva Sans"/>
                <a:ea typeface="Canva Sans"/>
                <a:cs typeface="Canva Sans"/>
                <a:sym typeface="Canva Sans"/>
              </a:rPr>
              <a:t>8. Post-Launch Maintenance and Optimization (Ongoing)</a:t>
            </a:r>
          </a:p>
          <a:p>
            <a:pPr algn="ctr">
              <a:lnSpc>
                <a:spcPts val="3821"/>
              </a:lnSpc>
              <a:spcBef>
                <a:spcPct val="0"/>
              </a:spcBef>
            </a:pPr>
            <a:r>
              <a:rPr lang="en-US" sz="2729">
                <a:solidFill>
                  <a:srgbClr val="000000"/>
                </a:solidFill>
                <a:latin typeface="Canva Sans"/>
                <a:ea typeface="Canva Sans"/>
                <a:cs typeface="Canva Sans"/>
                <a:sym typeface="Canva Sans"/>
              </a:rPr>
              <a:t>A website is never truly "finished."</a:t>
            </a:r>
          </a:p>
          <a:p>
            <a:pPr algn="ctr">
              <a:lnSpc>
                <a:spcPts val="3821"/>
              </a:lnSpc>
              <a:spcBef>
                <a:spcPct val="0"/>
              </a:spcBef>
            </a:pPr>
            <a:r>
              <a:rPr lang="en-US" sz="2729">
                <a:solidFill>
                  <a:srgbClr val="000000"/>
                </a:solidFill>
                <a:latin typeface="Canva Sans"/>
                <a:ea typeface="Canva Sans"/>
                <a:cs typeface="Canva Sans"/>
                <a:sym typeface="Canva Sans"/>
              </a:rPr>
              <a:t>Key Activities:</a:t>
            </a:r>
          </a:p>
          <a:p>
            <a:pPr algn="ctr">
              <a:lnSpc>
                <a:spcPts val="3821"/>
              </a:lnSpc>
              <a:spcBef>
                <a:spcPct val="0"/>
              </a:spcBef>
            </a:pPr>
            <a:r>
              <a:rPr lang="en-US" sz="2729">
                <a:solidFill>
                  <a:srgbClr val="000000"/>
                </a:solidFill>
                <a:latin typeface="Canva Sans"/>
                <a:ea typeface="Canva Sans"/>
                <a:cs typeface="Canva Sans"/>
                <a:sym typeface="Canva Sans"/>
              </a:rPr>
              <a:t>Monitor site performance and uptime</a:t>
            </a:r>
          </a:p>
          <a:p>
            <a:pPr algn="ctr">
              <a:lnSpc>
                <a:spcPts val="3821"/>
              </a:lnSpc>
              <a:spcBef>
                <a:spcPct val="0"/>
              </a:spcBef>
            </a:pPr>
            <a:r>
              <a:rPr lang="en-US" sz="2729">
                <a:solidFill>
                  <a:srgbClr val="000000"/>
                </a:solidFill>
                <a:latin typeface="Canva Sans"/>
                <a:ea typeface="Canva Sans"/>
                <a:cs typeface="Canva Sans"/>
                <a:sym typeface="Canva Sans"/>
              </a:rPr>
              <a:t>Regular backups and updates</a:t>
            </a:r>
          </a:p>
          <a:p>
            <a:pPr algn="ctr">
              <a:lnSpc>
                <a:spcPts val="3821"/>
              </a:lnSpc>
              <a:spcBef>
                <a:spcPct val="0"/>
              </a:spcBef>
            </a:pPr>
            <a:r>
              <a:rPr lang="en-US" sz="2729">
                <a:solidFill>
                  <a:srgbClr val="000000"/>
                </a:solidFill>
                <a:latin typeface="Canva Sans"/>
                <a:ea typeface="Canva Sans"/>
                <a:cs typeface="Canva Sans"/>
                <a:sym typeface="Canva Sans"/>
              </a:rPr>
              <a:t>SEO monitoring and adjustments</a:t>
            </a:r>
          </a:p>
          <a:p>
            <a:pPr algn="ctr">
              <a:lnSpc>
                <a:spcPts val="3821"/>
              </a:lnSpc>
              <a:spcBef>
                <a:spcPct val="0"/>
              </a:spcBef>
            </a:pPr>
            <a:r>
              <a:rPr lang="en-US" sz="2729">
                <a:solidFill>
                  <a:srgbClr val="000000"/>
                </a:solidFill>
                <a:latin typeface="Canva Sans"/>
                <a:ea typeface="Canva Sans"/>
                <a:cs typeface="Canva Sans"/>
                <a:sym typeface="Canva Sans"/>
              </a:rPr>
              <a:t>Content updates and enhancements</a:t>
            </a:r>
          </a:p>
          <a:p>
            <a:pPr algn="ctr">
              <a:lnSpc>
                <a:spcPts val="3821"/>
              </a:lnSpc>
              <a:spcBef>
                <a:spcPct val="0"/>
              </a:spcBef>
            </a:pPr>
            <a:r>
              <a:rPr lang="en-US" sz="2729">
                <a:solidFill>
                  <a:srgbClr val="000000"/>
                </a:solidFill>
                <a:latin typeface="Canva Sans"/>
                <a:ea typeface="Canva Sans"/>
                <a:cs typeface="Canva Sans"/>
                <a:sym typeface="Canva Sans"/>
              </a:rPr>
              <a:t>Analyze visitor behavior for continuous improvements</a:t>
            </a:r>
          </a:p>
          <a:p>
            <a:pPr algn="ctr">
              <a:lnSpc>
                <a:spcPts val="3821"/>
              </a:lnSpc>
              <a:spcBef>
                <a:spcPct val="0"/>
              </a:spcBef>
            </a:pPr>
            <a:r>
              <a:rPr lang="en-US" sz="2729">
                <a:solidFill>
                  <a:srgbClr val="000000"/>
                </a:solidFill>
                <a:latin typeface="Canva Sans"/>
                <a:ea typeface="Canva Sans"/>
                <a:cs typeface="Canva Sans"/>
                <a:sym typeface="Canva Sans"/>
              </a:rPr>
              <a:t>Deliverables:</a:t>
            </a:r>
          </a:p>
          <a:p>
            <a:pPr algn="ctr">
              <a:lnSpc>
                <a:spcPts val="3821"/>
              </a:lnSpc>
              <a:spcBef>
                <a:spcPct val="0"/>
              </a:spcBef>
            </a:pPr>
            <a:r>
              <a:rPr lang="en-US" sz="2729">
                <a:solidFill>
                  <a:srgbClr val="000000"/>
                </a:solidFill>
                <a:latin typeface="Canva Sans"/>
                <a:ea typeface="Canva Sans"/>
                <a:cs typeface="Canva Sans"/>
                <a:sym typeface="Canva Sans"/>
              </a:rPr>
              <a:t>Monthly maintenance reports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954363"/>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Ongoing SEO and performance reports</a:t>
            </a:r>
          </a:p>
          <a:p>
            <a:pPr algn="ctr">
              <a:lnSpc>
                <a:spcPts val="3821"/>
              </a:lnSpc>
              <a:spcBef>
                <a:spcPct val="0"/>
              </a:spcBef>
            </a:pPr>
            <a:r>
              <a:rPr lang="en-US" sz="2729">
                <a:solidFill>
                  <a:srgbClr val="000000"/>
                </a:solidFill>
                <a:latin typeface="Canva Sans"/>
                <a:ea typeface="Canva Sans"/>
                <a:cs typeface="Canva Sans"/>
                <a:sym typeface="Canva Sans"/>
              </a:rPr>
              <a:t>Importance:</a:t>
            </a:r>
          </a:p>
          <a:p>
            <a:pPr algn="ctr">
              <a:lnSpc>
                <a:spcPts val="3821"/>
              </a:lnSpc>
              <a:spcBef>
                <a:spcPct val="0"/>
              </a:spcBef>
            </a:pPr>
            <a:r>
              <a:rPr lang="en-US" sz="2729">
                <a:solidFill>
                  <a:srgbClr val="000000"/>
                </a:solidFill>
                <a:latin typeface="Canva Sans"/>
                <a:ea typeface="Canva Sans"/>
                <a:cs typeface="Canva Sans"/>
                <a:sym typeface="Canva Sans"/>
              </a:rPr>
              <a:t> Ongoing support ensures your website continues to grow and evolve with your business and technology trends.</a:t>
            </a:r>
          </a:p>
          <a:p>
            <a:pPr algn="ctr">
              <a:lnSpc>
                <a:spcPts val="3821"/>
              </a:lnSpc>
              <a:spcBef>
                <a:spcPct val="0"/>
              </a:spcBef>
            </a:pPr>
            <a:r>
              <a:rPr lang="en-US" sz="2729">
                <a:solidFill>
                  <a:srgbClr val="000000"/>
                </a:solidFill>
                <a:latin typeface="Canva Sans"/>
                <a:ea typeface="Canva Sans"/>
                <a:cs typeface="Canva Sans"/>
                <a:sym typeface="Canva Sans"/>
              </a:rPr>
              <a:t>Conclusion</a:t>
            </a:r>
          </a:p>
          <a:p>
            <a:pPr algn="ctr">
              <a:lnSpc>
                <a:spcPts val="3821"/>
              </a:lnSpc>
              <a:spcBef>
                <a:spcPct val="0"/>
              </a:spcBef>
            </a:pPr>
            <a:r>
              <a:rPr lang="en-US" sz="2729">
                <a:solidFill>
                  <a:srgbClr val="000000"/>
                </a:solidFill>
                <a:latin typeface="Canva Sans"/>
                <a:ea typeface="Canva Sans"/>
                <a:cs typeface="Canva Sans"/>
                <a:sym typeface="Canva Sans"/>
              </a:rPr>
              <a:t>A successful website design and development project isn't a race — it's a carefully planned journey. By following a structured timeline and focusing on each critical phase, you can create a powerful digital presence that drives traffic, engages users, and achieves business goals.</a:t>
            </a:r>
          </a:p>
          <a:p>
            <a:pPr algn="ctr">
              <a:lnSpc>
                <a:spcPts val="3821"/>
              </a:lnSpc>
              <a:spcBef>
                <a:spcPct val="0"/>
              </a:spcBef>
            </a:pPr>
            <a:r>
              <a:rPr lang="en-US" sz="2729">
                <a:solidFill>
                  <a:srgbClr val="000000"/>
                </a:solidFill>
                <a:latin typeface="Canva Sans"/>
                <a:ea typeface="Canva Sans"/>
                <a:cs typeface="Canva Sans"/>
                <a:sym typeface="Canva Sans"/>
              </a:rPr>
              <a:t>Partnering with an experienced website design and development company can make this process smoother, faster, and more effective, ensuring your brand stands out in the crowded digital marketplace.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777538" y="263095"/>
            <a:ext cx="14714726" cy="4109327"/>
          </a:xfrm>
          <a:custGeom>
            <a:avLst/>
            <a:gdLst/>
            <a:ahLst/>
            <a:cxnLst/>
            <a:rect r="r" b="b" t="t" l="l"/>
            <a:pathLst>
              <a:path h="4109327" w="14714726">
                <a:moveTo>
                  <a:pt x="0" y="0"/>
                </a:moveTo>
                <a:lnTo>
                  <a:pt x="14714726" y="0"/>
                </a:lnTo>
                <a:lnTo>
                  <a:pt x="14714726" y="4109327"/>
                </a:lnTo>
                <a:lnTo>
                  <a:pt x="0" y="4109327"/>
                </a:lnTo>
                <a:lnTo>
                  <a:pt x="0" y="0"/>
                </a:lnTo>
                <a:close/>
              </a:path>
            </a:pathLst>
          </a:custGeom>
          <a:blipFill>
            <a:blip r:embed="rId2"/>
            <a:stretch>
              <a:fillRect l="0" t="-9411" r="0" b="-38862"/>
            </a:stretch>
          </a:blipFill>
        </p:spPr>
      </p:sp>
      <p:sp>
        <p:nvSpPr>
          <p:cNvPr name="TextBox 3" id="3"/>
          <p:cNvSpPr txBox="true"/>
          <p:nvPr/>
        </p:nvSpPr>
        <p:spPr>
          <a:xfrm rot="0">
            <a:off x="-9099" y="6519939"/>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Why Partnering with a Full-Service Website Design and Development Company Is the Smartest Move for Growing Brands</a:t>
            </a:r>
          </a:p>
          <a:p>
            <a:pPr algn="ctr">
              <a:lnSpc>
                <a:spcPts val="4373"/>
              </a:lnSpc>
              <a:spcBef>
                <a:spcPct val="0"/>
              </a:spcBef>
            </a:pPr>
            <a:r>
              <a:rPr lang="en-US" sz="2733">
                <a:solidFill>
                  <a:srgbClr val="000000"/>
                </a:solidFill>
                <a:latin typeface="Canva Sans"/>
                <a:ea typeface="Canva Sans"/>
                <a:cs typeface="Canva Sans"/>
                <a:sym typeface="Canva Sans"/>
              </a:rPr>
              <a:t>In today’s fiercely competitive digital landscape, having a strong online presence is no longer optional — it’s essential.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424873"/>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02057" y="6972533"/>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27634" t="0" r="-27634"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75417" y="303056"/>
            <a:ext cx="14468714" cy="4129578"/>
          </a:xfrm>
          <a:custGeom>
            <a:avLst/>
            <a:gdLst/>
            <a:ahLst/>
            <a:cxnLst/>
            <a:rect r="r" b="b" t="t" l="l"/>
            <a:pathLst>
              <a:path h="4129578" w="14468714">
                <a:moveTo>
                  <a:pt x="0" y="0"/>
                </a:moveTo>
                <a:lnTo>
                  <a:pt x="14468714" y="0"/>
                </a:lnTo>
                <a:lnTo>
                  <a:pt x="14468714" y="4129578"/>
                </a:lnTo>
                <a:lnTo>
                  <a:pt x="0" y="4129578"/>
                </a:lnTo>
                <a:lnTo>
                  <a:pt x="0" y="0"/>
                </a:lnTo>
                <a:close/>
              </a:path>
            </a:pathLst>
          </a:custGeom>
          <a:blipFill>
            <a:blip r:embed="rId2"/>
            <a:stretch>
              <a:fillRect l="0" t="-37376" r="-1272" b="-99175"/>
            </a:stretch>
          </a:blipFill>
        </p:spPr>
      </p:sp>
      <p:sp>
        <p:nvSpPr>
          <p:cNvPr name="TextBox 3" id="3"/>
          <p:cNvSpPr txBox="true"/>
          <p:nvPr/>
        </p:nvSpPr>
        <p:spPr>
          <a:xfrm rot="0">
            <a:off x="0" y="6519939"/>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However, building a successful website that not only looks impressive but also functions flawlessly requires more than just a few design tweaks. This is where a full-service website design and development company comes into play. For growing brands, partnering with an experienced and versatile agency can mean the difference between blending in and standing out.</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09085" y="289405"/>
            <a:ext cx="14497664" cy="4253745"/>
          </a:xfrm>
          <a:custGeom>
            <a:avLst/>
            <a:gdLst/>
            <a:ahLst/>
            <a:cxnLst/>
            <a:rect r="r" b="b" t="t" l="l"/>
            <a:pathLst>
              <a:path h="4253745" w="14497664">
                <a:moveTo>
                  <a:pt x="0" y="0"/>
                </a:moveTo>
                <a:lnTo>
                  <a:pt x="14497664" y="0"/>
                </a:lnTo>
                <a:lnTo>
                  <a:pt x="14497664" y="4253745"/>
                </a:lnTo>
                <a:lnTo>
                  <a:pt x="0" y="4253745"/>
                </a:lnTo>
                <a:lnTo>
                  <a:pt x="0" y="0"/>
                </a:lnTo>
                <a:close/>
              </a:path>
            </a:pathLst>
          </a:custGeom>
          <a:blipFill>
            <a:blip r:embed="rId2"/>
            <a:stretch>
              <a:fillRect l="0" t="-3092" r="0" b="-10514"/>
            </a:stretch>
          </a:blipFill>
        </p:spPr>
      </p:sp>
      <p:sp>
        <p:nvSpPr>
          <p:cNvPr name="TextBox 3" id="3"/>
          <p:cNvSpPr txBox="true"/>
          <p:nvPr/>
        </p:nvSpPr>
        <p:spPr>
          <a:xfrm rot="0">
            <a:off x="0" y="6695299"/>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Let’s dive into why choosing a full-service partner is the smartest decision for businesses looking to scale.</a:t>
            </a:r>
          </a:p>
          <a:p>
            <a:pPr algn="ctr">
              <a:lnSpc>
                <a:spcPts val="4373"/>
              </a:lnSpc>
              <a:spcBef>
                <a:spcPct val="0"/>
              </a:spcBef>
            </a:pPr>
            <a:r>
              <a:rPr lang="en-US" sz="2733">
                <a:solidFill>
                  <a:srgbClr val="000000"/>
                </a:solidFill>
                <a:latin typeface="Canva Sans"/>
                <a:ea typeface="Canva Sans"/>
                <a:cs typeface="Canva Sans"/>
                <a:sym typeface="Canva Sans"/>
              </a:rPr>
              <a:t>1. Comprehensive Expertise Under One Roof</a:t>
            </a:r>
          </a:p>
          <a:p>
            <a:pPr algn="ctr">
              <a:lnSpc>
                <a:spcPts val="4373"/>
              </a:lnSpc>
              <a:spcBef>
                <a:spcPct val="0"/>
              </a:spcBef>
            </a:pPr>
            <a:r>
              <a:rPr lang="en-US" sz="2733">
                <a:solidFill>
                  <a:srgbClr val="000000"/>
                </a:solidFill>
                <a:latin typeface="Canva Sans"/>
                <a:ea typeface="Canva Sans"/>
                <a:cs typeface="Canva Sans"/>
                <a:sym typeface="Canva Sans"/>
              </a:rPr>
              <a:t>A full-service company offers a wide range of services, from UI/UX design, front-end and back-end development, to SEO optimization, content creation, and even ongoing maintenance.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10741" y="277478"/>
            <a:ext cx="14571756" cy="3549305"/>
          </a:xfrm>
          <a:custGeom>
            <a:avLst/>
            <a:gdLst/>
            <a:ahLst/>
            <a:cxnLst/>
            <a:rect r="r" b="b" t="t" l="l"/>
            <a:pathLst>
              <a:path h="3549305" w="14571756">
                <a:moveTo>
                  <a:pt x="0" y="0"/>
                </a:moveTo>
                <a:lnTo>
                  <a:pt x="14571756" y="0"/>
                </a:lnTo>
                <a:lnTo>
                  <a:pt x="14571756" y="3549305"/>
                </a:lnTo>
                <a:lnTo>
                  <a:pt x="0" y="3549305"/>
                </a:lnTo>
                <a:lnTo>
                  <a:pt x="0" y="0"/>
                </a:lnTo>
                <a:close/>
              </a:path>
            </a:pathLst>
          </a:custGeom>
          <a:blipFill>
            <a:blip r:embed="rId2"/>
            <a:stretch>
              <a:fillRect l="0" t="-38792" r="-902" b="-137379"/>
            </a:stretch>
          </a:blipFill>
        </p:spPr>
      </p:sp>
      <p:sp>
        <p:nvSpPr>
          <p:cNvPr name="TextBox 3" id="3"/>
          <p:cNvSpPr txBox="true"/>
          <p:nvPr/>
        </p:nvSpPr>
        <p:spPr>
          <a:xfrm rot="0">
            <a:off x="0" y="6444784"/>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Instead of juggling multiple vendors for different tasks, you get access to an entire team of specialists who collaborate seamlessly on your project.</a:t>
            </a:r>
          </a:p>
          <a:p>
            <a:pPr algn="ctr">
              <a:lnSpc>
                <a:spcPts val="4373"/>
              </a:lnSpc>
              <a:spcBef>
                <a:spcPct val="0"/>
              </a:spcBef>
            </a:pPr>
            <a:r>
              <a:rPr lang="en-US" sz="2733">
                <a:solidFill>
                  <a:srgbClr val="000000"/>
                </a:solidFill>
                <a:latin typeface="Canva Sans"/>
                <a:ea typeface="Canva Sans"/>
                <a:cs typeface="Canva Sans"/>
                <a:sym typeface="Canva Sans"/>
              </a:rPr>
              <a:t>This unified approach leads to:</a:t>
            </a:r>
          </a:p>
          <a:p>
            <a:pPr algn="ctr">
              <a:lnSpc>
                <a:spcPts val="4373"/>
              </a:lnSpc>
              <a:spcBef>
                <a:spcPct val="0"/>
              </a:spcBef>
            </a:pPr>
            <a:r>
              <a:rPr lang="en-US" sz="2733">
                <a:solidFill>
                  <a:srgbClr val="000000"/>
                </a:solidFill>
                <a:latin typeface="Canva Sans"/>
                <a:ea typeface="Canva Sans"/>
                <a:cs typeface="Canva Sans"/>
                <a:sym typeface="Canva Sans"/>
              </a:rPr>
              <a:t>Better communication</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12726"/>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Faster project timelines</a:t>
            </a:r>
          </a:p>
          <a:p>
            <a:pPr algn="ctr">
              <a:lnSpc>
                <a:spcPts val="4373"/>
              </a:lnSpc>
              <a:spcBef>
                <a:spcPct val="0"/>
              </a:spcBef>
            </a:pPr>
            <a:r>
              <a:rPr lang="en-US" sz="2733">
                <a:solidFill>
                  <a:srgbClr val="000000"/>
                </a:solidFill>
                <a:latin typeface="Canva Sans"/>
                <a:ea typeface="Canva Sans"/>
                <a:cs typeface="Canva Sans"/>
                <a:sym typeface="Canva Sans"/>
              </a:rPr>
              <a:t>Higher quality outcomes</a:t>
            </a:r>
          </a:p>
          <a:p>
            <a:pPr algn="ctr">
              <a:lnSpc>
                <a:spcPts val="4373"/>
              </a:lnSpc>
              <a:spcBef>
                <a:spcPct val="0"/>
              </a:spcBef>
            </a:pPr>
            <a:r>
              <a:rPr lang="en-US" sz="2733">
                <a:solidFill>
                  <a:srgbClr val="000000"/>
                </a:solidFill>
                <a:latin typeface="Canva Sans"/>
                <a:ea typeface="Canva Sans"/>
                <a:cs typeface="Canva Sans"/>
                <a:sym typeface="Canva Sans"/>
              </a:rPr>
              <a:t>Consistent branding across all digital touchpoints</a:t>
            </a:r>
          </a:p>
          <a:p>
            <a:pPr algn="ctr">
              <a:lnSpc>
                <a:spcPts val="4373"/>
              </a:lnSpc>
              <a:spcBef>
                <a:spcPct val="0"/>
              </a:spcBef>
            </a:pPr>
            <a:r>
              <a:rPr lang="en-US" sz="2733">
                <a:solidFill>
                  <a:srgbClr val="000000"/>
                </a:solidFill>
                <a:latin typeface="Canva Sans"/>
                <a:ea typeface="Canva Sans"/>
                <a:cs typeface="Canva Sans"/>
                <a:sym typeface="Canva Sans"/>
              </a:rPr>
              <a:t>2. Tailored Solutions for Unique Business Needs</a:t>
            </a:r>
          </a:p>
          <a:p>
            <a:pPr algn="ctr">
              <a:lnSpc>
                <a:spcPts val="4373"/>
              </a:lnSpc>
              <a:spcBef>
                <a:spcPct val="0"/>
              </a:spcBef>
            </a:pPr>
            <a:r>
              <a:rPr lang="en-US" sz="2733">
                <a:solidFill>
                  <a:srgbClr val="000000"/>
                </a:solidFill>
                <a:latin typeface="Canva Sans"/>
                <a:ea typeface="Canva Sans"/>
                <a:cs typeface="Canva Sans"/>
                <a:sym typeface="Canva Sans"/>
              </a:rPr>
              <a:t>No two brands are the same — and a cookie-cutter website won’t cut it. A full-service agency takes the time to understand your business model, target audience, and long-term goals. They create custom strategies and solutions designed specifically for your needs, whether you’re launching an e-commerce store, building a corporate site, or promoting a personal brand.</a:t>
            </a:r>
          </a:p>
          <a:p>
            <a:pPr algn="ctr">
              <a:lnSpc>
                <a:spcPts val="4373"/>
              </a:lnSpc>
              <a:spcBef>
                <a:spcPct val="0"/>
              </a:spcBef>
            </a:pPr>
            <a:r>
              <a:rPr lang="en-US" sz="2733">
                <a:solidFill>
                  <a:srgbClr val="000000"/>
                </a:solidFill>
                <a:latin typeface="Canva Sans"/>
                <a:ea typeface="Canva Sans"/>
                <a:cs typeface="Canva Sans"/>
                <a:sym typeface="Canva Sans"/>
              </a:rPr>
              <a:t>Tailored services help ensure that your website:</a:t>
            </a:r>
          </a:p>
          <a:p>
            <a:pPr algn="ctr">
              <a:lnSpc>
                <a:spcPts val="4373"/>
              </a:lnSpc>
              <a:spcBef>
                <a:spcPct val="0"/>
              </a:spcBef>
            </a:pPr>
            <a:r>
              <a:rPr lang="en-US" sz="2733">
                <a:solidFill>
                  <a:srgbClr val="000000"/>
                </a:solidFill>
                <a:latin typeface="Canva Sans"/>
                <a:ea typeface="Canva Sans"/>
                <a:cs typeface="Canva Sans"/>
                <a:sym typeface="Canva Sans"/>
              </a:rPr>
              <a:t>Speaks directly to your ideal customer</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687056"/>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Enhances your brand identity</a:t>
            </a:r>
          </a:p>
          <a:p>
            <a:pPr algn="ctr">
              <a:lnSpc>
                <a:spcPts val="4373"/>
              </a:lnSpc>
              <a:spcBef>
                <a:spcPct val="0"/>
              </a:spcBef>
            </a:pPr>
            <a:r>
              <a:rPr lang="en-US" sz="2733">
                <a:solidFill>
                  <a:srgbClr val="000000"/>
                </a:solidFill>
                <a:latin typeface="Canva Sans"/>
                <a:ea typeface="Canva Sans"/>
                <a:cs typeface="Canva Sans"/>
                <a:sym typeface="Canva Sans"/>
              </a:rPr>
              <a:t>Grows with your business</a:t>
            </a:r>
          </a:p>
          <a:p>
            <a:pPr algn="ctr">
              <a:lnSpc>
                <a:spcPts val="4373"/>
              </a:lnSpc>
              <a:spcBef>
                <a:spcPct val="0"/>
              </a:spcBef>
            </a:pPr>
            <a:r>
              <a:rPr lang="en-US" sz="2733">
                <a:solidFill>
                  <a:srgbClr val="000000"/>
                </a:solidFill>
                <a:latin typeface="Canva Sans"/>
                <a:ea typeface="Canva Sans"/>
                <a:cs typeface="Canva Sans"/>
                <a:sym typeface="Canva Sans"/>
              </a:rPr>
              <a:t>3. Access to the Latest Technologies and Trends</a:t>
            </a:r>
          </a:p>
          <a:p>
            <a:pPr algn="ctr">
              <a:lnSpc>
                <a:spcPts val="4373"/>
              </a:lnSpc>
              <a:spcBef>
                <a:spcPct val="0"/>
              </a:spcBef>
            </a:pPr>
            <a:r>
              <a:rPr lang="en-US" sz="2733">
                <a:solidFill>
                  <a:srgbClr val="000000"/>
                </a:solidFill>
                <a:latin typeface="Canva Sans"/>
                <a:ea typeface="Canva Sans"/>
                <a:cs typeface="Canva Sans"/>
                <a:sym typeface="Canva Sans"/>
              </a:rPr>
              <a:t>The digital world evolves rapidly. Strategies and technologies that were effective last year might already be obsolete today. Full-service website design and development companies maintain their edge by consistently embracing the latest technologies, design trends, security standards, and SEO best practices.</a:t>
            </a:r>
          </a:p>
          <a:p>
            <a:pPr algn="ctr">
              <a:lnSpc>
                <a:spcPts val="4373"/>
              </a:lnSpc>
              <a:spcBef>
                <a:spcPct val="0"/>
              </a:spcBef>
            </a:pPr>
            <a:r>
              <a:rPr lang="en-US" sz="2733">
                <a:solidFill>
                  <a:srgbClr val="000000"/>
                </a:solidFill>
                <a:latin typeface="Canva Sans"/>
                <a:ea typeface="Canva Sans"/>
                <a:cs typeface="Canva Sans"/>
                <a:sym typeface="Canva Sans"/>
              </a:rPr>
              <a:t>By partnering with such a company, your brand benefits from:</a:t>
            </a:r>
          </a:p>
          <a:p>
            <a:pPr algn="ctr">
              <a:lnSpc>
                <a:spcPts val="4373"/>
              </a:lnSpc>
              <a:spcBef>
                <a:spcPct val="0"/>
              </a:spcBef>
            </a:pPr>
            <a:r>
              <a:rPr lang="en-US" sz="2733">
                <a:solidFill>
                  <a:srgbClr val="000000"/>
                </a:solidFill>
                <a:latin typeface="Canva Sans"/>
                <a:ea typeface="Canva Sans"/>
                <a:cs typeface="Canva Sans"/>
                <a:sym typeface="Canva Sans"/>
              </a:rPr>
              <a:t>Cutting-edge web design</a:t>
            </a:r>
          </a:p>
          <a:p>
            <a:pPr algn="ctr">
              <a:lnSpc>
                <a:spcPts val="4373"/>
              </a:lnSpc>
              <a:spcBef>
                <a:spcPct val="0"/>
              </a:spcBef>
            </a:pPr>
            <a:r>
              <a:rPr lang="en-US" sz="2733">
                <a:solidFill>
                  <a:srgbClr val="000000"/>
                </a:solidFill>
                <a:latin typeface="Canva Sans"/>
                <a:ea typeface="Canva Sans"/>
                <a:cs typeface="Canva Sans"/>
                <a:sym typeface="Canva Sans"/>
              </a:rPr>
              <a:t>Mobile-first, responsive development</a:t>
            </a:r>
          </a:p>
          <a:p>
            <a:pPr algn="ctr">
              <a:lnSpc>
                <a:spcPts val="4373"/>
              </a:lnSpc>
              <a:spcBef>
                <a:spcPct val="0"/>
              </a:spcBef>
            </a:pPr>
            <a:r>
              <a:rPr lang="en-US" sz="2733">
                <a:solidFill>
                  <a:srgbClr val="000000"/>
                </a:solidFill>
                <a:latin typeface="Canva Sans"/>
                <a:ea typeface="Canva Sans"/>
                <a:cs typeface="Canva Sans"/>
                <a:sym typeface="Canva Sans"/>
              </a:rPr>
              <a:t>Advanced security features</a:t>
            </a:r>
          </a:p>
          <a:p>
            <a:pPr algn="ctr">
              <a:lnSpc>
                <a:spcPts val="4373"/>
              </a:lnSpc>
              <a:spcBef>
                <a:spcPct val="0"/>
              </a:spcBef>
            </a:pPr>
            <a:r>
              <a:rPr lang="en-US" sz="2733">
                <a:solidFill>
                  <a:srgbClr val="000000"/>
                </a:solidFill>
                <a:latin typeface="Canva Sans"/>
                <a:ea typeface="Canva Sans"/>
                <a:cs typeface="Canva Sans"/>
                <a:sym typeface="Canva Sans"/>
              </a:rPr>
              <a:t>Integration of emerging tools like AI chatbots, AR/VR, or voice search optimization</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87675"/>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4. Focus on Core Business Activities</a:t>
            </a:r>
          </a:p>
          <a:p>
            <a:pPr algn="ctr">
              <a:lnSpc>
                <a:spcPts val="4373"/>
              </a:lnSpc>
              <a:spcBef>
                <a:spcPct val="0"/>
              </a:spcBef>
            </a:pPr>
            <a:r>
              <a:rPr lang="en-US" sz="2733">
                <a:solidFill>
                  <a:srgbClr val="000000"/>
                </a:solidFill>
                <a:latin typeface="Canva Sans"/>
                <a:ea typeface="Canva Sans"/>
                <a:cs typeface="Canva Sans"/>
                <a:sym typeface="Canva Sans"/>
              </a:rPr>
              <a:t>As your brand grows, your focus should remain on scaling operations, enhancing products or services, and nurturing customer relationships — not troubleshooting website glitches.</a:t>
            </a:r>
          </a:p>
          <a:p>
            <a:pPr algn="ctr">
              <a:lnSpc>
                <a:spcPts val="4373"/>
              </a:lnSpc>
              <a:spcBef>
                <a:spcPct val="0"/>
              </a:spcBef>
            </a:pPr>
            <a:r>
              <a:rPr lang="en-US" sz="2733">
                <a:solidFill>
                  <a:srgbClr val="000000"/>
                </a:solidFill>
                <a:latin typeface="Canva Sans"/>
                <a:ea typeface="Canva Sans"/>
                <a:cs typeface="Canva Sans"/>
                <a:sym typeface="Canva Sans"/>
              </a:rPr>
              <a:t>By outsourcing your website needs to a trusted full-service partner, you free up your internal resources and ensure that web development doesn't become a bottleneck for your expansion plans.</a:t>
            </a:r>
          </a:p>
          <a:p>
            <a:pPr algn="ctr">
              <a:lnSpc>
                <a:spcPts val="4373"/>
              </a:lnSpc>
              <a:spcBef>
                <a:spcPct val="0"/>
              </a:spcBef>
            </a:pPr>
            <a:r>
              <a:rPr lang="en-US" sz="2733">
                <a:solidFill>
                  <a:srgbClr val="000000"/>
                </a:solidFill>
                <a:latin typeface="Canva Sans"/>
                <a:ea typeface="Canva Sans"/>
                <a:cs typeface="Canva Sans"/>
                <a:sym typeface="Canva Sans"/>
              </a:rPr>
              <a:t>5. Ongoing Support and Maintenance</a:t>
            </a:r>
          </a:p>
          <a:p>
            <a:pPr algn="ctr">
              <a:lnSpc>
                <a:spcPts val="4373"/>
              </a:lnSpc>
              <a:spcBef>
                <a:spcPct val="0"/>
              </a:spcBef>
            </a:pPr>
            <a:r>
              <a:rPr lang="en-US" sz="2733">
                <a:solidFill>
                  <a:srgbClr val="000000"/>
                </a:solidFill>
                <a:latin typeface="Canva Sans"/>
                <a:ea typeface="Canva Sans"/>
                <a:cs typeface="Canva Sans"/>
                <a:sym typeface="Canva Sans"/>
              </a:rPr>
              <a:t>Building a website is just the beginning. It requires continuous updates, performance optimization, and security monitoring to keep functioning at peak efficiency. Full-service agencies offer post-launch support packages, ensuring your website stays healthy, loads quickly, and remains protected against cyber threats.</a:t>
            </a:r>
          </a:p>
          <a:p>
            <a:pPr algn="ctr">
              <a:lnSpc>
                <a:spcPts val="4373"/>
              </a:lnSpc>
              <a:spcBef>
                <a:spcPct val="0"/>
              </a:spcBef>
            </a:pPr>
            <a:r>
              <a:rPr lang="en-US" sz="2733">
                <a:solidFill>
                  <a:srgbClr val="000000"/>
                </a:solidFill>
                <a:latin typeface="Canva Sans"/>
                <a:ea typeface="Canva Sans"/>
                <a:cs typeface="Canva Sans"/>
                <a:sym typeface="Canva Sans"/>
              </a:rPr>
              <a:t>With ongoing support, you benefit from:</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55536"/>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Regular software updates</a:t>
            </a:r>
          </a:p>
          <a:p>
            <a:pPr algn="ctr">
              <a:lnSpc>
                <a:spcPts val="4373"/>
              </a:lnSpc>
              <a:spcBef>
                <a:spcPct val="0"/>
              </a:spcBef>
            </a:pPr>
            <a:r>
              <a:rPr lang="en-US" sz="2733">
                <a:solidFill>
                  <a:srgbClr val="000000"/>
                </a:solidFill>
                <a:latin typeface="Canva Sans"/>
                <a:ea typeface="Canva Sans"/>
                <a:cs typeface="Canva Sans"/>
                <a:sym typeface="Canva Sans"/>
              </a:rPr>
              <a:t>Content refreshes</a:t>
            </a:r>
          </a:p>
          <a:p>
            <a:pPr algn="ctr">
              <a:lnSpc>
                <a:spcPts val="4373"/>
              </a:lnSpc>
              <a:spcBef>
                <a:spcPct val="0"/>
              </a:spcBef>
            </a:pPr>
            <a:r>
              <a:rPr lang="en-US" sz="2733">
                <a:solidFill>
                  <a:srgbClr val="000000"/>
                </a:solidFill>
                <a:latin typeface="Canva Sans"/>
                <a:ea typeface="Canva Sans"/>
                <a:cs typeface="Canva Sans"/>
                <a:sym typeface="Canva Sans"/>
              </a:rPr>
              <a:t>Real-time issue resolution</a:t>
            </a:r>
          </a:p>
          <a:p>
            <a:pPr algn="ctr">
              <a:lnSpc>
                <a:spcPts val="4373"/>
              </a:lnSpc>
              <a:spcBef>
                <a:spcPct val="0"/>
              </a:spcBef>
            </a:pPr>
            <a:r>
              <a:rPr lang="en-US" sz="2733">
                <a:solidFill>
                  <a:srgbClr val="000000"/>
                </a:solidFill>
                <a:latin typeface="Canva Sans"/>
                <a:ea typeface="Canva Sans"/>
                <a:cs typeface="Canva Sans"/>
                <a:sym typeface="Canva Sans"/>
              </a:rPr>
              <a:t>Analytics tracking and reporting</a:t>
            </a:r>
          </a:p>
          <a:p>
            <a:pPr algn="ctr">
              <a:lnSpc>
                <a:spcPts val="4373"/>
              </a:lnSpc>
              <a:spcBef>
                <a:spcPct val="0"/>
              </a:spcBef>
            </a:pPr>
            <a:r>
              <a:rPr lang="en-US" sz="2733">
                <a:solidFill>
                  <a:srgbClr val="000000"/>
                </a:solidFill>
                <a:latin typeface="Canva Sans"/>
                <a:ea typeface="Canva Sans"/>
                <a:cs typeface="Canva Sans"/>
                <a:sym typeface="Canva Sans"/>
              </a:rPr>
              <a:t>6. Stronger Return on Investment (ROI)</a:t>
            </a:r>
          </a:p>
          <a:p>
            <a:pPr algn="ctr">
              <a:lnSpc>
                <a:spcPts val="4373"/>
              </a:lnSpc>
              <a:spcBef>
                <a:spcPct val="0"/>
              </a:spcBef>
            </a:pPr>
            <a:r>
              <a:rPr lang="en-US" sz="2733">
                <a:solidFill>
                  <a:srgbClr val="000000"/>
                </a:solidFill>
                <a:latin typeface="Canva Sans"/>
                <a:ea typeface="Canva Sans"/>
                <a:cs typeface="Canva Sans"/>
                <a:sym typeface="Canva Sans"/>
              </a:rPr>
              <a:t>When you invest in a full-service company, you're paying for a well-rounded strategy that combines visual appeal, technical excellence, and marketing prowess. This synergy leads to:</a:t>
            </a:r>
          </a:p>
          <a:p>
            <a:pPr algn="ctr">
              <a:lnSpc>
                <a:spcPts val="4373"/>
              </a:lnSpc>
              <a:spcBef>
                <a:spcPct val="0"/>
              </a:spcBef>
            </a:pPr>
            <a:r>
              <a:rPr lang="en-US" sz="2733">
                <a:solidFill>
                  <a:srgbClr val="000000"/>
                </a:solidFill>
                <a:latin typeface="Canva Sans"/>
                <a:ea typeface="Canva Sans"/>
                <a:cs typeface="Canva Sans"/>
                <a:sym typeface="Canva Sans"/>
              </a:rPr>
              <a:t>Higher user engagement</a:t>
            </a:r>
          </a:p>
          <a:p>
            <a:pPr algn="ctr">
              <a:lnSpc>
                <a:spcPts val="4373"/>
              </a:lnSpc>
              <a:spcBef>
                <a:spcPct val="0"/>
              </a:spcBef>
            </a:pPr>
            <a:r>
              <a:rPr lang="en-US" sz="2733">
                <a:solidFill>
                  <a:srgbClr val="000000"/>
                </a:solidFill>
                <a:latin typeface="Canva Sans"/>
                <a:ea typeface="Canva Sans"/>
                <a:cs typeface="Canva Sans"/>
                <a:sym typeface="Canva Sans"/>
              </a:rPr>
              <a:t>Lower bounce rates</a:t>
            </a:r>
          </a:p>
          <a:p>
            <a:pPr algn="ctr">
              <a:lnSpc>
                <a:spcPts val="4373"/>
              </a:lnSpc>
              <a:spcBef>
                <a:spcPct val="0"/>
              </a:spcBef>
            </a:pPr>
            <a:r>
              <a:rPr lang="en-US" sz="2733">
                <a:solidFill>
                  <a:srgbClr val="000000"/>
                </a:solidFill>
                <a:latin typeface="Canva Sans"/>
                <a:ea typeface="Canva Sans"/>
                <a:cs typeface="Canva Sans"/>
                <a:sym typeface="Canva Sans"/>
              </a:rPr>
              <a:t>Increased conversion rates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DAGl8KPYY8I</dc:identifier>
  <dcterms:modified xsi:type="dcterms:W3CDTF">2011-08-01T06:04:30Z</dcterms:modified>
  <cp:revision>1</cp:revision>
  <dc:title>Why Partnering with a Full-Service Website Design and Development Company Is the Smartest Move for Growing Brands</dc:title>
</cp:coreProperties>
</file>