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8288000" cy="10287000"/>
  <p:notesSz cx="6858000" cy="9144000"/>
  <p:embeddedFontLst>
    <p:embeddedFont>
      <p:font typeface="Alice Bold" panose="020B0604020202020204" charset="0"/>
      <p:regular r:id="rId6"/>
    </p:embeddedFont>
    <p:embeddedFont>
      <p:font typeface="Alice" panose="020B0604020202020204" charset="0"/>
      <p:regular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4" d="100"/>
          <a:sy n="44" d="100"/>
        </p:scale>
        <p:origin x="79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twentyfourgolf.com/products/og-cap-sunday-slice-club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5.png"/><Relationship Id="rId9" Type="http://schemas.openxmlformats.org/officeDocument/2006/relationships/hyperlink" Target="https://twentyfourgolf.com/products/og-cap-sunday-slice-club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hyperlink" Target="https://twentyfourgolf.com" TargetMode="Externa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3055" b="-13055"/>
            </a:stretch>
          </a:blipFill>
        </p:spPr>
      </p:sp>
      <p:sp>
        <p:nvSpPr>
          <p:cNvPr id="3" name="Freeform 3"/>
          <p:cNvSpPr/>
          <p:nvPr/>
        </p:nvSpPr>
        <p:spPr>
          <a:xfrm rot="-5400000">
            <a:off x="5063723" y="-2722134"/>
            <a:ext cx="8444742" cy="15946411"/>
          </a:xfrm>
          <a:custGeom>
            <a:avLst/>
            <a:gdLst/>
            <a:ahLst/>
            <a:cxnLst/>
            <a:rect l="l" t="t" r="r" b="b"/>
            <a:pathLst>
              <a:path w="8444742" h="15946411">
                <a:moveTo>
                  <a:pt x="0" y="0"/>
                </a:moveTo>
                <a:lnTo>
                  <a:pt x="8444743" y="0"/>
                </a:lnTo>
                <a:lnTo>
                  <a:pt x="8444743" y="15946411"/>
                </a:lnTo>
                <a:lnTo>
                  <a:pt x="0" y="1594641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1703" r="-11895"/>
            </a:stretch>
          </a:blipFill>
        </p:spPr>
      </p:sp>
      <p:sp>
        <p:nvSpPr>
          <p:cNvPr id="4" name="Freeform 4"/>
          <p:cNvSpPr/>
          <p:nvPr/>
        </p:nvSpPr>
        <p:spPr>
          <a:xfrm flipH="1">
            <a:off x="16743458" y="8163579"/>
            <a:ext cx="1510283" cy="2123421"/>
          </a:xfrm>
          <a:custGeom>
            <a:avLst/>
            <a:gdLst/>
            <a:ahLst/>
            <a:cxnLst/>
            <a:rect l="l" t="t" r="r" b="b"/>
            <a:pathLst>
              <a:path w="1510283" h="2123421">
                <a:moveTo>
                  <a:pt x="1510284" y="0"/>
                </a:moveTo>
                <a:lnTo>
                  <a:pt x="0" y="0"/>
                </a:lnTo>
                <a:lnTo>
                  <a:pt x="0" y="2123421"/>
                </a:lnTo>
                <a:lnTo>
                  <a:pt x="1510284" y="2123421"/>
                </a:lnTo>
                <a:lnTo>
                  <a:pt x="1510284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10603222" y="3223616"/>
            <a:ext cx="6140237" cy="5246370"/>
            <a:chOff x="0" y="0"/>
            <a:chExt cx="951283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951283" cy="812800"/>
            </a:xfrm>
            <a:custGeom>
              <a:avLst/>
              <a:gdLst/>
              <a:ahLst/>
              <a:cxnLst/>
              <a:rect l="l" t="t" r="r" b="b"/>
              <a:pathLst>
                <a:path w="951283" h="812800">
                  <a:moveTo>
                    <a:pt x="29000" y="0"/>
                  </a:moveTo>
                  <a:lnTo>
                    <a:pt x="922284" y="0"/>
                  </a:lnTo>
                  <a:cubicBezTo>
                    <a:pt x="938300" y="0"/>
                    <a:pt x="951283" y="12984"/>
                    <a:pt x="951283" y="29000"/>
                  </a:cubicBezTo>
                  <a:lnTo>
                    <a:pt x="951283" y="783800"/>
                  </a:lnTo>
                  <a:cubicBezTo>
                    <a:pt x="951283" y="791492"/>
                    <a:pt x="948228" y="798868"/>
                    <a:pt x="942790" y="804306"/>
                  </a:cubicBezTo>
                  <a:cubicBezTo>
                    <a:pt x="937351" y="809745"/>
                    <a:pt x="929975" y="812800"/>
                    <a:pt x="922284" y="812800"/>
                  </a:cubicBezTo>
                  <a:lnTo>
                    <a:pt x="29000" y="812800"/>
                  </a:lnTo>
                  <a:cubicBezTo>
                    <a:pt x="12984" y="812800"/>
                    <a:pt x="0" y="799816"/>
                    <a:pt x="0" y="783800"/>
                  </a:cubicBezTo>
                  <a:lnTo>
                    <a:pt x="0" y="29000"/>
                  </a:lnTo>
                  <a:cubicBezTo>
                    <a:pt x="0" y="12984"/>
                    <a:pt x="12984" y="0"/>
                    <a:pt x="29000" y="0"/>
                  </a:cubicBezTo>
                  <a:close/>
                </a:path>
              </a:pathLst>
            </a:custGeom>
            <a:blipFill>
              <a:blip r:embed="rId5"/>
              <a:stretch>
                <a:fillRect l="-3690" r="-3690"/>
              </a:stretch>
            </a:blipFill>
          </p:spPr>
        </p:sp>
      </p:grpSp>
      <p:sp>
        <p:nvSpPr>
          <p:cNvPr id="7" name="Freeform 7"/>
          <p:cNvSpPr/>
          <p:nvPr/>
        </p:nvSpPr>
        <p:spPr>
          <a:xfrm>
            <a:off x="1312889" y="550257"/>
            <a:ext cx="9804490" cy="2439985"/>
          </a:xfrm>
          <a:custGeom>
            <a:avLst/>
            <a:gdLst/>
            <a:ahLst/>
            <a:cxnLst/>
            <a:rect l="l" t="t" r="r" b="b"/>
            <a:pathLst>
              <a:path w="9804490" h="2439985">
                <a:moveTo>
                  <a:pt x="0" y="0"/>
                </a:moveTo>
                <a:lnTo>
                  <a:pt x="9804491" y="0"/>
                </a:lnTo>
                <a:lnTo>
                  <a:pt x="9804491" y="2439985"/>
                </a:lnTo>
                <a:lnTo>
                  <a:pt x="0" y="243998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2413" t="-4779" r="-2413"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2925001" y="3856711"/>
            <a:ext cx="7314349" cy="3875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10"/>
              </a:lnSpc>
            </a:pPr>
            <a:r>
              <a:rPr lang="en-US" sz="3500" dirty="0">
                <a:solidFill>
                  <a:srgbClr val="2C2821"/>
                </a:solidFill>
                <a:latin typeface="Alice"/>
                <a:ea typeface="Alice"/>
                <a:cs typeface="Alice"/>
                <a:sym typeface="Alice"/>
              </a:rPr>
              <a:t>Show y</a:t>
            </a:r>
            <a:r>
              <a:rPr lang="en-US" sz="3500" u="none" dirty="0">
                <a:solidFill>
                  <a:srgbClr val="2C2821"/>
                </a:solidFill>
                <a:latin typeface="Alice"/>
                <a:ea typeface="Alice"/>
                <a:cs typeface="Alice"/>
                <a:sym typeface="Alice"/>
              </a:rPr>
              <a:t>o</a:t>
            </a:r>
            <a:r>
              <a:rPr lang="en-US" sz="3500" dirty="0">
                <a:solidFill>
                  <a:srgbClr val="2C2821"/>
                </a:solidFill>
                <a:latin typeface="Alice"/>
                <a:ea typeface="Alice"/>
                <a:cs typeface="Alice"/>
                <a:sym typeface="Alice"/>
              </a:rPr>
              <a:t>u</a:t>
            </a:r>
            <a:r>
              <a:rPr lang="en-US" sz="3500" u="none" dirty="0">
                <a:solidFill>
                  <a:srgbClr val="2C2821"/>
                </a:solidFill>
                <a:latin typeface="Alice"/>
                <a:ea typeface="Alice"/>
                <a:cs typeface="Alice"/>
                <a:sym typeface="Alice"/>
              </a:rPr>
              <a:t>r l</a:t>
            </a:r>
            <a:r>
              <a:rPr lang="en-US" sz="3500" dirty="0">
                <a:solidFill>
                  <a:srgbClr val="2C2821"/>
                </a:solidFill>
                <a:latin typeface="Alice"/>
                <a:ea typeface="Alice"/>
                <a:cs typeface="Alice"/>
                <a:sym typeface="Alice"/>
              </a:rPr>
              <a:t>ov</a:t>
            </a:r>
            <a:r>
              <a:rPr lang="en-US" sz="3500" u="none" dirty="0">
                <a:solidFill>
                  <a:srgbClr val="2C2821"/>
                </a:solidFill>
                <a:latin typeface="Alice"/>
                <a:ea typeface="Alice"/>
                <a:cs typeface="Alice"/>
                <a:sym typeface="Alice"/>
              </a:rPr>
              <a:t>e</a:t>
            </a:r>
            <a:r>
              <a:rPr lang="en-US" sz="3500" dirty="0">
                <a:solidFill>
                  <a:srgbClr val="2C2821"/>
                </a:solidFill>
                <a:latin typeface="Alice"/>
                <a:ea typeface="Alice"/>
                <a:cs typeface="Alice"/>
                <a:sym typeface="Alice"/>
              </a:rPr>
              <a:t> for game with </a:t>
            </a:r>
            <a:r>
              <a:rPr lang="en-US" sz="3500" b="1" u="sng" dirty="0">
                <a:solidFill>
                  <a:srgbClr val="2C2821"/>
                </a:solidFill>
                <a:latin typeface="Alice"/>
                <a:ea typeface="Alice"/>
                <a:cs typeface="Alice"/>
                <a:sym typeface="Alice"/>
                <a:hlinkClick r:id="rId7" tooltip="https://twentyfourgolf.com/products/og-cap-sunday-slice-club"/>
              </a:rPr>
              <a:t>OG Sunday slice club</a:t>
            </a:r>
            <a:r>
              <a:rPr lang="en-US" sz="3500" dirty="0">
                <a:solidFill>
                  <a:srgbClr val="2C2821"/>
                </a:solidFill>
                <a:latin typeface="Alice"/>
                <a:ea typeface="Alice"/>
                <a:cs typeface="Alice"/>
                <a:sym typeface="Alice"/>
              </a:rPr>
              <a:t> cap, designed for golfers who enjoy every swing. Built for comfort &amp; style, this cap brings fun &amp; energy.</a:t>
            </a:r>
          </a:p>
          <a:p>
            <a:pPr algn="l">
              <a:lnSpc>
                <a:spcPts val="5110"/>
              </a:lnSpc>
            </a:pPr>
            <a:endParaRPr lang="en-US" sz="3500" dirty="0">
              <a:solidFill>
                <a:srgbClr val="2C2821"/>
              </a:solidFill>
              <a:latin typeface="Alice"/>
              <a:ea typeface="Alice"/>
              <a:cs typeface="Alice"/>
              <a:sym typeface="Alice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625078" y="885217"/>
            <a:ext cx="8230566" cy="2105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 b="1" dirty="0">
                <a:solidFill>
                  <a:srgbClr val="2C2821"/>
                </a:solidFill>
                <a:latin typeface="Alice"/>
                <a:ea typeface="Alice"/>
                <a:cs typeface="Alice"/>
                <a:sym typeface="Alice"/>
              </a:rPr>
              <a:t>OG Sunday Slice Club</a:t>
            </a:r>
          </a:p>
          <a:p>
            <a:pPr algn="ctr">
              <a:lnSpc>
                <a:spcPts val="8400"/>
              </a:lnSpc>
            </a:pPr>
            <a:endParaRPr lang="en-US" sz="6000" dirty="0">
              <a:solidFill>
                <a:srgbClr val="2C2821"/>
              </a:solidFill>
              <a:latin typeface="Alice"/>
              <a:ea typeface="Alice"/>
              <a:cs typeface="Alice"/>
              <a:sym typeface="Alic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3055" b="-13055"/>
            </a:stretch>
          </a:blipFill>
        </p:spPr>
      </p:sp>
      <p:sp>
        <p:nvSpPr>
          <p:cNvPr id="3" name="Freeform 3"/>
          <p:cNvSpPr/>
          <p:nvPr/>
        </p:nvSpPr>
        <p:spPr>
          <a:xfrm rot="-5400000">
            <a:off x="3538520" y="-1980012"/>
            <a:ext cx="7890314" cy="14967355"/>
          </a:xfrm>
          <a:custGeom>
            <a:avLst/>
            <a:gdLst/>
            <a:ahLst/>
            <a:cxnLst/>
            <a:rect l="l" t="t" r="r" b="b"/>
            <a:pathLst>
              <a:path w="7890314" h="15267734">
                <a:moveTo>
                  <a:pt x="0" y="0"/>
                </a:moveTo>
                <a:lnTo>
                  <a:pt x="7890314" y="0"/>
                </a:lnTo>
                <a:lnTo>
                  <a:pt x="7890314" y="15267734"/>
                </a:lnTo>
                <a:lnTo>
                  <a:pt x="0" y="1526773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8450" r="-18450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330693" y="801842"/>
            <a:ext cx="9804490" cy="2439985"/>
          </a:xfrm>
          <a:custGeom>
            <a:avLst/>
            <a:gdLst/>
            <a:ahLst/>
            <a:cxnLst/>
            <a:rect l="l" t="t" r="r" b="b"/>
            <a:pathLst>
              <a:path w="9804490" h="2439985">
                <a:moveTo>
                  <a:pt x="0" y="0"/>
                </a:moveTo>
                <a:lnTo>
                  <a:pt x="9804491" y="0"/>
                </a:lnTo>
                <a:lnTo>
                  <a:pt x="9804491" y="2439985"/>
                </a:lnTo>
                <a:lnTo>
                  <a:pt x="0" y="243998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413" t="-4779" r="-2413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6135083" y="1558509"/>
            <a:ext cx="2011109" cy="4114800"/>
          </a:xfrm>
          <a:custGeom>
            <a:avLst/>
            <a:gdLst/>
            <a:ahLst/>
            <a:cxnLst/>
            <a:rect l="l" t="t" r="r" b="b"/>
            <a:pathLst>
              <a:path w="2011109" h="4114800">
                <a:moveTo>
                  <a:pt x="0" y="0"/>
                </a:moveTo>
                <a:lnTo>
                  <a:pt x="2011108" y="0"/>
                </a:lnTo>
                <a:lnTo>
                  <a:pt x="201110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5492305" y="3615909"/>
            <a:ext cx="2653886" cy="719867"/>
          </a:xfrm>
          <a:custGeom>
            <a:avLst/>
            <a:gdLst/>
            <a:ahLst/>
            <a:cxnLst/>
            <a:rect l="l" t="t" r="r" b="b"/>
            <a:pathLst>
              <a:path w="2653886" h="719867">
                <a:moveTo>
                  <a:pt x="0" y="0"/>
                </a:moveTo>
                <a:lnTo>
                  <a:pt x="2653886" y="0"/>
                </a:lnTo>
                <a:lnTo>
                  <a:pt x="2653886" y="719866"/>
                </a:lnTo>
                <a:lnTo>
                  <a:pt x="0" y="71986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971587">
            <a:off x="15980152" y="7790685"/>
            <a:ext cx="1885726" cy="2278572"/>
          </a:xfrm>
          <a:custGeom>
            <a:avLst/>
            <a:gdLst/>
            <a:ahLst/>
            <a:cxnLst/>
            <a:rect l="l" t="t" r="r" b="b"/>
            <a:pathLst>
              <a:path w="1885726" h="2278572">
                <a:moveTo>
                  <a:pt x="0" y="0"/>
                </a:moveTo>
                <a:lnTo>
                  <a:pt x="1885726" y="0"/>
                </a:lnTo>
                <a:lnTo>
                  <a:pt x="1885726" y="2278572"/>
                </a:lnTo>
                <a:lnTo>
                  <a:pt x="0" y="227857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t="-2296" b="-2296"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10442677" y="2654873"/>
            <a:ext cx="5942750" cy="5331091"/>
            <a:chOff x="0" y="0"/>
            <a:chExt cx="902048" cy="80920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902048" cy="809204"/>
            </a:xfrm>
            <a:custGeom>
              <a:avLst/>
              <a:gdLst/>
              <a:ahLst/>
              <a:cxnLst/>
              <a:rect l="l" t="t" r="r" b="b"/>
              <a:pathLst>
                <a:path w="902048" h="809204">
                  <a:moveTo>
                    <a:pt x="0" y="0"/>
                  </a:moveTo>
                  <a:lnTo>
                    <a:pt x="902048" y="0"/>
                  </a:lnTo>
                  <a:lnTo>
                    <a:pt x="902048" y="809204"/>
                  </a:lnTo>
                  <a:lnTo>
                    <a:pt x="0" y="809204"/>
                  </a:lnTo>
                  <a:close/>
                </a:path>
              </a:pathLst>
            </a:custGeom>
            <a:blipFill>
              <a:blip r:embed="rId8"/>
              <a:stretch>
                <a:fillRect l="-1302" r="-1302"/>
              </a:stretch>
            </a:blipFill>
            <a:ln w="152400" cap="sq">
              <a:solidFill>
                <a:srgbClr val="FCFBF8"/>
              </a:solidFill>
              <a:prstDash val="solid"/>
              <a:miter/>
            </a:ln>
          </p:spPr>
        </p:sp>
      </p:grpSp>
      <p:sp>
        <p:nvSpPr>
          <p:cNvPr id="10" name="TextBox 10"/>
          <p:cNvSpPr txBox="1"/>
          <p:nvPr/>
        </p:nvSpPr>
        <p:spPr>
          <a:xfrm>
            <a:off x="1373493" y="1136802"/>
            <a:ext cx="8230566" cy="2105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00"/>
              </a:lnSpc>
            </a:pPr>
            <a:r>
              <a:rPr lang="en-US" sz="6000" b="1" dirty="0">
                <a:solidFill>
                  <a:srgbClr val="2C2821"/>
                </a:solidFill>
                <a:latin typeface="Alice"/>
                <a:ea typeface="Alice"/>
                <a:cs typeface="Alice"/>
                <a:sym typeface="Alice"/>
              </a:rPr>
              <a:t>100% Cotton OG Cap</a:t>
            </a:r>
          </a:p>
          <a:p>
            <a:pPr algn="l">
              <a:lnSpc>
                <a:spcPts val="8400"/>
              </a:lnSpc>
            </a:pPr>
            <a:endParaRPr lang="en-US" sz="6000" dirty="0">
              <a:solidFill>
                <a:srgbClr val="2C2821"/>
              </a:solidFill>
              <a:latin typeface="Alice"/>
              <a:ea typeface="Alice"/>
              <a:cs typeface="Alice"/>
              <a:sym typeface="Alice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674644" y="4110559"/>
            <a:ext cx="7555257" cy="3875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10"/>
              </a:lnSpc>
            </a:pPr>
            <a:r>
              <a:rPr lang="en-US" sz="3500" dirty="0">
                <a:solidFill>
                  <a:srgbClr val="2C2821"/>
                </a:solidFill>
                <a:latin typeface="Alice"/>
                <a:ea typeface="Alice"/>
                <a:cs typeface="Alice"/>
                <a:sym typeface="Alice"/>
              </a:rPr>
              <a:t>Enjoy breathable comfort with 100% cot</a:t>
            </a:r>
            <a:r>
              <a:rPr lang="en-US" sz="3500" u="none" dirty="0">
                <a:solidFill>
                  <a:srgbClr val="2C2821"/>
                </a:solidFill>
                <a:latin typeface="Alice"/>
                <a:ea typeface="Alice"/>
                <a:cs typeface="Alice"/>
                <a:sym typeface="Alice"/>
              </a:rPr>
              <a:t>ton </a:t>
            </a:r>
            <a:r>
              <a:rPr lang="en-US" sz="3500" dirty="0">
                <a:solidFill>
                  <a:srgbClr val="2C2821"/>
                </a:solidFill>
                <a:latin typeface="Alice"/>
                <a:ea typeface="Alice"/>
                <a:cs typeface="Alice"/>
                <a:sym typeface="Alice"/>
              </a:rPr>
              <a:t>OG</a:t>
            </a:r>
            <a:r>
              <a:rPr lang="en-US" sz="3500" u="none" dirty="0">
                <a:solidFill>
                  <a:srgbClr val="2C2821"/>
                </a:solidFill>
                <a:latin typeface="Alice"/>
                <a:ea typeface="Alice"/>
                <a:cs typeface="Alice"/>
                <a:sym typeface="Alice"/>
              </a:rPr>
              <a:t> </a:t>
            </a:r>
            <a:r>
              <a:rPr lang="en-US" sz="3500" dirty="0">
                <a:solidFill>
                  <a:srgbClr val="2C2821"/>
                </a:solidFill>
                <a:latin typeface="Alice"/>
                <a:ea typeface="Alice"/>
                <a:cs typeface="Alice"/>
                <a:sym typeface="Alice"/>
              </a:rPr>
              <a:t>cap,</a:t>
            </a:r>
            <a:r>
              <a:rPr lang="en-US" sz="3500" u="none" dirty="0">
                <a:solidFill>
                  <a:srgbClr val="2C2821"/>
                </a:solidFill>
                <a:latin typeface="Alice"/>
                <a:ea typeface="Alice"/>
                <a:cs typeface="Alice"/>
                <a:sym typeface="Alice"/>
              </a:rPr>
              <a:t> ma</a:t>
            </a:r>
            <a:r>
              <a:rPr lang="en-US" sz="3500" dirty="0">
                <a:solidFill>
                  <a:srgbClr val="2C2821"/>
                </a:solidFill>
                <a:latin typeface="Alice"/>
                <a:ea typeface="Alice"/>
                <a:cs typeface="Alice"/>
                <a:sym typeface="Alice"/>
              </a:rPr>
              <a:t>d</a:t>
            </a:r>
            <a:r>
              <a:rPr lang="en-US" sz="3500" u="none" dirty="0">
                <a:solidFill>
                  <a:srgbClr val="2C2821"/>
                </a:solidFill>
                <a:latin typeface="Alice"/>
                <a:ea typeface="Alice"/>
                <a:cs typeface="Alice"/>
                <a:sym typeface="Alice"/>
              </a:rPr>
              <a:t>e</a:t>
            </a:r>
            <a:r>
              <a:rPr lang="en-US" sz="3500" dirty="0">
                <a:solidFill>
                  <a:srgbClr val="2C2821"/>
                </a:solidFill>
                <a:latin typeface="Alice"/>
                <a:ea typeface="Alice"/>
                <a:cs typeface="Alice"/>
                <a:sym typeface="Alice"/>
              </a:rPr>
              <a:t> for daily sporting style. Soft, durable cotton ensures a relaxed fit from warm-ups to post-round hangs.</a:t>
            </a:r>
          </a:p>
          <a:p>
            <a:pPr algn="l">
              <a:lnSpc>
                <a:spcPts val="5110"/>
              </a:lnSpc>
            </a:pPr>
            <a:endParaRPr lang="en-US" sz="3500" dirty="0">
              <a:solidFill>
                <a:srgbClr val="2C2821"/>
              </a:solidFill>
              <a:latin typeface="Alice"/>
              <a:ea typeface="Alice"/>
              <a:cs typeface="Alice"/>
              <a:sym typeface="Alic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3055" b="-13055"/>
            </a:stretch>
          </a:blipFill>
        </p:spPr>
      </p:sp>
      <p:sp>
        <p:nvSpPr>
          <p:cNvPr id="3" name="Freeform 3"/>
          <p:cNvSpPr/>
          <p:nvPr/>
        </p:nvSpPr>
        <p:spPr>
          <a:xfrm rot="-5400000">
            <a:off x="4717410" y="-1788083"/>
            <a:ext cx="7890314" cy="15267734"/>
          </a:xfrm>
          <a:custGeom>
            <a:avLst/>
            <a:gdLst/>
            <a:ahLst/>
            <a:cxnLst/>
            <a:rect l="l" t="t" r="r" b="b"/>
            <a:pathLst>
              <a:path w="7890314" h="15267734">
                <a:moveTo>
                  <a:pt x="0" y="0"/>
                </a:moveTo>
                <a:lnTo>
                  <a:pt x="7890314" y="0"/>
                </a:lnTo>
                <a:lnTo>
                  <a:pt x="7890314" y="15267734"/>
                </a:lnTo>
                <a:lnTo>
                  <a:pt x="0" y="1526773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8450" r="-18450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750003" y="801842"/>
            <a:ext cx="8909964" cy="2920018"/>
          </a:xfrm>
          <a:custGeom>
            <a:avLst/>
            <a:gdLst/>
            <a:ahLst/>
            <a:cxnLst/>
            <a:rect l="l" t="t" r="r" b="b"/>
            <a:pathLst>
              <a:path w="8909964" h="2920018">
                <a:moveTo>
                  <a:pt x="0" y="0"/>
                </a:moveTo>
                <a:lnTo>
                  <a:pt x="8909963" y="0"/>
                </a:lnTo>
                <a:lnTo>
                  <a:pt x="8909963" y="2920018"/>
                </a:lnTo>
                <a:lnTo>
                  <a:pt x="0" y="292001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5874" r="-15874"/>
            </a:stretch>
          </a:blipFill>
        </p:spPr>
      </p:sp>
      <p:sp>
        <p:nvSpPr>
          <p:cNvPr id="5" name="Freeform 5"/>
          <p:cNvSpPr/>
          <p:nvPr/>
        </p:nvSpPr>
        <p:spPr>
          <a:xfrm flipH="1">
            <a:off x="13178883" y="1910019"/>
            <a:ext cx="4152638" cy="5838507"/>
          </a:xfrm>
          <a:custGeom>
            <a:avLst/>
            <a:gdLst/>
            <a:ahLst/>
            <a:cxnLst/>
            <a:rect l="l" t="t" r="r" b="b"/>
            <a:pathLst>
              <a:path w="4152638" h="5838507">
                <a:moveTo>
                  <a:pt x="4152638" y="0"/>
                </a:moveTo>
                <a:lnTo>
                  <a:pt x="0" y="0"/>
                </a:lnTo>
                <a:lnTo>
                  <a:pt x="0" y="5838507"/>
                </a:lnTo>
                <a:lnTo>
                  <a:pt x="4152638" y="5838507"/>
                </a:lnTo>
                <a:lnTo>
                  <a:pt x="4152638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5255202" y="5669518"/>
            <a:ext cx="2653886" cy="719867"/>
          </a:xfrm>
          <a:custGeom>
            <a:avLst/>
            <a:gdLst/>
            <a:ahLst/>
            <a:cxnLst/>
            <a:rect l="l" t="t" r="r" b="b"/>
            <a:pathLst>
              <a:path w="2653886" h="719867">
                <a:moveTo>
                  <a:pt x="0" y="0"/>
                </a:moveTo>
                <a:lnTo>
                  <a:pt x="2653886" y="0"/>
                </a:lnTo>
                <a:lnTo>
                  <a:pt x="2653886" y="719867"/>
                </a:lnTo>
                <a:lnTo>
                  <a:pt x="0" y="71986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6519055" y="2287661"/>
            <a:ext cx="1768945" cy="406125"/>
          </a:xfrm>
          <a:custGeom>
            <a:avLst/>
            <a:gdLst/>
            <a:ahLst/>
            <a:cxnLst/>
            <a:rect l="l" t="t" r="r" b="b"/>
            <a:pathLst>
              <a:path w="1768945" h="406125">
                <a:moveTo>
                  <a:pt x="0" y="0"/>
                </a:moveTo>
                <a:lnTo>
                  <a:pt x="1768945" y="0"/>
                </a:lnTo>
                <a:lnTo>
                  <a:pt x="1768945" y="406125"/>
                </a:lnTo>
                <a:lnTo>
                  <a:pt x="0" y="40612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25013" t="-38626" r="-25013" b="-38626"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750003" y="4013123"/>
            <a:ext cx="5991422" cy="5245177"/>
            <a:chOff x="0" y="0"/>
            <a:chExt cx="2122033" cy="185772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122032" cy="1857728"/>
            </a:xfrm>
            <a:custGeom>
              <a:avLst/>
              <a:gdLst/>
              <a:ahLst/>
              <a:cxnLst/>
              <a:rect l="l" t="t" r="r" b="b"/>
              <a:pathLst>
                <a:path w="2122032" h="1857728">
                  <a:moveTo>
                    <a:pt x="0" y="0"/>
                  </a:moveTo>
                  <a:lnTo>
                    <a:pt x="2122032" y="0"/>
                  </a:lnTo>
                  <a:lnTo>
                    <a:pt x="2122032" y="1857728"/>
                  </a:lnTo>
                  <a:lnTo>
                    <a:pt x="0" y="1857728"/>
                  </a:lnTo>
                  <a:close/>
                </a:path>
              </a:pathLst>
            </a:custGeom>
            <a:blipFill>
              <a:blip r:embed="rId7"/>
              <a:stretch>
                <a:fillRect l="-3595" r="-3595"/>
              </a:stretch>
            </a:blipFill>
            <a:ln w="76200" cap="sq">
              <a:solidFill>
                <a:srgbClr val="FCFBF8"/>
              </a:solidFill>
              <a:prstDash val="solid"/>
              <a:miter/>
            </a:ln>
          </p:spPr>
        </p:sp>
      </p:grpSp>
      <p:sp>
        <p:nvSpPr>
          <p:cNvPr id="10" name="Freeform 10"/>
          <p:cNvSpPr/>
          <p:nvPr/>
        </p:nvSpPr>
        <p:spPr>
          <a:xfrm>
            <a:off x="16860163" y="608547"/>
            <a:ext cx="1086729" cy="2602944"/>
          </a:xfrm>
          <a:custGeom>
            <a:avLst/>
            <a:gdLst/>
            <a:ahLst/>
            <a:cxnLst/>
            <a:rect l="l" t="t" r="r" b="b"/>
            <a:pathLst>
              <a:path w="1086729" h="2602944">
                <a:moveTo>
                  <a:pt x="0" y="0"/>
                </a:moveTo>
                <a:lnTo>
                  <a:pt x="1086729" y="0"/>
                </a:lnTo>
                <a:lnTo>
                  <a:pt x="1086729" y="2602944"/>
                </a:lnTo>
                <a:lnTo>
                  <a:pt x="0" y="260294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1153983" y="1579361"/>
            <a:ext cx="8102003" cy="2105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 b="1" dirty="0">
                <a:solidFill>
                  <a:srgbClr val="2C2821"/>
                </a:solidFill>
                <a:latin typeface="Alice"/>
                <a:ea typeface="Alice"/>
                <a:cs typeface="Alice"/>
                <a:sym typeface="Alice"/>
              </a:rPr>
              <a:t>Velcro Closure OG Cap</a:t>
            </a:r>
          </a:p>
          <a:p>
            <a:pPr algn="ctr">
              <a:lnSpc>
                <a:spcPts val="8400"/>
              </a:lnSpc>
            </a:pPr>
            <a:endParaRPr lang="en-US" sz="6000" dirty="0">
              <a:solidFill>
                <a:srgbClr val="2C2821"/>
              </a:solidFill>
              <a:latin typeface="Alice"/>
              <a:ea typeface="Alice"/>
              <a:cs typeface="Alice"/>
              <a:sym typeface="Alice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7217675" y="5038725"/>
            <a:ext cx="7565935" cy="3875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10"/>
              </a:lnSpc>
            </a:pPr>
            <a:r>
              <a:rPr lang="en-US" sz="3500" dirty="0">
                <a:solidFill>
                  <a:srgbClr val="2C2821"/>
                </a:solidFill>
                <a:latin typeface="Alice"/>
                <a:ea typeface="Alice"/>
                <a:cs typeface="Alice"/>
                <a:sym typeface="Alice"/>
              </a:rPr>
              <a:t>Secure your fit with </a:t>
            </a:r>
            <a:r>
              <a:rPr lang="en-US" sz="3500" b="1" u="sng" dirty="0">
                <a:solidFill>
                  <a:srgbClr val="2C2821"/>
                </a:solidFill>
                <a:latin typeface="Alice"/>
                <a:ea typeface="Alice"/>
                <a:cs typeface="Alice"/>
                <a:sym typeface="Alice"/>
                <a:hlinkClick r:id="rId9" tooltip="https://twentyfourgolf.com/products/og-cap-sunday-slice-club"/>
              </a:rPr>
              <a:t>Velcro closure OG Cap</a:t>
            </a:r>
            <a:r>
              <a:rPr lang="en-US" sz="3500" dirty="0">
                <a:solidFill>
                  <a:srgbClr val="2C2821"/>
                </a:solidFill>
                <a:latin typeface="Alice"/>
                <a:ea typeface="Alice"/>
                <a:cs typeface="Alice"/>
                <a:sym typeface="Alice"/>
              </a:rPr>
              <a:t>, </a:t>
            </a:r>
            <a:r>
              <a:rPr lang="en-US" sz="3500" u="none" dirty="0">
                <a:solidFill>
                  <a:srgbClr val="2C2821"/>
                </a:solidFill>
                <a:latin typeface="Alice"/>
                <a:ea typeface="Alice"/>
                <a:cs typeface="Alice"/>
                <a:sym typeface="Alice"/>
              </a:rPr>
              <a:t>m</a:t>
            </a:r>
            <a:r>
              <a:rPr lang="en-US" sz="3500" dirty="0">
                <a:solidFill>
                  <a:srgbClr val="2C2821"/>
                </a:solidFill>
                <a:latin typeface="Alice"/>
                <a:ea typeface="Alice"/>
                <a:cs typeface="Alice"/>
                <a:sym typeface="Alice"/>
              </a:rPr>
              <a:t>ad</a:t>
            </a:r>
            <a:r>
              <a:rPr lang="en-US" sz="3500" u="none" dirty="0">
                <a:solidFill>
                  <a:srgbClr val="2C2821"/>
                </a:solidFill>
                <a:latin typeface="Alice"/>
                <a:ea typeface="Alice"/>
                <a:cs typeface="Alice"/>
                <a:sym typeface="Alice"/>
              </a:rPr>
              <a:t>e </a:t>
            </a:r>
            <a:r>
              <a:rPr lang="en-US" sz="3500" dirty="0">
                <a:solidFill>
                  <a:srgbClr val="2C2821"/>
                </a:solidFill>
                <a:latin typeface="Alice"/>
                <a:ea typeface="Alice"/>
                <a:cs typeface="Alice"/>
                <a:sym typeface="Alice"/>
              </a:rPr>
              <a:t>fo</a:t>
            </a:r>
            <a:r>
              <a:rPr lang="en-US" sz="3500" u="none" dirty="0">
                <a:solidFill>
                  <a:srgbClr val="2C2821"/>
                </a:solidFill>
                <a:latin typeface="Alice"/>
                <a:ea typeface="Alice"/>
                <a:cs typeface="Alice"/>
                <a:sym typeface="Alice"/>
              </a:rPr>
              <a:t>r</a:t>
            </a:r>
            <a:r>
              <a:rPr lang="en-US" sz="3500" dirty="0">
                <a:solidFill>
                  <a:srgbClr val="2C2821"/>
                </a:solidFill>
                <a:latin typeface="Alice"/>
                <a:ea typeface="Alice"/>
                <a:cs typeface="Alice"/>
                <a:sym typeface="Alice"/>
              </a:rPr>
              <a:t> </a:t>
            </a:r>
            <a:r>
              <a:rPr lang="en-US" sz="3500" u="none" dirty="0">
                <a:solidFill>
                  <a:srgbClr val="2C2821"/>
                </a:solidFill>
                <a:latin typeface="Alice"/>
                <a:ea typeface="Alice"/>
                <a:cs typeface="Alice"/>
                <a:sym typeface="Alice"/>
              </a:rPr>
              <a:t>a</a:t>
            </a:r>
            <a:r>
              <a:rPr lang="en-US" sz="3500" dirty="0">
                <a:solidFill>
                  <a:srgbClr val="2C2821"/>
                </a:solidFill>
                <a:latin typeface="Alice"/>
                <a:ea typeface="Alice"/>
                <a:cs typeface="Alice"/>
                <a:sym typeface="Alice"/>
              </a:rPr>
              <a:t>l</a:t>
            </a:r>
            <a:r>
              <a:rPr lang="en-US" sz="3500" u="none" dirty="0">
                <a:solidFill>
                  <a:srgbClr val="2C2821"/>
                </a:solidFill>
                <a:latin typeface="Alice"/>
                <a:ea typeface="Alice"/>
                <a:cs typeface="Alice"/>
                <a:sym typeface="Alice"/>
              </a:rPr>
              <a:t>l</a:t>
            </a:r>
            <a:r>
              <a:rPr lang="en-US" sz="3500" dirty="0">
                <a:solidFill>
                  <a:srgbClr val="2C2821"/>
                </a:solidFill>
                <a:latin typeface="Alice"/>
                <a:ea typeface="Alice"/>
                <a:cs typeface="Alice"/>
                <a:sym typeface="Alice"/>
              </a:rPr>
              <a:t>-day comfort. Perfect for casual days or the course, offering a classic athletic look that stays put.</a:t>
            </a:r>
          </a:p>
          <a:p>
            <a:pPr algn="l">
              <a:lnSpc>
                <a:spcPts val="5110"/>
              </a:lnSpc>
            </a:pPr>
            <a:endParaRPr lang="en-US" sz="3500" dirty="0">
              <a:solidFill>
                <a:srgbClr val="2C2821"/>
              </a:solidFill>
              <a:latin typeface="Alice"/>
              <a:ea typeface="Alice"/>
              <a:cs typeface="Alice"/>
              <a:sym typeface="Alice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3055" b="-13055"/>
            </a:stretch>
          </a:blipFill>
        </p:spPr>
      </p:sp>
      <p:sp>
        <p:nvSpPr>
          <p:cNvPr id="3" name="Freeform 3"/>
          <p:cNvSpPr/>
          <p:nvPr/>
        </p:nvSpPr>
        <p:spPr>
          <a:xfrm rot="-5400000">
            <a:off x="5067485" y="-2528652"/>
            <a:ext cx="8153030" cy="15267734"/>
          </a:xfrm>
          <a:custGeom>
            <a:avLst/>
            <a:gdLst/>
            <a:ahLst/>
            <a:cxnLst/>
            <a:rect l="l" t="t" r="r" b="b"/>
            <a:pathLst>
              <a:path w="8153030" h="15267734">
                <a:moveTo>
                  <a:pt x="0" y="0"/>
                </a:moveTo>
                <a:lnTo>
                  <a:pt x="8153030" y="0"/>
                </a:lnTo>
                <a:lnTo>
                  <a:pt x="8153030" y="15267734"/>
                </a:lnTo>
                <a:lnTo>
                  <a:pt x="0" y="1526773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7855" r="-14633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5204985" y="518838"/>
            <a:ext cx="8909964" cy="2087264"/>
          </a:xfrm>
          <a:custGeom>
            <a:avLst/>
            <a:gdLst/>
            <a:ahLst/>
            <a:cxnLst/>
            <a:rect l="l" t="t" r="r" b="b"/>
            <a:pathLst>
              <a:path w="8909964" h="2087264">
                <a:moveTo>
                  <a:pt x="0" y="0"/>
                </a:moveTo>
                <a:lnTo>
                  <a:pt x="8909963" y="0"/>
                </a:lnTo>
                <a:lnTo>
                  <a:pt x="8909963" y="2087264"/>
                </a:lnTo>
                <a:lnTo>
                  <a:pt x="0" y="208726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3484" r="-13484" b="-34820"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3095983" y="2856035"/>
            <a:ext cx="12096033" cy="61020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10"/>
              </a:lnSpc>
            </a:pPr>
            <a:r>
              <a:rPr lang="en-US" sz="3500" b="1" dirty="0">
                <a:solidFill>
                  <a:srgbClr val="2C2821"/>
                </a:solidFill>
                <a:latin typeface="Alice"/>
                <a:ea typeface="Alice"/>
                <a:cs typeface="Alice"/>
                <a:sym typeface="Alice"/>
              </a:rPr>
              <a:t>About: </a:t>
            </a:r>
            <a:r>
              <a:rPr lang="en-US" sz="3500" dirty="0">
                <a:solidFill>
                  <a:srgbClr val="2C2821"/>
                </a:solidFill>
                <a:latin typeface="Alice"/>
                <a:ea typeface="Alice"/>
                <a:cs typeface="Alice"/>
                <a:sym typeface="Alice"/>
              </a:rPr>
              <a:t>At </a:t>
            </a:r>
            <a:r>
              <a:rPr lang="en-US" sz="3500" dirty="0" err="1">
                <a:solidFill>
                  <a:srgbClr val="2C2821"/>
                </a:solidFill>
                <a:latin typeface="Alice"/>
                <a:ea typeface="Alice"/>
                <a:cs typeface="Alice"/>
                <a:sym typeface="Alice"/>
              </a:rPr>
              <a:t>TwentyFour</a:t>
            </a:r>
            <a:r>
              <a:rPr lang="en-US" sz="3500" dirty="0">
                <a:solidFill>
                  <a:srgbClr val="2C2821"/>
                </a:solidFill>
                <a:latin typeface="Alice"/>
                <a:ea typeface="Alice"/>
                <a:cs typeface="Alice"/>
                <a:sym typeface="Alice"/>
              </a:rPr>
              <a:t> Golf, we blend laid-back East Coast vibes with high-performance golf apparel. We embrace individuality, creativity, and fun, creating a community where golf is for everyone.</a:t>
            </a:r>
          </a:p>
          <a:p>
            <a:pPr algn="l">
              <a:lnSpc>
                <a:spcPts val="5110"/>
              </a:lnSpc>
            </a:pPr>
            <a:endParaRPr lang="en-US" sz="3500" dirty="0">
              <a:solidFill>
                <a:srgbClr val="2C2821"/>
              </a:solidFill>
              <a:latin typeface="Alice"/>
              <a:ea typeface="Alice"/>
              <a:cs typeface="Alice"/>
              <a:sym typeface="Alice"/>
            </a:endParaRPr>
          </a:p>
          <a:p>
            <a:pPr algn="l">
              <a:lnSpc>
                <a:spcPts val="5110"/>
              </a:lnSpc>
            </a:pPr>
            <a:r>
              <a:rPr lang="en-US" sz="3500" b="1" dirty="0">
                <a:solidFill>
                  <a:srgbClr val="2C2821"/>
                </a:solidFill>
                <a:latin typeface="Alice"/>
                <a:ea typeface="Alice"/>
                <a:cs typeface="Alice"/>
                <a:sym typeface="Alice"/>
              </a:rPr>
              <a:t>Country: </a:t>
            </a:r>
            <a:r>
              <a:rPr lang="en-US" sz="3500" dirty="0">
                <a:solidFill>
                  <a:srgbClr val="2C2821"/>
                </a:solidFill>
                <a:latin typeface="Alice"/>
                <a:ea typeface="Alice"/>
                <a:cs typeface="Alice"/>
                <a:sym typeface="Alice"/>
              </a:rPr>
              <a:t>Australia</a:t>
            </a:r>
          </a:p>
          <a:p>
            <a:pPr algn="l">
              <a:lnSpc>
                <a:spcPts val="5110"/>
              </a:lnSpc>
            </a:pPr>
            <a:endParaRPr lang="en-US" sz="3500" dirty="0">
              <a:solidFill>
                <a:srgbClr val="2C2821"/>
              </a:solidFill>
              <a:latin typeface="Alice"/>
              <a:ea typeface="Alice"/>
              <a:cs typeface="Alice"/>
              <a:sym typeface="Alice"/>
            </a:endParaRPr>
          </a:p>
          <a:p>
            <a:pPr algn="l">
              <a:lnSpc>
                <a:spcPts val="5110"/>
              </a:lnSpc>
            </a:pPr>
            <a:r>
              <a:rPr lang="en-US" sz="3500" b="1" dirty="0">
                <a:solidFill>
                  <a:srgbClr val="2C2821"/>
                </a:solidFill>
                <a:latin typeface="Alice"/>
                <a:ea typeface="Alice"/>
                <a:cs typeface="Alice"/>
                <a:sym typeface="Alice"/>
              </a:rPr>
              <a:t>Website: </a:t>
            </a:r>
            <a:r>
              <a:rPr lang="en-US" sz="3500" b="1" u="sng" dirty="0">
                <a:solidFill>
                  <a:srgbClr val="2C2821"/>
                </a:solidFill>
                <a:latin typeface="Alice"/>
                <a:ea typeface="Alice"/>
                <a:cs typeface="Alice"/>
                <a:sym typeface="Alice"/>
                <a:hlinkClick r:id="rId5" tooltip="https://twentyfourgolf.com"/>
              </a:rPr>
              <a:t>https://twentyfourgolf.com/</a:t>
            </a:r>
          </a:p>
          <a:p>
            <a:pPr algn="l">
              <a:lnSpc>
                <a:spcPts val="3619"/>
              </a:lnSpc>
            </a:pPr>
            <a:endParaRPr lang="en-US" sz="3500" u="sng" dirty="0">
              <a:solidFill>
                <a:srgbClr val="2C2821"/>
              </a:solidFill>
              <a:latin typeface="Alice"/>
              <a:ea typeface="Alice"/>
              <a:cs typeface="Alice"/>
              <a:sym typeface="Alice"/>
              <a:hlinkClick r:id="rId5" tooltip="https://twentyfourgolf.com"/>
            </a:endParaRPr>
          </a:p>
          <a:p>
            <a:pPr algn="l">
              <a:lnSpc>
                <a:spcPts val="3619"/>
              </a:lnSpc>
            </a:pPr>
            <a:endParaRPr lang="en-US" sz="3500" u="sng" dirty="0">
              <a:solidFill>
                <a:srgbClr val="2C2821"/>
              </a:solidFill>
              <a:latin typeface="Alice"/>
              <a:ea typeface="Alice"/>
              <a:cs typeface="Alice"/>
              <a:sym typeface="Alice"/>
              <a:hlinkClick r:id="rId5" tooltip="https://twentyfourgolf.com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103718" y="180288"/>
            <a:ext cx="1849965" cy="1849965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96253" y="0"/>
                  </a:moveTo>
                  <a:lnTo>
                    <a:pt x="716547" y="0"/>
                  </a:lnTo>
                  <a:cubicBezTo>
                    <a:pt x="769706" y="0"/>
                    <a:pt x="812800" y="43094"/>
                    <a:pt x="812800" y="96253"/>
                  </a:cubicBezTo>
                  <a:lnTo>
                    <a:pt x="812800" y="716547"/>
                  </a:lnTo>
                  <a:cubicBezTo>
                    <a:pt x="812800" y="769706"/>
                    <a:pt x="769706" y="812800"/>
                    <a:pt x="716547" y="812800"/>
                  </a:cubicBezTo>
                  <a:lnTo>
                    <a:pt x="96253" y="812800"/>
                  </a:lnTo>
                  <a:cubicBezTo>
                    <a:pt x="43094" y="812800"/>
                    <a:pt x="0" y="769706"/>
                    <a:pt x="0" y="716547"/>
                  </a:cubicBezTo>
                  <a:lnTo>
                    <a:pt x="0" y="96253"/>
                  </a:lnTo>
                  <a:cubicBezTo>
                    <a:pt x="0" y="43094"/>
                    <a:pt x="43094" y="0"/>
                    <a:pt x="96253" y="0"/>
                  </a:cubicBez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</p:grpSp>
      <p:sp>
        <p:nvSpPr>
          <p:cNvPr id="8" name="TextBox 8"/>
          <p:cNvSpPr txBox="1"/>
          <p:nvPr/>
        </p:nvSpPr>
        <p:spPr>
          <a:xfrm>
            <a:off x="5724701" y="1124320"/>
            <a:ext cx="7453584" cy="895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00"/>
              </a:lnSpc>
            </a:pPr>
            <a:r>
              <a:rPr lang="en-US" sz="6000" b="1" dirty="0">
                <a:solidFill>
                  <a:srgbClr val="4D432C"/>
                </a:solidFill>
                <a:latin typeface="Alice" panose="020B0604020202020204" charset="0"/>
                <a:ea typeface="Alice Bold"/>
                <a:cs typeface="Alice Bold"/>
                <a:sym typeface="Alice Bold"/>
              </a:rPr>
              <a:t>Contact Us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153</Words>
  <Application>Microsoft Office PowerPoint</Application>
  <PresentationFormat>Custom</PresentationFormat>
  <Paragraphs>12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Alice Bold</vt:lpstr>
      <vt:lpstr>Arial</vt:lpstr>
      <vt:lpstr>Alice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OG Sunday Slice Club</dc:title>
  <cp:lastModifiedBy>SYS</cp:lastModifiedBy>
  <cp:revision>2</cp:revision>
  <dcterms:created xsi:type="dcterms:W3CDTF">2006-08-16T00:00:00Z</dcterms:created>
  <dcterms:modified xsi:type="dcterms:W3CDTF">2025-11-05T05:42:21Z</dcterms:modified>
  <dc:identifier>DAG3tpX3XM8</dc:identifier>
</cp:coreProperties>
</file>