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46002" t="0" r="-4600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77594"/>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Builds for performance—fast, secure, and SEO-friendly.</a:t>
            </a:r>
          </a:p>
          <a:p>
            <a:pPr algn="ctr">
              <a:lnSpc>
                <a:spcPts val="4373"/>
              </a:lnSpc>
              <a:spcBef>
                <a:spcPct val="0"/>
              </a:spcBef>
            </a:pPr>
            <a:r>
              <a:rPr lang="en-US" sz="2733">
                <a:solidFill>
                  <a:srgbClr val="000000"/>
                </a:solidFill>
                <a:latin typeface="Canva Sans"/>
                <a:ea typeface="Canva Sans"/>
                <a:cs typeface="Canva Sans"/>
                <a:sym typeface="Canva Sans"/>
              </a:rPr>
              <a:t>Believes in collaboration.</a:t>
            </a:r>
          </a:p>
          <a:p>
            <a:pPr algn="ctr">
              <a:lnSpc>
                <a:spcPts val="4373"/>
              </a:lnSpc>
              <a:spcBef>
                <a:spcPct val="0"/>
              </a:spcBef>
            </a:pPr>
            <a:r>
              <a:rPr lang="en-US" sz="2733">
                <a:solidFill>
                  <a:srgbClr val="000000"/>
                </a:solidFill>
                <a:latin typeface="Canva Sans"/>
                <a:ea typeface="Canva Sans"/>
                <a:cs typeface="Canva Sans"/>
                <a:sym typeface="Canva Sans"/>
              </a:rPr>
              <a:t>When the right team understands your story, they can turn it into a digital experience that converts visitors into believers.</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Your brand is unique. Your website should be too.</a:t>
            </a:r>
          </a:p>
          <a:p>
            <a:pPr algn="ctr">
              <a:lnSpc>
                <a:spcPts val="4373"/>
              </a:lnSpc>
              <a:spcBef>
                <a:spcPct val="0"/>
              </a:spcBef>
            </a:pPr>
            <a:r>
              <a:rPr lang="en-US" sz="2733">
                <a:solidFill>
                  <a:srgbClr val="000000"/>
                </a:solidFill>
                <a:latin typeface="Canva Sans"/>
                <a:ea typeface="Canva Sans"/>
                <a:cs typeface="Canva Sans"/>
                <a:sym typeface="Canva Sans"/>
              </a:rPr>
              <a:t>A great website doesn’t just inform—it connects, inspires, and converts. With strategic, visual storytelling, you can bring your brand to life online in a way that feels personal, powerful, and unforgettable.</a:t>
            </a:r>
          </a:p>
        </p:txBody>
      </p:sp>
      <p:sp>
        <p:nvSpPr>
          <p:cNvPr name="TextBox 3" id="3"/>
          <p:cNvSpPr txBox="true"/>
          <p:nvPr/>
        </p:nvSpPr>
        <p:spPr>
          <a:xfrm rot="0">
            <a:off x="0" y="8156945"/>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a Well-Designed Website Can Transform Your Business Growth Strategy in the Digital Era</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889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an age where digital presence is non-negotiable, your website isn’t just a nice-to-have—it’s a core component of your business growth strategy. Whether you’re a startup, a scaling company, or a well-established brand, a well-designed website can be the catalyst that accelerates growth, builds trust, and expands your reach like never before.</a:t>
            </a:r>
          </a:p>
          <a:p>
            <a:pPr algn="ctr">
              <a:lnSpc>
                <a:spcPts val="3821"/>
              </a:lnSpc>
              <a:spcBef>
                <a:spcPct val="0"/>
              </a:spcBef>
            </a:pPr>
            <a:r>
              <a:rPr lang="en-US" sz="2729">
                <a:solidFill>
                  <a:srgbClr val="000000"/>
                </a:solidFill>
                <a:latin typeface="Canva Sans"/>
                <a:ea typeface="Canva Sans"/>
                <a:cs typeface="Canva Sans"/>
                <a:sym typeface="Canva Sans"/>
              </a:rPr>
              <a:t>Here’s how your website can become the growth engine your business needs in today’s hyper-connected world.</a:t>
            </a:r>
          </a:p>
          <a:p>
            <a:pPr algn="ctr">
              <a:lnSpc>
                <a:spcPts val="3821"/>
              </a:lnSpc>
              <a:spcBef>
                <a:spcPct val="0"/>
              </a:spcBef>
            </a:pPr>
            <a:r>
              <a:rPr lang="en-US" sz="2729">
                <a:solidFill>
                  <a:srgbClr val="000000"/>
                </a:solidFill>
                <a:latin typeface="Canva Sans"/>
                <a:ea typeface="Canva Sans"/>
                <a:cs typeface="Canva Sans"/>
                <a:sym typeface="Canva Sans"/>
              </a:rPr>
              <a:t>1. First Impressions Drive Business Decisions</a:t>
            </a:r>
          </a:p>
          <a:p>
            <a:pPr algn="ctr">
              <a:lnSpc>
                <a:spcPts val="3821"/>
              </a:lnSpc>
              <a:spcBef>
                <a:spcPct val="0"/>
              </a:spcBef>
            </a:pPr>
            <a:r>
              <a:rPr lang="en-US" sz="2729">
                <a:solidFill>
                  <a:srgbClr val="000000"/>
                </a:solidFill>
                <a:latin typeface="Canva Sans"/>
                <a:ea typeface="Canva Sans"/>
                <a:cs typeface="Canva Sans"/>
                <a:sym typeface="Canva Sans"/>
              </a:rPr>
              <a:t>You only get one shot at a first impression—and online, that happens in less than 3 seconds. A professionally designed website helps:</a:t>
            </a:r>
          </a:p>
          <a:p>
            <a:pPr algn="ctr">
              <a:lnSpc>
                <a:spcPts val="3821"/>
              </a:lnSpc>
              <a:spcBef>
                <a:spcPct val="0"/>
              </a:spcBef>
            </a:pPr>
            <a:r>
              <a:rPr lang="en-US" sz="2729">
                <a:solidFill>
                  <a:srgbClr val="000000"/>
                </a:solidFill>
                <a:latin typeface="Canva Sans"/>
                <a:ea typeface="Canva Sans"/>
                <a:cs typeface="Canva Sans"/>
                <a:sym typeface="Canva Sans"/>
              </a:rPr>
              <a:t>Establish immediate credibility and trust</a:t>
            </a:r>
          </a:p>
          <a:p>
            <a:pPr algn="ctr">
              <a:lnSpc>
                <a:spcPts val="3821"/>
              </a:lnSpc>
              <a:spcBef>
                <a:spcPct val="0"/>
              </a:spcBef>
            </a:pPr>
            <a:r>
              <a:rPr lang="en-US" sz="2729">
                <a:solidFill>
                  <a:srgbClr val="000000"/>
                </a:solidFill>
                <a:latin typeface="Canva Sans"/>
                <a:ea typeface="Canva Sans"/>
                <a:cs typeface="Canva Sans"/>
                <a:sym typeface="Canva Sans"/>
              </a:rPr>
              <a:t>Showcase your brand identity and values clearly</a:t>
            </a:r>
          </a:p>
          <a:p>
            <a:pPr algn="ctr">
              <a:lnSpc>
                <a:spcPts val="3821"/>
              </a:lnSpc>
              <a:spcBef>
                <a:spcPct val="0"/>
              </a:spcBef>
            </a:pPr>
            <a:r>
              <a:rPr lang="en-US" sz="2729">
                <a:solidFill>
                  <a:srgbClr val="000000"/>
                </a:solidFill>
                <a:latin typeface="Canva Sans"/>
                <a:ea typeface="Canva Sans"/>
                <a:cs typeface="Canva Sans"/>
                <a:sym typeface="Canva Sans"/>
              </a:rPr>
              <a:t>Engage visitors long enough to explore your offering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8687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When a potential client or customer lands on your site, they’re asking themselves, “Can I trust this business?” A sleek, modern, and user-friendly design says “yes” without a word.</a:t>
            </a:r>
          </a:p>
          <a:p>
            <a:pPr algn="ctr">
              <a:lnSpc>
                <a:spcPts val="3821"/>
              </a:lnSpc>
              <a:spcBef>
                <a:spcPct val="0"/>
              </a:spcBef>
            </a:pPr>
            <a:r>
              <a:rPr lang="en-US" sz="2729">
                <a:solidFill>
                  <a:srgbClr val="000000"/>
                </a:solidFill>
                <a:latin typeface="Canva Sans"/>
                <a:ea typeface="Canva Sans"/>
                <a:cs typeface="Canva Sans"/>
                <a:sym typeface="Canva Sans"/>
              </a:rPr>
              <a:t>2. User Experience (UX) Fuels Engagement and Retention</a:t>
            </a:r>
          </a:p>
          <a:p>
            <a:pPr algn="ctr">
              <a:lnSpc>
                <a:spcPts val="3821"/>
              </a:lnSpc>
              <a:spcBef>
                <a:spcPct val="0"/>
              </a:spcBef>
            </a:pPr>
            <a:r>
              <a:rPr lang="en-US" sz="2729">
                <a:solidFill>
                  <a:srgbClr val="000000"/>
                </a:solidFill>
                <a:latin typeface="Canva Sans"/>
                <a:ea typeface="Canva Sans"/>
                <a:cs typeface="Canva Sans"/>
                <a:sym typeface="Canva Sans"/>
              </a:rPr>
              <a:t>A well-structured site isn’t just beautiful—it’s intuitive. When users can find what they’re looking for quickly and navigate effortlessly, they’re more likely to:</a:t>
            </a:r>
          </a:p>
          <a:p>
            <a:pPr algn="ctr">
              <a:lnSpc>
                <a:spcPts val="3821"/>
              </a:lnSpc>
              <a:spcBef>
                <a:spcPct val="0"/>
              </a:spcBef>
            </a:pPr>
            <a:r>
              <a:rPr lang="en-US" sz="2729">
                <a:solidFill>
                  <a:srgbClr val="000000"/>
                </a:solidFill>
                <a:latin typeface="Canva Sans"/>
                <a:ea typeface="Canva Sans"/>
                <a:cs typeface="Canva Sans"/>
                <a:sym typeface="Canva Sans"/>
              </a:rPr>
              <a:t>Stay longer on your site</a:t>
            </a:r>
          </a:p>
          <a:p>
            <a:pPr algn="ctr">
              <a:lnSpc>
                <a:spcPts val="3821"/>
              </a:lnSpc>
              <a:spcBef>
                <a:spcPct val="0"/>
              </a:spcBef>
            </a:pPr>
            <a:r>
              <a:rPr lang="en-US" sz="2729">
                <a:solidFill>
                  <a:srgbClr val="000000"/>
                </a:solidFill>
                <a:latin typeface="Canva Sans"/>
                <a:ea typeface="Canva Sans"/>
                <a:cs typeface="Canva Sans"/>
                <a:sym typeface="Canva Sans"/>
              </a:rPr>
              <a:t>Explore more pages</a:t>
            </a:r>
          </a:p>
          <a:p>
            <a:pPr algn="ctr">
              <a:lnSpc>
                <a:spcPts val="3821"/>
              </a:lnSpc>
              <a:spcBef>
                <a:spcPct val="0"/>
              </a:spcBef>
            </a:pPr>
            <a:r>
              <a:rPr lang="en-US" sz="2729">
                <a:solidFill>
                  <a:srgbClr val="000000"/>
                </a:solidFill>
                <a:latin typeface="Canva Sans"/>
                <a:ea typeface="Canva Sans"/>
                <a:cs typeface="Canva Sans"/>
                <a:sym typeface="Canva Sans"/>
              </a:rPr>
              <a:t>Convert into customers or leads</a:t>
            </a:r>
          </a:p>
          <a:p>
            <a:pPr algn="ctr">
              <a:lnSpc>
                <a:spcPts val="3821"/>
              </a:lnSpc>
              <a:spcBef>
                <a:spcPct val="0"/>
              </a:spcBef>
            </a:pPr>
            <a:r>
              <a:rPr lang="en-US" sz="2729">
                <a:solidFill>
                  <a:srgbClr val="000000"/>
                </a:solidFill>
                <a:latin typeface="Canva Sans"/>
                <a:ea typeface="Canva Sans"/>
                <a:cs typeface="Canva Sans"/>
                <a:sym typeface="Canva Sans"/>
              </a:rPr>
              <a:t>Responsive design, fast load times, mobile optimization, and accessibility are all parts of creating a website that keeps visitors interested and coming back.</a:t>
            </a:r>
          </a:p>
          <a:p>
            <a:pPr algn="ctr">
              <a:lnSpc>
                <a:spcPts val="3821"/>
              </a:lnSpc>
              <a:spcBef>
                <a:spcPct val="0"/>
              </a:spcBef>
            </a:pPr>
            <a:r>
              <a:rPr lang="en-US" sz="2729">
                <a:solidFill>
                  <a:srgbClr val="000000"/>
                </a:solidFill>
                <a:latin typeface="Canva Sans"/>
                <a:ea typeface="Canva Sans"/>
                <a:cs typeface="Canva Sans"/>
                <a:sym typeface="Canva Sans"/>
              </a:rPr>
              <a:t>3. Your Always-On Digital Salesperson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609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Think of your website as your hardest-working employee—one that never sleeps, never calls in sick, and is always available to your customers. It can:</a:t>
            </a:r>
          </a:p>
          <a:p>
            <a:pPr algn="ctr">
              <a:lnSpc>
                <a:spcPts val="3821"/>
              </a:lnSpc>
              <a:spcBef>
                <a:spcPct val="0"/>
              </a:spcBef>
            </a:pPr>
            <a:r>
              <a:rPr lang="en-US" sz="2729">
                <a:solidFill>
                  <a:srgbClr val="000000"/>
                </a:solidFill>
                <a:latin typeface="Canva Sans"/>
                <a:ea typeface="Canva Sans"/>
                <a:cs typeface="Canva Sans"/>
                <a:sym typeface="Canva Sans"/>
              </a:rPr>
              <a:t>Capture leads through forms or chatbots</a:t>
            </a:r>
          </a:p>
          <a:p>
            <a:pPr algn="ctr">
              <a:lnSpc>
                <a:spcPts val="3821"/>
              </a:lnSpc>
              <a:spcBef>
                <a:spcPct val="0"/>
              </a:spcBef>
            </a:pPr>
            <a:r>
              <a:rPr lang="en-US" sz="2729">
                <a:solidFill>
                  <a:srgbClr val="000000"/>
                </a:solidFill>
                <a:latin typeface="Canva Sans"/>
                <a:ea typeface="Canva Sans"/>
                <a:cs typeface="Canva Sans"/>
                <a:sym typeface="Canva Sans"/>
              </a:rPr>
              <a:t>Sell products via eCommerce</a:t>
            </a:r>
          </a:p>
          <a:p>
            <a:pPr algn="ctr">
              <a:lnSpc>
                <a:spcPts val="3821"/>
              </a:lnSpc>
              <a:spcBef>
                <a:spcPct val="0"/>
              </a:spcBef>
            </a:pPr>
            <a:r>
              <a:rPr lang="en-US" sz="2729">
                <a:solidFill>
                  <a:srgbClr val="000000"/>
                </a:solidFill>
                <a:latin typeface="Canva Sans"/>
                <a:ea typeface="Canva Sans"/>
                <a:cs typeface="Canva Sans"/>
                <a:sym typeface="Canva Sans"/>
              </a:rPr>
              <a:t>Book appointments or consultations</a:t>
            </a:r>
          </a:p>
          <a:p>
            <a:pPr algn="ctr">
              <a:lnSpc>
                <a:spcPts val="3821"/>
              </a:lnSpc>
              <a:spcBef>
                <a:spcPct val="0"/>
              </a:spcBef>
            </a:pPr>
            <a:r>
              <a:rPr lang="en-US" sz="2729">
                <a:solidFill>
                  <a:srgbClr val="000000"/>
                </a:solidFill>
                <a:latin typeface="Canva Sans"/>
                <a:ea typeface="Canva Sans"/>
                <a:cs typeface="Canva Sans"/>
                <a:sym typeface="Canva Sans"/>
              </a:rPr>
              <a:t>Educate visitors through blogs, FAQs, or videos</a:t>
            </a:r>
          </a:p>
          <a:p>
            <a:pPr algn="ctr">
              <a:lnSpc>
                <a:spcPts val="3821"/>
              </a:lnSpc>
              <a:spcBef>
                <a:spcPct val="0"/>
              </a:spcBef>
            </a:pPr>
            <a:r>
              <a:rPr lang="en-US" sz="2729">
                <a:solidFill>
                  <a:srgbClr val="000000"/>
                </a:solidFill>
                <a:latin typeface="Canva Sans"/>
                <a:ea typeface="Canva Sans"/>
                <a:cs typeface="Canva Sans"/>
                <a:sym typeface="Canva Sans"/>
              </a:rPr>
              <a:t>This kind of automation and scalability frees up your team and helps your business grow without growing your overhead.</a:t>
            </a:r>
          </a:p>
          <a:p>
            <a:pPr algn="ctr">
              <a:lnSpc>
                <a:spcPts val="3821"/>
              </a:lnSpc>
              <a:spcBef>
                <a:spcPct val="0"/>
              </a:spcBef>
            </a:pPr>
            <a:r>
              <a:rPr lang="en-US" sz="2729">
                <a:solidFill>
                  <a:srgbClr val="000000"/>
                </a:solidFill>
                <a:latin typeface="Canva Sans"/>
                <a:ea typeface="Canva Sans"/>
                <a:cs typeface="Canva Sans"/>
                <a:sym typeface="Canva Sans"/>
              </a:rPr>
              <a:t>4. Boosts Visibility Through Search Engine Optimization (SEO)</a:t>
            </a:r>
          </a:p>
          <a:p>
            <a:pPr algn="ctr">
              <a:lnSpc>
                <a:spcPts val="3821"/>
              </a:lnSpc>
              <a:spcBef>
                <a:spcPct val="0"/>
              </a:spcBef>
            </a:pPr>
            <a:r>
              <a:rPr lang="en-US" sz="2729">
                <a:solidFill>
                  <a:srgbClr val="000000"/>
                </a:solidFill>
                <a:latin typeface="Canva Sans"/>
                <a:ea typeface="Canva Sans"/>
                <a:cs typeface="Canva Sans"/>
                <a:sym typeface="Canva Sans"/>
              </a:rPr>
              <a:t>A well-designed site is not just about looks—it’s built with search in mind. Great web design supports SEO by: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978223" y="3814457"/>
            <a:ext cx="14331553"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Using clean, semantic HTML</a:t>
            </a:r>
          </a:p>
          <a:p>
            <a:pPr algn="ctr">
              <a:lnSpc>
                <a:spcPts val="3821"/>
              </a:lnSpc>
              <a:spcBef>
                <a:spcPct val="0"/>
              </a:spcBef>
            </a:pPr>
            <a:r>
              <a:rPr lang="en-US" sz="2729">
                <a:solidFill>
                  <a:srgbClr val="000000"/>
                </a:solidFill>
                <a:latin typeface="Canva Sans"/>
                <a:ea typeface="Canva Sans"/>
                <a:cs typeface="Canva Sans"/>
                <a:sym typeface="Canva Sans"/>
              </a:rPr>
              <a:t>Optimizing images and load speeds</a:t>
            </a:r>
          </a:p>
          <a:p>
            <a:pPr algn="ctr">
              <a:lnSpc>
                <a:spcPts val="3821"/>
              </a:lnSpc>
              <a:spcBef>
                <a:spcPct val="0"/>
              </a:spcBef>
            </a:pPr>
            <a:r>
              <a:rPr lang="en-US" sz="2729">
                <a:solidFill>
                  <a:srgbClr val="000000"/>
                </a:solidFill>
                <a:latin typeface="Canva Sans"/>
                <a:ea typeface="Canva Sans"/>
                <a:cs typeface="Canva Sans"/>
                <a:sym typeface="Canva Sans"/>
              </a:rPr>
              <a:t>Organizing content for easy crawling</a:t>
            </a:r>
          </a:p>
          <a:p>
            <a:pPr algn="ctr">
              <a:lnSpc>
                <a:spcPts val="3821"/>
              </a:lnSpc>
              <a:spcBef>
                <a:spcPct val="0"/>
              </a:spcBef>
            </a:pPr>
            <a:r>
              <a:rPr lang="en-US" sz="2729">
                <a:solidFill>
                  <a:srgbClr val="000000"/>
                </a:solidFill>
                <a:latin typeface="Canva Sans"/>
                <a:ea typeface="Canva Sans"/>
                <a:cs typeface="Canva Sans"/>
                <a:sym typeface="Canva Sans"/>
              </a:rPr>
              <a:t>Making your site mobile-friendly (a major influence on how Google ranks pages)</a:t>
            </a:r>
          </a:p>
          <a:p>
            <a:pPr algn="ctr">
              <a:lnSpc>
                <a:spcPts val="3821"/>
              </a:lnSpc>
              <a:spcBef>
                <a:spcPct val="0"/>
              </a:spcBef>
            </a:pPr>
            <a:r>
              <a:rPr lang="en-US" sz="2729">
                <a:solidFill>
                  <a:srgbClr val="000000"/>
                </a:solidFill>
                <a:latin typeface="Canva Sans"/>
                <a:ea typeface="Canva Sans"/>
                <a:cs typeface="Canva Sans"/>
                <a:sym typeface="Canva Sans"/>
              </a:rPr>
              <a:t>The result? More organic traffic, more qualified visitors, and more chances to convert.</a:t>
            </a:r>
          </a:p>
          <a:p>
            <a:pPr algn="ctr">
              <a:lnSpc>
                <a:spcPts val="3821"/>
              </a:lnSpc>
              <a:spcBef>
                <a:spcPct val="0"/>
              </a:spcBef>
            </a:pPr>
            <a:r>
              <a:rPr lang="en-US" sz="2729">
                <a:solidFill>
                  <a:srgbClr val="000000"/>
                </a:solidFill>
                <a:latin typeface="Canva Sans"/>
                <a:ea typeface="Canva Sans"/>
                <a:cs typeface="Canva Sans"/>
                <a:sym typeface="Canva Sans"/>
              </a:rPr>
              <a:t>5. Strengthens Your Brand and Market Positioning</a:t>
            </a:r>
          </a:p>
          <a:p>
            <a:pPr algn="ctr">
              <a:lnSpc>
                <a:spcPts val="3821"/>
              </a:lnSpc>
              <a:spcBef>
                <a:spcPct val="0"/>
              </a:spcBef>
            </a:pPr>
            <a:r>
              <a:rPr lang="en-US" sz="2729">
                <a:solidFill>
                  <a:srgbClr val="000000"/>
                </a:solidFill>
                <a:latin typeface="Canva Sans"/>
                <a:ea typeface="Canva Sans"/>
                <a:cs typeface="Canva Sans"/>
                <a:sym typeface="Canva Sans"/>
              </a:rPr>
              <a:t>In competitive markets, differentiation is everything. A thoughtfully designed website:</a:t>
            </a:r>
          </a:p>
          <a:p>
            <a:pPr algn="ctr">
              <a:lnSpc>
                <a:spcPts val="3821"/>
              </a:lnSpc>
              <a:spcBef>
                <a:spcPct val="0"/>
              </a:spcBef>
            </a:pPr>
            <a:r>
              <a:rPr lang="en-US" sz="2729">
                <a:solidFill>
                  <a:srgbClr val="000000"/>
                </a:solidFill>
                <a:latin typeface="Canva Sans"/>
                <a:ea typeface="Canva Sans"/>
                <a:cs typeface="Canva Sans"/>
                <a:sym typeface="Canva Sans"/>
              </a:rPr>
              <a:t>Expresses your unique voice and vision</a:t>
            </a:r>
          </a:p>
          <a:p>
            <a:pPr algn="ctr">
              <a:lnSpc>
                <a:spcPts val="3821"/>
              </a:lnSpc>
              <a:spcBef>
                <a:spcPct val="0"/>
              </a:spcBef>
            </a:pPr>
            <a:r>
              <a:rPr lang="en-US" sz="2729">
                <a:solidFill>
                  <a:srgbClr val="000000"/>
                </a:solidFill>
                <a:latin typeface="Canva Sans"/>
                <a:ea typeface="Canva Sans"/>
                <a:cs typeface="Canva Sans"/>
                <a:sym typeface="Canva Sans"/>
              </a:rPr>
              <a:t>Reinforces your brand values through visuals and messaging</a:t>
            </a:r>
          </a:p>
          <a:p>
            <a:pPr algn="ctr">
              <a:lnSpc>
                <a:spcPts val="3821"/>
              </a:lnSpc>
              <a:spcBef>
                <a:spcPct val="0"/>
              </a:spcBef>
            </a:pPr>
            <a:r>
              <a:rPr lang="en-US" sz="2729">
                <a:solidFill>
                  <a:srgbClr val="000000"/>
                </a:solidFill>
                <a:latin typeface="Canva Sans"/>
                <a:ea typeface="Canva Sans"/>
                <a:cs typeface="Canva Sans"/>
                <a:sym typeface="Canva Sans"/>
              </a:rPr>
              <a:t>Creates a memorable experience that builds loyalty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08928"/>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From fonts and colors to tone of voice and layout, design becomes a tool to position your brand exactly where it needs to be in your customer’s mind.</a:t>
            </a:r>
          </a:p>
          <a:p>
            <a:pPr algn="ctr">
              <a:lnSpc>
                <a:spcPts val="3821"/>
              </a:lnSpc>
              <a:spcBef>
                <a:spcPct val="0"/>
              </a:spcBef>
            </a:pPr>
            <a:r>
              <a:rPr lang="en-US" sz="2729">
                <a:solidFill>
                  <a:srgbClr val="000000"/>
                </a:solidFill>
                <a:latin typeface="Canva Sans"/>
                <a:ea typeface="Canva Sans"/>
                <a:cs typeface="Canva Sans"/>
                <a:sym typeface="Canva Sans"/>
              </a:rPr>
              <a:t>6. Enables Data-Driven Growth</a:t>
            </a:r>
          </a:p>
          <a:p>
            <a:pPr algn="ctr">
              <a:lnSpc>
                <a:spcPts val="3821"/>
              </a:lnSpc>
              <a:spcBef>
                <a:spcPct val="0"/>
              </a:spcBef>
            </a:pPr>
            <a:r>
              <a:rPr lang="en-US" sz="2729">
                <a:solidFill>
                  <a:srgbClr val="000000"/>
                </a:solidFill>
                <a:latin typeface="Canva Sans"/>
                <a:ea typeface="Canva Sans"/>
                <a:cs typeface="Canva Sans"/>
                <a:sym typeface="Canva Sans"/>
              </a:rPr>
              <a:t>The beauty of a digital platform is the insight it provides. Your website allows you to:</a:t>
            </a:r>
          </a:p>
          <a:p>
            <a:pPr algn="ctr">
              <a:lnSpc>
                <a:spcPts val="3821"/>
              </a:lnSpc>
              <a:spcBef>
                <a:spcPct val="0"/>
              </a:spcBef>
            </a:pPr>
            <a:r>
              <a:rPr lang="en-US" sz="2729">
                <a:solidFill>
                  <a:srgbClr val="000000"/>
                </a:solidFill>
                <a:latin typeface="Canva Sans"/>
                <a:ea typeface="Canva Sans"/>
                <a:cs typeface="Canva Sans"/>
                <a:sym typeface="Canva Sans"/>
              </a:rPr>
              <a:t>Track user behavior with tools like Google Analytics or Hotjar</a:t>
            </a:r>
          </a:p>
          <a:p>
            <a:pPr algn="ctr">
              <a:lnSpc>
                <a:spcPts val="3821"/>
              </a:lnSpc>
              <a:spcBef>
                <a:spcPct val="0"/>
              </a:spcBef>
            </a:pPr>
            <a:r>
              <a:rPr lang="en-US" sz="2729">
                <a:solidFill>
                  <a:srgbClr val="000000"/>
                </a:solidFill>
                <a:latin typeface="Canva Sans"/>
                <a:ea typeface="Canva Sans"/>
                <a:cs typeface="Canva Sans"/>
                <a:sym typeface="Canva Sans"/>
              </a:rPr>
              <a:t>A/B test calls-to-action and landing pages</a:t>
            </a:r>
          </a:p>
          <a:p>
            <a:pPr algn="ctr">
              <a:lnSpc>
                <a:spcPts val="3821"/>
              </a:lnSpc>
              <a:spcBef>
                <a:spcPct val="0"/>
              </a:spcBef>
            </a:pPr>
            <a:r>
              <a:rPr lang="en-US" sz="2729">
                <a:solidFill>
                  <a:srgbClr val="000000"/>
                </a:solidFill>
                <a:latin typeface="Canva Sans"/>
                <a:ea typeface="Canva Sans"/>
                <a:cs typeface="Canva Sans"/>
                <a:sym typeface="Canva Sans"/>
              </a:rPr>
              <a:t>Measure conversion rates, bounce rates, and funnel drop-offs</a:t>
            </a:r>
          </a:p>
          <a:p>
            <a:pPr algn="ctr">
              <a:lnSpc>
                <a:spcPts val="3821"/>
              </a:lnSpc>
              <a:spcBef>
                <a:spcPct val="0"/>
              </a:spcBef>
            </a:pPr>
            <a:r>
              <a:rPr lang="en-US" sz="2729">
                <a:solidFill>
                  <a:srgbClr val="000000"/>
                </a:solidFill>
                <a:latin typeface="Canva Sans"/>
                <a:ea typeface="Canva Sans"/>
                <a:cs typeface="Canva Sans"/>
                <a:sym typeface="Canva Sans"/>
              </a:rPr>
              <a:t>This data empowers you to optimize performance continually and fine-tune your growth strategy in real time.</a:t>
            </a:r>
          </a:p>
          <a:p>
            <a:pPr algn="ctr">
              <a:lnSpc>
                <a:spcPts val="3821"/>
              </a:lnSpc>
              <a:spcBef>
                <a:spcPct val="0"/>
              </a:spcBef>
            </a:pPr>
            <a:r>
              <a:rPr lang="en-US" sz="2729">
                <a:solidFill>
                  <a:srgbClr val="000000"/>
                </a:solidFill>
                <a:latin typeface="Canva Sans"/>
                <a:ea typeface="Canva Sans"/>
                <a:cs typeface="Canva Sans"/>
                <a:sym typeface="Canva Sans"/>
              </a:rPr>
              <a:t>7. Builds Trust and Social Proof</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09332"/>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Trust is at the heart of every successful business, and your website plays a vital role in establishing and reinforcing that trust. By incorporating the right features, your website can:</a:t>
            </a:r>
          </a:p>
          <a:p>
            <a:pPr algn="ctr">
              <a:lnSpc>
                <a:spcPts val="3821"/>
              </a:lnSpc>
              <a:spcBef>
                <a:spcPct val="0"/>
              </a:spcBef>
            </a:pPr>
            <a:r>
              <a:rPr lang="en-US" sz="2729">
                <a:solidFill>
                  <a:srgbClr val="000000"/>
                </a:solidFill>
                <a:latin typeface="Canva Sans"/>
                <a:ea typeface="Canva Sans"/>
                <a:cs typeface="Canva Sans"/>
                <a:sym typeface="Canva Sans"/>
              </a:rPr>
              <a:t>Display testimonials and client logos</a:t>
            </a:r>
          </a:p>
          <a:p>
            <a:pPr algn="ctr">
              <a:lnSpc>
                <a:spcPts val="3821"/>
              </a:lnSpc>
              <a:spcBef>
                <a:spcPct val="0"/>
              </a:spcBef>
            </a:pPr>
            <a:r>
              <a:rPr lang="en-US" sz="2729">
                <a:solidFill>
                  <a:srgbClr val="000000"/>
                </a:solidFill>
                <a:latin typeface="Canva Sans"/>
                <a:ea typeface="Canva Sans"/>
                <a:cs typeface="Canva Sans"/>
                <a:sym typeface="Canva Sans"/>
              </a:rPr>
              <a:t>Share case studies or success stories</a:t>
            </a:r>
          </a:p>
          <a:p>
            <a:pPr algn="ctr">
              <a:lnSpc>
                <a:spcPts val="3821"/>
              </a:lnSpc>
              <a:spcBef>
                <a:spcPct val="0"/>
              </a:spcBef>
            </a:pPr>
            <a:r>
              <a:rPr lang="en-US" sz="2729">
                <a:solidFill>
                  <a:srgbClr val="000000"/>
                </a:solidFill>
                <a:latin typeface="Canva Sans"/>
                <a:ea typeface="Canva Sans"/>
                <a:cs typeface="Canva Sans"/>
                <a:sym typeface="Canva Sans"/>
              </a:rPr>
              <a:t>Highlight certifications or partnerships</a:t>
            </a:r>
          </a:p>
          <a:p>
            <a:pPr algn="ctr">
              <a:lnSpc>
                <a:spcPts val="3821"/>
              </a:lnSpc>
              <a:spcBef>
                <a:spcPct val="0"/>
              </a:spcBef>
            </a:pPr>
            <a:r>
              <a:rPr lang="en-US" sz="2729">
                <a:solidFill>
                  <a:srgbClr val="000000"/>
                </a:solidFill>
                <a:latin typeface="Canva Sans"/>
                <a:ea typeface="Canva Sans"/>
                <a:cs typeface="Canva Sans"/>
                <a:sym typeface="Canva Sans"/>
              </a:rPr>
              <a:t>Embed reviews from trusted platforms</a:t>
            </a:r>
          </a:p>
          <a:p>
            <a:pPr algn="ctr">
              <a:lnSpc>
                <a:spcPts val="3821"/>
              </a:lnSpc>
              <a:spcBef>
                <a:spcPct val="0"/>
              </a:spcBef>
            </a:pPr>
            <a:r>
              <a:rPr lang="en-US" sz="2729">
                <a:solidFill>
                  <a:srgbClr val="000000"/>
                </a:solidFill>
                <a:latin typeface="Canva Sans"/>
                <a:ea typeface="Canva Sans"/>
                <a:cs typeface="Canva Sans"/>
                <a:sym typeface="Canva Sans"/>
              </a:rPr>
              <a:t>These features don’t just decorate your site—they convert uncertainty into confidence.</a:t>
            </a:r>
          </a:p>
        </p:txBody>
      </p:sp>
      <p:sp>
        <p:nvSpPr>
          <p:cNvPr name="TextBox 3" id="3"/>
          <p:cNvSpPr txBox="true"/>
          <p:nvPr/>
        </p:nvSpPr>
        <p:spPr>
          <a:xfrm rot="0">
            <a:off x="366266" y="7235640"/>
            <a:ext cx="17555468"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8. Adapts with Your Business Growth</a:t>
            </a:r>
          </a:p>
          <a:p>
            <a:pPr algn="ctr">
              <a:lnSpc>
                <a:spcPts val="4373"/>
              </a:lnSpc>
              <a:spcBef>
                <a:spcPct val="0"/>
              </a:spcBef>
            </a:pPr>
            <a:r>
              <a:rPr lang="en-US" sz="2733">
                <a:solidFill>
                  <a:srgbClr val="000000"/>
                </a:solidFill>
                <a:latin typeface="Canva Sans"/>
                <a:ea typeface="Canva Sans"/>
                <a:cs typeface="Canva Sans"/>
                <a:sym typeface="Canva Sans"/>
              </a:rPr>
              <a:t>A scalable website evolves with your company. As your services, team, or audience expand, your site can:</a:t>
            </a:r>
          </a:p>
          <a:p>
            <a:pPr algn="ctr">
              <a:lnSpc>
                <a:spcPts val="4373"/>
              </a:lnSpc>
              <a:spcBef>
                <a:spcPct val="0"/>
              </a:spcBef>
            </a:pPr>
            <a:r>
              <a:rPr lang="en-US" sz="2733">
                <a:solidFill>
                  <a:srgbClr val="000000"/>
                </a:solidFill>
                <a:latin typeface="Canva Sans"/>
                <a:ea typeface="Canva Sans"/>
                <a:cs typeface="Canva Sans"/>
                <a:sym typeface="Canva Sans"/>
              </a:rPr>
              <a:t>Add new product pages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4622"/>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Support more traffic</a:t>
            </a:r>
          </a:p>
          <a:p>
            <a:pPr algn="ctr">
              <a:lnSpc>
                <a:spcPts val="4373"/>
              </a:lnSpc>
              <a:spcBef>
                <a:spcPct val="0"/>
              </a:spcBef>
            </a:pPr>
            <a:r>
              <a:rPr lang="en-US" sz="2733">
                <a:solidFill>
                  <a:srgbClr val="000000"/>
                </a:solidFill>
                <a:latin typeface="Canva Sans"/>
                <a:ea typeface="Canva Sans"/>
                <a:cs typeface="Canva Sans"/>
                <a:sym typeface="Canva Sans"/>
              </a:rPr>
              <a:t>Integrate with marketing platforms or CRMs</a:t>
            </a:r>
          </a:p>
          <a:p>
            <a:pPr algn="ctr">
              <a:lnSpc>
                <a:spcPts val="4373"/>
              </a:lnSpc>
              <a:spcBef>
                <a:spcPct val="0"/>
              </a:spcBef>
            </a:pPr>
            <a:r>
              <a:rPr lang="en-US" sz="2733">
                <a:solidFill>
                  <a:srgbClr val="000000"/>
                </a:solidFill>
                <a:latin typeface="Canva Sans"/>
                <a:ea typeface="Canva Sans"/>
                <a:cs typeface="Canva Sans"/>
                <a:sym typeface="Canva Sans"/>
              </a:rPr>
              <a:t>Expand multilingual support for global reach</a:t>
            </a:r>
          </a:p>
          <a:p>
            <a:pPr algn="ctr">
              <a:lnSpc>
                <a:spcPts val="4373"/>
              </a:lnSpc>
              <a:spcBef>
                <a:spcPct val="0"/>
              </a:spcBef>
            </a:pPr>
            <a:r>
              <a:rPr lang="en-US" sz="2733">
                <a:solidFill>
                  <a:srgbClr val="000000"/>
                </a:solidFill>
                <a:latin typeface="Canva Sans"/>
                <a:ea typeface="Canva Sans"/>
                <a:cs typeface="Canva Sans"/>
                <a:sym typeface="Canva Sans"/>
              </a:rPr>
              <a:t>With a solid foundation in place, your website evolves alongside your business—supporting growth rather than holding it back.</a:t>
            </a:r>
          </a:p>
          <a:p>
            <a:pPr algn="ctr">
              <a:lnSpc>
                <a:spcPts val="4373"/>
              </a:lnSpc>
              <a:spcBef>
                <a:spcPct val="0"/>
              </a:spcBef>
            </a:pPr>
            <a:r>
              <a:rPr lang="en-US" sz="2733">
                <a:solidFill>
                  <a:srgbClr val="000000"/>
                </a:solidFill>
                <a:latin typeface="Canva Sans"/>
                <a:ea typeface="Canva Sans"/>
                <a:cs typeface="Canva Sans"/>
                <a:sym typeface="Canva Sans"/>
              </a:rPr>
              <a:t>Final Thoughts: Your Website is Your Growth Partner</a:t>
            </a:r>
          </a:p>
          <a:p>
            <a:pPr algn="ctr">
              <a:lnSpc>
                <a:spcPts val="4373"/>
              </a:lnSpc>
              <a:spcBef>
                <a:spcPct val="0"/>
              </a:spcBef>
            </a:pPr>
            <a:r>
              <a:rPr lang="en-US" sz="2733">
                <a:solidFill>
                  <a:srgbClr val="000000"/>
                </a:solidFill>
                <a:latin typeface="Canva Sans"/>
                <a:ea typeface="Canva Sans"/>
                <a:cs typeface="Canva Sans"/>
                <a:sym typeface="Canva Sans"/>
              </a:rPr>
              <a:t>In today’s digital era, a well-designed website isn’t just a digital brochure—it’s your most valuable business asset. It’s where first impressions are made, conversions are nurtured, and your brand comes to life.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21931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trying to generate leads, drive sales, attract investors, or build a community, your website should be built to serve your goals—and scale your impact.</a:t>
            </a:r>
          </a:p>
          <a:p>
            <a:pPr algn="ctr">
              <a:lnSpc>
                <a:spcPts val="4373"/>
              </a:lnSpc>
              <a:spcBef>
                <a:spcPct val="0"/>
              </a:spcBef>
            </a:pPr>
            <a:r>
              <a:rPr lang="en-US" sz="2733">
                <a:solidFill>
                  <a:srgbClr val="000000"/>
                </a:solidFill>
                <a:latin typeface="Canva Sans"/>
                <a:ea typeface="Canva Sans"/>
                <a:cs typeface="Canva Sans"/>
                <a:sym typeface="Canva Sans"/>
              </a:rPr>
              <a:t>Invest in smart, strategic design now—and you’ll reap the benefits for years to come.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727590" y="290230"/>
            <a:ext cx="18261642" cy="3598740"/>
          </a:xfrm>
          <a:custGeom>
            <a:avLst/>
            <a:gdLst/>
            <a:ahLst/>
            <a:cxnLst/>
            <a:rect r="r" b="b" t="t" l="l"/>
            <a:pathLst>
              <a:path h="3598740" w="18261642">
                <a:moveTo>
                  <a:pt x="0" y="0"/>
                </a:moveTo>
                <a:lnTo>
                  <a:pt x="18261642" y="0"/>
                </a:lnTo>
                <a:lnTo>
                  <a:pt x="18261642" y="3598740"/>
                </a:lnTo>
                <a:lnTo>
                  <a:pt x="0" y="3598740"/>
                </a:lnTo>
                <a:lnTo>
                  <a:pt x="0" y="0"/>
                </a:lnTo>
                <a:close/>
              </a:path>
            </a:pathLst>
          </a:custGeom>
          <a:blipFill>
            <a:blip r:embed="rId2"/>
            <a:stretch>
              <a:fillRect l="0" t="-40220" r="0" b="-92193"/>
            </a:stretch>
          </a:blipFill>
        </p:spPr>
      </p:sp>
      <p:sp>
        <p:nvSpPr>
          <p:cNvPr name="TextBox 3" id="3"/>
          <p:cNvSpPr txBox="true"/>
          <p:nvPr/>
        </p:nvSpPr>
        <p:spPr>
          <a:xfrm rot="0">
            <a:off x="0" y="6176921"/>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Bringing Your Brand to Life Online: How Great Web Design Tells Your Story Visually and Strategically</a:t>
            </a:r>
          </a:p>
          <a:p>
            <a:pPr algn="ctr">
              <a:lnSpc>
                <a:spcPts val="4373"/>
              </a:lnSpc>
              <a:spcBef>
                <a:spcPct val="0"/>
              </a:spcBef>
            </a:pPr>
            <a:r>
              <a:rPr lang="en-US" sz="2733">
                <a:solidFill>
                  <a:srgbClr val="000000"/>
                </a:solidFill>
                <a:latin typeface="Canva Sans"/>
                <a:ea typeface="Canva Sans"/>
                <a:cs typeface="Canva Sans"/>
                <a:sym typeface="Canva Sans"/>
              </a:rPr>
              <a:t>In the modern digital landscape, your website serves as the primary gateway through which customers experience and judge your brand. It's not just about having a sleek design or flashy animations—it's about creating a strategic, visually compelling experience that reflects your brand’s personality, values, and mission.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010" t="0" r="-42010"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367264" y="320107"/>
            <a:ext cx="13940444" cy="4229164"/>
          </a:xfrm>
          <a:custGeom>
            <a:avLst/>
            <a:gdLst/>
            <a:ahLst/>
            <a:cxnLst/>
            <a:rect r="r" b="b" t="t" l="l"/>
            <a:pathLst>
              <a:path h="4229164" w="13940444">
                <a:moveTo>
                  <a:pt x="0" y="0"/>
                </a:moveTo>
                <a:lnTo>
                  <a:pt x="13940445" y="0"/>
                </a:lnTo>
                <a:lnTo>
                  <a:pt x="13940445" y="4229164"/>
                </a:lnTo>
                <a:lnTo>
                  <a:pt x="0" y="4229164"/>
                </a:lnTo>
                <a:lnTo>
                  <a:pt x="0" y="0"/>
                </a:lnTo>
                <a:close/>
              </a:path>
            </a:pathLst>
          </a:custGeom>
          <a:blipFill>
            <a:blip r:embed="rId2"/>
            <a:stretch>
              <a:fillRect l="0" t="-11818" r="0" b="-52994"/>
            </a:stretch>
          </a:blipFill>
        </p:spPr>
      </p:sp>
      <p:sp>
        <p:nvSpPr>
          <p:cNvPr name="TextBox 3" id="3"/>
          <p:cNvSpPr txBox="true"/>
          <p:nvPr/>
        </p:nvSpPr>
        <p:spPr>
          <a:xfrm rot="0">
            <a:off x="1976214" y="6770292"/>
            <a:ext cx="14335571"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great website does more than look good. It tells your story.</a:t>
            </a:r>
          </a:p>
          <a:p>
            <a:pPr algn="ctr">
              <a:lnSpc>
                <a:spcPts val="4373"/>
              </a:lnSpc>
              <a:spcBef>
                <a:spcPct val="0"/>
              </a:spcBef>
            </a:pPr>
            <a:r>
              <a:rPr lang="en-US" sz="2733">
                <a:solidFill>
                  <a:srgbClr val="000000"/>
                </a:solidFill>
                <a:latin typeface="Canva Sans"/>
                <a:ea typeface="Canva Sans"/>
                <a:cs typeface="Canva Sans"/>
                <a:sym typeface="Canva Sans"/>
              </a:rPr>
              <a:t>1. Understanding Your Brand Identity</a:t>
            </a:r>
          </a:p>
          <a:p>
            <a:pPr algn="ctr">
              <a:lnSpc>
                <a:spcPts val="4373"/>
              </a:lnSpc>
              <a:spcBef>
                <a:spcPct val="0"/>
              </a:spcBef>
            </a:pPr>
            <a:r>
              <a:rPr lang="en-US" sz="2733">
                <a:solidFill>
                  <a:srgbClr val="000000"/>
                </a:solidFill>
                <a:latin typeface="Canva Sans"/>
                <a:ea typeface="Canva Sans"/>
                <a:cs typeface="Canva Sans"/>
                <a:sym typeface="Canva Sans"/>
              </a:rPr>
              <a:t>Before a single pixel is placed, great web design starts with understanding your brand:</a:t>
            </a:r>
          </a:p>
          <a:p>
            <a:pPr algn="ctr">
              <a:lnSpc>
                <a:spcPts val="4373"/>
              </a:lnSpc>
              <a:spcBef>
                <a:spcPct val="0"/>
              </a:spcBef>
            </a:pPr>
            <a:r>
              <a:rPr lang="en-US" sz="2733">
                <a:solidFill>
                  <a:srgbClr val="000000"/>
                </a:solidFill>
                <a:latin typeface="Canva Sans"/>
                <a:ea typeface="Canva Sans"/>
                <a:cs typeface="Canva Sans"/>
                <a:sym typeface="Canva Sans"/>
              </a:rPr>
              <a:t>What do you stand for?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435960" y="270371"/>
            <a:ext cx="13964293" cy="3554690"/>
          </a:xfrm>
          <a:custGeom>
            <a:avLst/>
            <a:gdLst/>
            <a:ahLst/>
            <a:cxnLst/>
            <a:rect r="r" b="b" t="t" l="l"/>
            <a:pathLst>
              <a:path h="3554690" w="13964293">
                <a:moveTo>
                  <a:pt x="0" y="0"/>
                </a:moveTo>
                <a:lnTo>
                  <a:pt x="13964292" y="0"/>
                </a:lnTo>
                <a:lnTo>
                  <a:pt x="13964292" y="3554690"/>
                </a:lnTo>
                <a:lnTo>
                  <a:pt x="0" y="3554690"/>
                </a:lnTo>
                <a:lnTo>
                  <a:pt x="0" y="0"/>
                </a:lnTo>
                <a:close/>
              </a:path>
            </a:pathLst>
          </a:custGeom>
          <a:blipFill>
            <a:blip r:embed="rId2"/>
            <a:stretch>
              <a:fillRect l="0" t="-47530" r="0" b="-114662"/>
            </a:stretch>
          </a:blipFill>
        </p:spPr>
      </p:sp>
      <p:sp>
        <p:nvSpPr>
          <p:cNvPr name="TextBox 3" id="3"/>
          <p:cNvSpPr txBox="true"/>
          <p:nvPr/>
        </p:nvSpPr>
        <p:spPr>
          <a:xfrm rot="0">
            <a:off x="4541788" y="6512310"/>
            <a:ext cx="9204424"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Who are your ideal customers?</a:t>
            </a:r>
          </a:p>
          <a:p>
            <a:pPr algn="ctr">
              <a:lnSpc>
                <a:spcPts val="4373"/>
              </a:lnSpc>
              <a:spcBef>
                <a:spcPct val="0"/>
              </a:spcBef>
            </a:pPr>
            <a:r>
              <a:rPr lang="en-US" sz="2733">
                <a:solidFill>
                  <a:srgbClr val="000000"/>
                </a:solidFill>
                <a:latin typeface="Canva Sans"/>
                <a:ea typeface="Canva Sans"/>
                <a:cs typeface="Canva Sans"/>
                <a:sym typeface="Canva Sans"/>
              </a:rPr>
              <a:t>What emotions do you want to evoke?</a:t>
            </a:r>
          </a:p>
          <a:p>
            <a:pPr algn="ctr">
              <a:lnSpc>
                <a:spcPts val="4373"/>
              </a:lnSpc>
              <a:spcBef>
                <a:spcPct val="0"/>
              </a:spcBef>
            </a:pPr>
            <a:r>
              <a:rPr lang="en-US" sz="2733">
                <a:solidFill>
                  <a:srgbClr val="000000"/>
                </a:solidFill>
                <a:latin typeface="Canva Sans"/>
                <a:ea typeface="Canva Sans"/>
                <a:cs typeface="Canva Sans"/>
                <a:sym typeface="Canva Sans"/>
              </a:rPr>
              <a:t>What’s your voice—professional, playful, bold, elegant?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586277" y="-217158"/>
            <a:ext cx="15071448" cy="3852546"/>
          </a:xfrm>
          <a:custGeom>
            <a:avLst/>
            <a:gdLst/>
            <a:ahLst/>
            <a:cxnLst/>
            <a:rect r="r" b="b" t="t" l="l"/>
            <a:pathLst>
              <a:path h="3852546" w="15071448">
                <a:moveTo>
                  <a:pt x="0" y="0"/>
                </a:moveTo>
                <a:lnTo>
                  <a:pt x="15071448" y="0"/>
                </a:lnTo>
                <a:lnTo>
                  <a:pt x="15071448" y="3852546"/>
                </a:lnTo>
                <a:lnTo>
                  <a:pt x="0" y="3852546"/>
                </a:lnTo>
                <a:lnTo>
                  <a:pt x="0" y="0"/>
                </a:lnTo>
                <a:close/>
              </a:path>
            </a:pathLst>
          </a:custGeom>
          <a:blipFill>
            <a:blip r:embed="rId2"/>
            <a:stretch>
              <a:fillRect l="0" t="-81747" r="0" b="-146200"/>
            </a:stretch>
          </a:blipFill>
        </p:spPr>
      </p:sp>
      <p:sp>
        <p:nvSpPr>
          <p:cNvPr name="TextBox 3" id="3"/>
          <p:cNvSpPr txBox="true"/>
          <p:nvPr/>
        </p:nvSpPr>
        <p:spPr>
          <a:xfrm rot="0">
            <a:off x="0" y="6447815"/>
            <a:ext cx="18244002"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Your website is your digital storefront, and every design element—from typography to color palette—should be a reflection of your brand’s soul.</a:t>
            </a:r>
          </a:p>
          <a:p>
            <a:pPr algn="ctr">
              <a:lnSpc>
                <a:spcPts val="4373"/>
              </a:lnSpc>
              <a:spcBef>
                <a:spcPct val="0"/>
              </a:spcBef>
            </a:pPr>
            <a:r>
              <a:rPr lang="en-US" sz="2733">
                <a:solidFill>
                  <a:srgbClr val="000000"/>
                </a:solidFill>
                <a:latin typeface="Canva Sans"/>
                <a:ea typeface="Canva Sans"/>
                <a:cs typeface="Canva Sans"/>
                <a:sym typeface="Canva Sans"/>
              </a:rPr>
              <a:t>2. Visual Storytelling: Design That Speaks Without Words</a:t>
            </a:r>
          </a:p>
          <a:p>
            <a:pPr algn="ctr">
              <a:lnSpc>
                <a:spcPts val="4373"/>
              </a:lnSpc>
              <a:spcBef>
                <a:spcPct val="0"/>
              </a:spcBef>
            </a:pPr>
            <a:r>
              <a:rPr lang="en-US" sz="2733">
                <a:solidFill>
                  <a:srgbClr val="000000"/>
                </a:solidFill>
                <a:latin typeface="Canva Sans"/>
                <a:ea typeface="Canva Sans"/>
                <a:cs typeface="Canva Sans"/>
                <a:sym typeface="Canva Sans"/>
              </a:rPr>
              <a:t>The best websites use visuals to guide the user journey and communicate what the brand is all about.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4551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how visual storytelling plays a role:</a:t>
            </a:r>
          </a:p>
          <a:p>
            <a:pPr algn="ctr">
              <a:lnSpc>
                <a:spcPts val="4373"/>
              </a:lnSpc>
              <a:spcBef>
                <a:spcPct val="0"/>
              </a:spcBef>
            </a:pPr>
            <a:r>
              <a:rPr lang="en-US" sz="2733">
                <a:solidFill>
                  <a:srgbClr val="000000"/>
                </a:solidFill>
                <a:latin typeface="Canva Sans"/>
                <a:ea typeface="Canva Sans"/>
                <a:cs typeface="Canva Sans"/>
                <a:sym typeface="Canva Sans"/>
              </a:rPr>
              <a:t>Hero Images or Videos: The first image or video your visitors see sets the tone instantly.</a:t>
            </a:r>
          </a:p>
          <a:p>
            <a:pPr algn="ctr">
              <a:lnSpc>
                <a:spcPts val="4373"/>
              </a:lnSpc>
              <a:spcBef>
                <a:spcPct val="0"/>
              </a:spcBef>
            </a:pPr>
            <a:r>
              <a:rPr lang="en-US" sz="2733">
                <a:solidFill>
                  <a:srgbClr val="000000"/>
                </a:solidFill>
                <a:latin typeface="Canva Sans"/>
                <a:ea typeface="Canva Sans"/>
                <a:cs typeface="Canva Sans"/>
                <a:sym typeface="Canva Sans"/>
              </a:rPr>
              <a:t>Icons &amp; Illustrations: These translate complex concepts into easily digestible visuals that strengthen your brand’s message.</a:t>
            </a:r>
          </a:p>
          <a:p>
            <a:pPr algn="ctr">
              <a:lnSpc>
                <a:spcPts val="4373"/>
              </a:lnSpc>
              <a:spcBef>
                <a:spcPct val="0"/>
              </a:spcBef>
            </a:pPr>
            <a:r>
              <a:rPr lang="en-US" sz="2733">
                <a:solidFill>
                  <a:srgbClr val="000000"/>
                </a:solidFill>
                <a:latin typeface="Canva Sans"/>
                <a:ea typeface="Canva Sans"/>
                <a:cs typeface="Canva Sans"/>
                <a:sym typeface="Canva Sans"/>
              </a:rPr>
              <a:t>Color Psychology: The right color palette can influence emotions and behavior.</a:t>
            </a:r>
          </a:p>
          <a:p>
            <a:pPr algn="ctr">
              <a:lnSpc>
                <a:spcPts val="4373"/>
              </a:lnSpc>
              <a:spcBef>
                <a:spcPct val="0"/>
              </a:spcBef>
            </a:pPr>
            <a:r>
              <a:rPr lang="en-US" sz="2733">
                <a:solidFill>
                  <a:srgbClr val="000000"/>
                </a:solidFill>
                <a:latin typeface="Canva Sans"/>
                <a:ea typeface="Canva Sans"/>
                <a:cs typeface="Canva Sans"/>
                <a:sym typeface="Canva Sans"/>
              </a:rPr>
              <a:t>Typography: Fonts should feel like your brand. Bold and modern? Classic and refined?</a:t>
            </a:r>
          </a:p>
          <a:p>
            <a:pPr algn="ctr">
              <a:lnSpc>
                <a:spcPts val="4373"/>
              </a:lnSpc>
              <a:spcBef>
                <a:spcPct val="0"/>
              </a:spcBef>
            </a:pPr>
            <a:r>
              <a:rPr lang="en-US" sz="2733">
                <a:solidFill>
                  <a:srgbClr val="000000"/>
                </a:solidFill>
                <a:latin typeface="Canva Sans"/>
                <a:ea typeface="Canva Sans"/>
                <a:cs typeface="Canva Sans"/>
                <a:sym typeface="Canva Sans"/>
              </a:rPr>
              <a:t>Every design decision supports your story—even subconsciously.</a:t>
            </a:r>
          </a:p>
          <a:p>
            <a:pPr algn="ctr">
              <a:lnSpc>
                <a:spcPts val="4373"/>
              </a:lnSpc>
              <a:spcBef>
                <a:spcPct val="0"/>
              </a:spcBef>
            </a:pPr>
            <a:r>
              <a:rPr lang="en-US" sz="2733">
                <a:solidFill>
                  <a:srgbClr val="000000"/>
                </a:solidFill>
                <a:latin typeface="Canva Sans"/>
                <a:ea typeface="Canva Sans"/>
                <a:cs typeface="Canva Sans"/>
                <a:sym typeface="Canva Sans"/>
              </a:rPr>
              <a:t>3. Strategic Structure: Design That Drives Action</a:t>
            </a:r>
          </a:p>
          <a:p>
            <a:pPr algn="ctr">
              <a:lnSpc>
                <a:spcPts val="4373"/>
              </a:lnSpc>
              <a:spcBef>
                <a:spcPct val="0"/>
              </a:spcBef>
            </a:pPr>
            <a:r>
              <a:rPr lang="en-US" sz="2733">
                <a:solidFill>
                  <a:srgbClr val="000000"/>
                </a:solidFill>
                <a:latin typeface="Canva Sans"/>
                <a:ea typeface="Canva Sans"/>
                <a:cs typeface="Canva Sans"/>
                <a:sym typeface="Canva Sans"/>
              </a:rPr>
              <a:t>A beautiful design is only half the equation. Thoughtfully planned layout and user experience (UX) are key drivers of meaningful user engagement: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5528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Clear Navigation: Ensure users can effortlessly locate the information or services they're seeking.</a:t>
            </a:r>
          </a:p>
          <a:p>
            <a:pPr algn="ctr">
              <a:lnSpc>
                <a:spcPts val="4373"/>
              </a:lnSpc>
              <a:spcBef>
                <a:spcPct val="0"/>
              </a:spcBef>
            </a:pPr>
            <a:r>
              <a:rPr lang="en-US" sz="2733">
                <a:solidFill>
                  <a:srgbClr val="000000"/>
                </a:solidFill>
                <a:latin typeface="Canva Sans"/>
                <a:ea typeface="Canva Sans"/>
                <a:cs typeface="Canva Sans"/>
                <a:sym typeface="Canva Sans"/>
              </a:rPr>
              <a:t>Call-to-Actions (CTAs): Guide users toward actions—buy, contact, subscribe—with buttons that are impossible to ignore.</a:t>
            </a:r>
          </a:p>
          <a:p>
            <a:pPr algn="ctr">
              <a:lnSpc>
                <a:spcPts val="4373"/>
              </a:lnSpc>
              <a:spcBef>
                <a:spcPct val="0"/>
              </a:spcBef>
            </a:pPr>
            <a:r>
              <a:rPr lang="en-US" sz="2733">
                <a:solidFill>
                  <a:srgbClr val="000000"/>
                </a:solidFill>
                <a:latin typeface="Canva Sans"/>
                <a:ea typeface="Canva Sans"/>
                <a:cs typeface="Canva Sans"/>
                <a:sym typeface="Canva Sans"/>
              </a:rPr>
              <a:t>Content Hierarchy: Important messages should stand out immediately.</a:t>
            </a:r>
          </a:p>
          <a:p>
            <a:pPr algn="ctr">
              <a:lnSpc>
                <a:spcPts val="4373"/>
              </a:lnSpc>
              <a:spcBef>
                <a:spcPct val="0"/>
              </a:spcBef>
            </a:pPr>
            <a:r>
              <a:rPr lang="en-US" sz="2733">
                <a:solidFill>
                  <a:srgbClr val="000000"/>
                </a:solidFill>
                <a:latin typeface="Canva Sans"/>
                <a:ea typeface="Canva Sans"/>
                <a:cs typeface="Canva Sans"/>
                <a:sym typeface="Canva Sans"/>
              </a:rPr>
              <a:t>Mobile Responsiveness: Your story should shine on every screen, big or small.</a:t>
            </a:r>
          </a:p>
          <a:p>
            <a:pPr algn="ctr">
              <a:lnSpc>
                <a:spcPts val="4373"/>
              </a:lnSpc>
              <a:spcBef>
                <a:spcPct val="0"/>
              </a:spcBef>
            </a:pPr>
            <a:r>
              <a:rPr lang="en-US" sz="2733">
                <a:solidFill>
                  <a:srgbClr val="000000"/>
                </a:solidFill>
                <a:latin typeface="Canva Sans"/>
                <a:ea typeface="Canva Sans"/>
                <a:cs typeface="Canva Sans"/>
                <a:sym typeface="Canva Sans"/>
              </a:rPr>
              <a:t>A strategic structure aligns with user behavior, guiding them along a journey that ends in connection or conversion.</a:t>
            </a:r>
          </a:p>
          <a:p>
            <a:pPr algn="ctr">
              <a:lnSpc>
                <a:spcPts val="4373"/>
              </a:lnSpc>
              <a:spcBef>
                <a:spcPct val="0"/>
              </a:spcBef>
            </a:pPr>
            <a:r>
              <a:rPr lang="en-US" sz="2733">
                <a:solidFill>
                  <a:srgbClr val="000000"/>
                </a:solidFill>
                <a:latin typeface="Canva Sans"/>
                <a:ea typeface="Canva Sans"/>
                <a:cs typeface="Canva Sans"/>
                <a:sym typeface="Canva Sans"/>
              </a:rPr>
              <a:t>4. Authentic Content That Resonates</a:t>
            </a:r>
          </a:p>
          <a:p>
            <a:pPr algn="ctr">
              <a:lnSpc>
                <a:spcPts val="4373"/>
              </a:lnSpc>
              <a:spcBef>
                <a:spcPct val="0"/>
              </a:spcBef>
            </a:pPr>
            <a:r>
              <a:rPr lang="en-US" sz="2733">
                <a:solidFill>
                  <a:srgbClr val="000000"/>
                </a:solidFill>
                <a:latin typeface="Canva Sans"/>
                <a:ea typeface="Canva Sans"/>
                <a:cs typeface="Canva Sans"/>
                <a:sym typeface="Canva Sans"/>
              </a:rPr>
              <a:t>Your written content plays a vital role in your overall design:</a:t>
            </a:r>
          </a:p>
          <a:p>
            <a:pPr algn="ctr">
              <a:lnSpc>
                <a:spcPts val="4373"/>
              </a:lnSpc>
              <a:spcBef>
                <a:spcPct val="0"/>
              </a:spcBef>
            </a:pPr>
            <a:r>
              <a:rPr lang="en-US" sz="2733">
                <a:solidFill>
                  <a:srgbClr val="000000"/>
                </a:solidFill>
                <a:latin typeface="Canva Sans"/>
                <a:ea typeface="Canva Sans"/>
                <a:cs typeface="Canva Sans"/>
                <a:sym typeface="Canva Sans"/>
              </a:rPr>
              <a:t>Tone and Language: Speak the way your audience listens.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599405" y="3287536"/>
            <a:ext cx="17089189"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About Page: Tell your brand story—how you started, what you believe in, what you offer.</a:t>
            </a:r>
          </a:p>
          <a:p>
            <a:pPr algn="ctr">
              <a:lnSpc>
                <a:spcPts val="4373"/>
              </a:lnSpc>
              <a:spcBef>
                <a:spcPct val="0"/>
              </a:spcBef>
            </a:pPr>
            <a:r>
              <a:rPr lang="en-US" sz="2733">
                <a:solidFill>
                  <a:srgbClr val="000000"/>
                </a:solidFill>
                <a:latin typeface="Canva Sans"/>
                <a:ea typeface="Canva Sans"/>
                <a:cs typeface="Canva Sans"/>
                <a:sym typeface="Canva Sans"/>
              </a:rPr>
              <a:t>Testimonials and Case Studies: Let your success stories do the talking.</a:t>
            </a:r>
          </a:p>
          <a:p>
            <a:pPr algn="ctr">
              <a:lnSpc>
                <a:spcPts val="4373"/>
              </a:lnSpc>
              <a:spcBef>
                <a:spcPct val="0"/>
              </a:spcBef>
            </a:pPr>
            <a:r>
              <a:rPr lang="en-US" sz="2733">
                <a:solidFill>
                  <a:srgbClr val="000000"/>
                </a:solidFill>
                <a:latin typeface="Canva Sans"/>
                <a:ea typeface="Canva Sans"/>
                <a:cs typeface="Canva Sans"/>
                <a:sym typeface="Canva Sans"/>
              </a:rPr>
              <a:t>Blog or Resources: Show thought leadership and build trust over time.</a:t>
            </a:r>
          </a:p>
          <a:p>
            <a:pPr algn="ctr">
              <a:lnSpc>
                <a:spcPts val="4373"/>
              </a:lnSpc>
              <a:spcBef>
                <a:spcPct val="0"/>
              </a:spcBef>
            </a:pPr>
            <a:r>
              <a:rPr lang="en-US" sz="2733">
                <a:solidFill>
                  <a:srgbClr val="000000"/>
                </a:solidFill>
                <a:latin typeface="Canva Sans"/>
                <a:ea typeface="Canva Sans"/>
                <a:cs typeface="Canva Sans"/>
                <a:sym typeface="Canva Sans"/>
              </a:rPr>
              <a:t>Every word on your site should feel like it belongs to your brand and your brand alone.</a:t>
            </a:r>
          </a:p>
          <a:p>
            <a:pPr algn="ctr">
              <a:lnSpc>
                <a:spcPts val="4373"/>
              </a:lnSpc>
              <a:spcBef>
                <a:spcPct val="0"/>
              </a:spcBef>
            </a:pPr>
            <a:r>
              <a:rPr lang="en-US" sz="2733">
                <a:solidFill>
                  <a:srgbClr val="000000"/>
                </a:solidFill>
                <a:latin typeface="Canva Sans"/>
                <a:ea typeface="Canva Sans"/>
                <a:cs typeface="Canva Sans"/>
                <a:sym typeface="Canva Sans"/>
              </a:rPr>
              <a:t>5. Consistency Across All Touchpoints</a:t>
            </a:r>
          </a:p>
          <a:p>
            <a:pPr algn="ctr">
              <a:lnSpc>
                <a:spcPts val="4373"/>
              </a:lnSpc>
              <a:spcBef>
                <a:spcPct val="0"/>
              </a:spcBef>
            </a:pPr>
            <a:r>
              <a:rPr lang="en-US" sz="2733">
                <a:solidFill>
                  <a:srgbClr val="000000"/>
                </a:solidFill>
                <a:latin typeface="Canva Sans"/>
                <a:ea typeface="Canva Sans"/>
                <a:cs typeface="Canva Sans"/>
                <a:sym typeface="Canva Sans"/>
              </a:rPr>
              <a:t>Your website shouldn’t be an island—it should feel like an extension of your brand across all platforms:</a:t>
            </a:r>
          </a:p>
          <a:p>
            <a:pPr algn="ctr">
              <a:lnSpc>
                <a:spcPts val="4373"/>
              </a:lnSpc>
              <a:spcBef>
                <a:spcPct val="0"/>
              </a:spcBef>
            </a:pPr>
            <a:r>
              <a:rPr lang="en-US" sz="2733">
                <a:solidFill>
                  <a:srgbClr val="000000"/>
                </a:solidFill>
                <a:latin typeface="Canva Sans"/>
                <a:ea typeface="Canva Sans"/>
                <a:cs typeface="Canva Sans"/>
                <a:sym typeface="Canva Sans"/>
              </a:rPr>
              <a:t>Social media</a:t>
            </a:r>
          </a:p>
          <a:p>
            <a:pPr algn="ctr">
              <a:lnSpc>
                <a:spcPts val="4373"/>
              </a:lnSpc>
              <a:spcBef>
                <a:spcPct val="0"/>
              </a:spcBef>
            </a:pPr>
            <a:r>
              <a:rPr lang="en-US" sz="2733">
                <a:solidFill>
                  <a:srgbClr val="000000"/>
                </a:solidFill>
                <a:latin typeface="Canva Sans"/>
                <a:ea typeface="Canva Sans"/>
                <a:cs typeface="Canva Sans"/>
                <a:sym typeface="Canva Sans"/>
              </a:rPr>
              <a:t>Email campaigns</a:t>
            </a:r>
          </a:p>
          <a:p>
            <a:pPr algn="ctr">
              <a:lnSpc>
                <a:spcPts val="4373"/>
              </a:lnSpc>
              <a:spcBef>
                <a:spcPct val="0"/>
              </a:spcBef>
            </a:pPr>
            <a:r>
              <a:rPr lang="en-US" sz="2733">
                <a:solidFill>
                  <a:srgbClr val="000000"/>
                </a:solidFill>
                <a:latin typeface="Canva Sans"/>
                <a:ea typeface="Canva Sans"/>
                <a:cs typeface="Canva Sans"/>
                <a:sym typeface="Canva Sans"/>
              </a:rPr>
              <a:t>Print materials</a:t>
            </a:r>
          </a:p>
          <a:p>
            <a:pPr algn="ctr">
              <a:lnSpc>
                <a:spcPts val="4373"/>
              </a:lnSpc>
              <a:spcBef>
                <a:spcPct val="0"/>
              </a:spcBef>
            </a:pPr>
            <a:r>
              <a:rPr lang="en-US" sz="2733">
                <a:solidFill>
                  <a:srgbClr val="000000"/>
                </a:solidFill>
                <a:latin typeface="Canva Sans"/>
                <a:ea typeface="Canva Sans"/>
                <a:cs typeface="Canva Sans"/>
                <a:sym typeface="Canva Sans"/>
              </a:rPr>
              <a:t>Packaging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503709" y="3416527"/>
            <a:ext cx="17280582"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Consistency builds trust, recognition, and loyalty.</a:t>
            </a:r>
          </a:p>
          <a:p>
            <a:pPr algn="ctr">
              <a:lnSpc>
                <a:spcPts val="4373"/>
              </a:lnSpc>
              <a:spcBef>
                <a:spcPct val="0"/>
              </a:spcBef>
            </a:pPr>
            <a:r>
              <a:rPr lang="en-US" sz="2733">
                <a:solidFill>
                  <a:srgbClr val="000000"/>
                </a:solidFill>
                <a:latin typeface="Canva Sans"/>
                <a:ea typeface="Canva Sans"/>
                <a:cs typeface="Canva Sans"/>
                <a:sym typeface="Canva Sans"/>
              </a:rPr>
              <a:t>6. Real-World Examples: Brands Who Got It Right</a:t>
            </a:r>
          </a:p>
          <a:p>
            <a:pPr algn="ctr">
              <a:lnSpc>
                <a:spcPts val="4373"/>
              </a:lnSpc>
              <a:spcBef>
                <a:spcPct val="0"/>
              </a:spcBef>
            </a:pPr>
            <a:r>
              <a:rPr lang="en-US" sz="2733">
                <a:solidFill>
                  <a:srgbClr val="000000"/>
                </a:solidFill>
                <a:latin typeface="Canva Sans"/>
                <a:ea typeface="Canva Sans"/>
                <a:cs typeface="Canva Sans"/>
                <a:sym typeface="Canva Sans"/>
              </a:rPr>
              <a:t>Apple – Clean, minimalist design reflecting innovation and premium quality.</a:t>
            </a:r>
          </a:p>
          <a:p>
            <a:pPr algn="ctr">
              <a:lnSpc>
                <a:spcPts val="4373"/>
              </a:lnSpc>
              <a:spcBef>
                <a:spcPct val="0"/>
              </a:spcBef>
            </a:pPr>
            <a:r>
              <a:rPr lang="en-US" sz="2733">
                <a:solidFill>
                  <a:srgbClr val="000000"/>
                </a:solidFill>
                <a:latin typeface="Canva Sans"/>
                <a:ea typeface="Canva Sans"/>
                <a:cs typeface="Canva Sans"/>
                <a:sym typeface="Canva Sans"/>
              </a:rPr>
              <a:t>Airbnb – Warm visuals and storytelling make users feel emotionally connected.</a:t>
            </a:r>
          </a:p>
          <a:p>
            <a:pPr algn="ctr">
              <a:lnSpc>
                <a:spcPts val="4373"/>
              </a:lnSpc>
              <a:spcBef>
                <a:spcPct val="0"/>
              </a:spcBef>
            </a:pPr>
            <a:r>
              <a:rPr lang="en-US" sz="2733">
                <a:solidFill>
                  <a:srgbClr val="000000"/>
                </a:solidFill>
                <a:latin typeface="Canva Sans"/>
                <a:ea typeface="Canva Sans"/>
                <a:cs typeface="Canva Sans"/>
                <a:sym typeface="Canva Sans"/>
              </a:rPr>
              <a:t>Glossier – Youthful, modern, and fresh—perfect for their target audience.</a:t>
            </a:r>
          </a:p>
          <a:p>
            <a:pPr algn="ctr">
              <a:lnSpc>
                <a:spcPts val="4373"/>
              </a:lnSpc>
              <a:spcBef>
                <a:spcPct val="0"/>
              </a:spcBef>
            </a:pPr>
            <a:r>
              <a:rPr lang="en-US" sz="2733">
                <a:solidFill>
                  <a:srgbClr val="000000"/>
                </a:solidFill>
                <a:latin typeface="Canva Sans"/>
                <a:ea typeface="Canva Sans"/>
                <a:cs typeface="Canva Sans"/>
                <a:sym typeface="Canva Sans"/>
              </a:rPr>
              <a:t>These brands recognize that web design isn’t merely functional—it’s a powerful medium for storytelling.</a:t>
            </a:r>
          </a:p>
          <a:p>
            <a:pPr algn="ctr">
              <a:lnSpc>
                <a:spcPts val="4373"/>
              </a:lnSpc>
              <a:spcBef>
                <a:spcPct val="0"/>
              </a:spcBef>
            </a:pPr>
            <a:r>
              <a:rPr lang="en-US" sz="2733">
                <a:solidFill>
                  <a:srgbClr val="000000"/>
                </a:solidFill>
                <a:latin typeface="Canva Sans"/>
                <a:ea typeface="Canva Sans"/>
                <a:cs typeface="Canva Sans"/>
                <a:sym typeface="Canva Sans"/>
              </a:rPr>
              <a:t>7. Working With the Right Web Design Partner</a:t>
            </a:r>
          </a:p>
          <a:p>
            <a:pPr algn="ctr">
              <a:lnSpc>
                <a:spcPts val="4373"/>
              </a:lnSpc>
              <a:spcBef>
                <a:spcPct val="0"/>
              </a:spcBef>
            </a:pPr>
            <a:r>
              <a:rPr lang="en-US" sz="2733">
                <a:solidFill>
                  <a:srgbClr val="000000"/>
                </a:solidFill>
                <a:latin typeface="Canva Sans"/>
                <a:ea typeface="Canva Sans"/>
                <a:cs typeface="Canva Sans"/>
                <a:sym typeface="Canva Sans"/>
              </a:rPr>
              <a:t>To bring your story to life online, you need a web design company that:</a:t>
            </a:r>
          </a:p>
          <a:p>
            <a:pPr algn="ctr">
              <a:lnSpc>
                <a:spcPts val="4373"/>
              </a:lnSpc>
              <a:spcBef>
                <a:spcPct val="0"/>
              </a:spcBef>
            </a:pPr>
            <a:r>
              <a:rPr lang="en-US" sz="2733">
                <a:solidFill>
                  <a:srgbClr val="000000"/>
                </a:solidFill>
                <a:latin typeface="Canva Sans"/>
                <a:ea typeface="Canva Sans"/>
                <a:cs typeface="Canva Sans"/>
                <a:sym typeface="Canva Sans"/>
              </a:rPr>
              <a:t>Takes time to understand your brand deeply.</a:t>
            </a:r>
          </a:p>
          <a:p>
            <a:pPr algn="ctr">
              <a:lnSpc>
                <a:spcPts val="4373"/>
              </a:lnSpc>
              <a:spcBef>
                <a:spcPct val="0"/>
              </a:spcBef>
            </a:pPr>
            <a:r>
              <a:rPr lang="en-US" sz="2733">
                <a:solidFill>
                  <a:srgbClr val="000000"/>
                </a:solidFill>
                <a:latin typeface="Canva Sans"/>
                <a:ea typeface="Canva Sans"/>
                <a:cs typeface="Canva Sans"/>
                <a:sym typeface="Canva Sans"/>
              </a:rPr>
              <a:t>Offers both creative design and strategic UX planning.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DAGkDN2MBW0</dc:identifier>
  <dcterms:modified xsi:type="dcterms:W3CDTF">2011-08-01T06:04:30Z</dcterms:modified>
  <cp:revision>1</cp:revision>
  <dc:title>Bringing Your Brand to Life Online: How Great Web Design Tells Your Story Visually and Strategically</dc:title>
</cp:coreProperties>
</file>