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Lst>
  <p:sldSz cx="18288000" cy="10287000"/>
  <p:notesSz cx="6858000" cy="9144000"/>
  <p:embeddedFontLst>
    <p:embeddedFont>
      <p:font typeface="Canva Sans Bold" charset="1" panose="020B0803030501040103"/>
      <p:regular r:id="rId26"/>
    </p:embeddedFont>
    <p:embeddedFont>
      <p:font typeface="Canva Sans" charset="1" panose="020B0503030501040103"/>
      <p:regular r:id="rId2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slides/slide20.xml" Type="http://schemas.openxmlformats.org/officeDocument/2006/relationships/slide"/><Relationship Id="rId26" Target="fonts/font26.fntdata" Type="http://schemas.openxmlformats.org/officeDocument/2006/relationships/font"/><Relationship Id="rId27" Target="fonts/font27.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 Id="rId10" Target="https://www.quorawebsolution.com/magento-website-development-company-in-bangalore" TargetMode="External" Type="http://schemas.openxmlformats.org/officeDocument/2006/relationships/hyperlink"/><Relationship Id="rId11" Target="https://www.quorawebsolution.com/website-development-company-in-bangalore" TargetMode="External" Type="http://schemas.openxmlformats.org/officeDocument/2006/relationships/hyperlink"/><Relationship Id="rId12" Target="https://www.quorawebsolution.com/joomla-development-company-in-bangalore" TargetMode="External" Type="http://schemas.openxmlformats.org/officeDocument/2006/relationships/hyperlink"/><Relationship Id="rId13" Target="https://www.quorawebsolution.com/small-business-web-design-and-development-company-in-bangalore" TargetMode="External" Type="http://schemas.openxmlformats.org/officeDocument/2006/relationships/hyperlink"/><Relationship Id="rId14" Target="https://www.quorawebsolution.com/cheap-website-development-company-in-bangalore" TargetMode="External" Type="http://schemas.openxmlformats.org/officeDocument/2006/relationships/hyperlink"/><Relationship Id="rId15" Target="https://www.quorawebsolution.com/static-website-development-company-in-bangalore" TargetMode="External" Type="http://schemas.openxmlformats.org/officeDocument/2006/relationships/hyperlink"/><Relationship Id="rId16" Target="https://www.quorawebsolution.com/dynamic-website-development-company-in-bangalore" TargetMode="External" Type="http://schemas.openxmlformats.org/officeDocument/2006/relationships/hyperlink"/><Relationship Id="rId17" Target="https://www.quorawebsolution.com/website-design-company-in-bangalore" TargetMode="External" Type="http://schemas.openxmlformats.org/officeDocument/2006/relationships/hyperlink"/><Relationship Id="rId18" Target="https://www.quorawebsolution.com/tour-and-travel-website-development-company-in-bangalore" TargetMode="External" Type="http://schemas.openxmlformats.org/officeDocument/2006/relationships/hyperlink"/><Relationship Id="rId2" Target="../media/image7.jpeg" Type="http://schemas.openxmlformats.org/officeDocument/2006/relationships/image"/><Relationship Id="rId3" Target="https://www.quorawebsolution.com/wordpress-website-development-company-in-bangalore" TargetMode="External" Type="http://schemas.openxmlformats.org/officeDocument/2006/relationships/hyperlink"/><Relationship Id="rId4" Target="https://www.quorawebsolution.com/ecommerce-website-development-company-in-bangalore" TargetMode="External" Type="http://schemas.openxmlformats.org/officeDocument/2006/relationships/hyperlink"/><Relationship Id="rId5" Target="https://www.quorawebsolution.com/php-website-development-company-in-bangalore" TargetMode="External" Type="http://schemas.openxmlformats.org/officeDocument/2006/relationships/hyperlink"/><Relationship Id="rId6" Target="https://www.quorawebsolution.com/cms-website-development-company-in-bangalore" TargetMode="External" Type="http://schemas.openxmlformats.org/officeDocument/2006/relationships/hyperlink"/><Relationship Id="rId7" Target="https://www.quorawebsolution.com/drupal-development-company-in-bangalore" TargetMode="External" Type="http://schemas.openxmlformats.org/officeDocument/2006/relationships/hyperlink"/><Relationship Id="rId8" Target="https://www.quorawebsolution.com/website-maintenance-services-in-bangalore" TargetMode="External" Type="http://schemas.openxmlformats.org/officeDocument/2006/relationships/hyperlink"/><Relationship Id="rId9" Target="https://www.quorawebsolution.com/web-portal-development-company-in-bangalore" TargetMode="External" Type="http://schemas.openxmlformats.org/officeDocument/2006/relationships/hyperlink"/></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jpe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0" y="2384415"/>
            <a:ext cx="8912245" cy="7902585"/>
          </a:xfrm>
          <a:custGeom>
            <a:avLst/>
            <a:gdLst/>
            <a:ahLst/>
            <a:cxnLst/>
            <a:rect r="r" b="b" t="t" l="l"/>
            <a:pathLst>
              <a:path h="7902585" w="8912245">
                <a:moveTo>
                  <a:pt x="0" y="0"/>
                </a:moveTo>
                <a:lnTo>
                  <a:pt x="8912245" y="0"/>
                </a:lnTo>
                <a:lnTo>
                  <a:pt x="8912245" y="7902585"/>
                </a:lnTo>
                <a:lnTo>
                  <a:pt x="0" y="7902585"/>
                </a:lnTo>
                <a:lnTo>
                  <a:pt x="0" y="0"/>
                </a:lnTo>
                <a:close/>
              </a:path>
            </a:pathLst>
          </a:custGeom>
          <a:blipFill>
            <a:blip r:embed="rId2"/>
            <a:stretch>
              <a:fillRect l="-46002" t="0" r="-46002" b="0"/>
            </a:stretch>
          </a:blipFill>
        </p:spPr>
      </p:sp>
      <p:grpSp>
        <p:nvGrpSpPr>
          <p:cNvPr name="Group 3" id="3"/>
          <p:cNvGrpSpPr/>
          <p:nvPr/>
        </p:nvGrpSpPr>
        <p:grpSpPr>
          <a:xfrm rot="0">
            <a:off x="784992" y="154163"/>
            <a:ext cx="5645056" cy="1975769"/>
            <a:chOff x="0" y="0"/>
            <a:chExt cx="5902100" cy="2065735"/>
          </a:xfrm>
        </p:grpSpPr>
        <p:sp>
          <p:nvSpPr>
            <p:cNvPr name="Freeform 4" id="4"/>
            <p:cNvSpPr/>
            <p:nvPr/>
          </p:nvSpPr>
          <p:spPr>
            <a:xfrm flipH="false" flipV="false" rot="0">
              <a:off x="0" y="0"/>
              <a:ext cx="5902071" cy="2065782"/>
            </a:xfrm>
            <a:custGeom>
              <a:avLst/>
              <a:gdLst/>
              <a:ahLst/>
              <a:cxnLst/>
              <a:rect r="r" b="b" t="t" l="l"/>
              <a:pathLst>
                <a:path h="2065782" w="5902071">
                  <a:moveTo>
                    <a:pt x="0" y="0"/>
                  </a:moveTo>
                  <a:lnTo>
                    <a:pt x="5902071" y="0"/>
                  </a:lnTo>
                  <a:lnTo>
                    <a:pt x="5902071" y="2065782"/>
                  </a:lnTo>
                  <a:lnTo>
                    <a:pt x="0" y="2065782"/>
                  </a:lnTo>
                  <a:lnTo>
                    <a:pt x="0" y="0"/>
                  </a:lnTo>
                  <a:close/>
                </a:path>
              </a:pathLst>
            </a:custGeom>
            <a:blipFill>
              <a:blip r:embed="rId3"/>
              <a:stretch>
                <a:fillRect l="0" t="0" r="0" b="2"/>
              </a:stretch>
            </a:blipFill>
          </p:spPr>
        </p:sp>
      </p:grpSp>
      <p:sp>
        <p:nvSpPr>
          <p:cNvPr name="TextBox 5" id="5"/>
          <p:cNvSpPr txBox="true"/>
          <p:nvPr/>
        </p:nvSpPr>
        <p:spPr>
          <a:xfrm rot="0">
            <a:off x="6591668" y="-30521"/>
            <a:ext cx="11696332" cy="1554882"/>
          </a:xfrm>
          <a:prstGeom prst="rect">
            <a:avLst/>
          </a:prstGeom>
        </p:spPr>
        <p:txBody>
          <a:bodyPr anchor="t" rtlCol="false" tIns="0" lIns="0" bIns="0" rIns="0">
            <a:spAutoFit/>
          </a:bodyPr>
          <a:lstStyle/>
          <a:p>
            <a:pPr algn="ctr">
              <a:lnSpc>
                <a:spcPts val="13077"/>
              </a:lnSpc>
              <a:spcBef>
                <a:spcPct val="0"/>
              </a:spcBef>
            </a:pPr>
            <a:r>
              <a:rPr lang="en-US" b="true" sz="8173">
                <a:solidFill>
                  <a:srgbClr val="FF5757"/>
                </a:solidFill>
                <a:latin typeface="Canva Sans Bold"/>
                <a:ea typeface="Canva Sans Bold"/>
                <a:cs typeface="Canva Sans Bold"/>
                <a:sym typeface="Canva Sans Bold"/>
              </a:rPr>
              <a:t>Quora Web Solution</a:t>
            </a:r>
          </a:p>
        </p:txBody>
      </p:sp>
      <p:sp>
        <p:nvSpPr>
          <p:cNvPr name="TextBox 6" id="6"/>
          <p:cNvSpPr txBox="true"/>
          <p:nvPr/>
        </p:nvSpPr>
        <p:spPr>
          <a:xfrm rot="0">
            <a:off x="8912245" y="1792013"/>
            <a:ext cx="9375755" cy="2583832"/>
          </a:xfrm>
          <a:prstGeom prst="rect">
            <a:avLst/>
          </a:prstGeom>
        </p:spPr>
        <p:txBody>
          <a:bodyPr anchor="t" rtlCol="false" tIns="0" lIns="0" bIns="0" rIns="0">
            <a:spAutoFit/>
          </a:bodyPr>
          <a:lstStyle/>
          <a:p>
            <a:pPr algn="ctr">
              <a:lnSpc>
                <a:spcPts val="6971"/>
              </a:lnSpc>
            </a:pPr>
            <a:r>
              <a:rPr lang="en-US" sz="4357">
                <a:solidFill>
                  <a:srgbClr val="000000"/>
                </a:solidFill>
                <a:latin typeface="Canva Sans"/>
                <a:ea typeface="Canva Sans"/>
                <a:cs typeface="Canva Sans"/>
                <a:sym typeface="Canva Sans"/>
              </a:rPr>
              <a:t>Website Design and</a:t>
            </a:r>
            <a:r>
              <a:rPr lang="en-US" sz="4357">
                <a:solidFill>
                  <a:srgbClr val="000000"/>
                </a:solidFill>
                <a:latin typeface="Canva Sans"/>
                <a:ea typeface="Canva Sans"/>
                <a:cs typeface="Canva Sans"/>
                <a:sym typeface="Canva Sans"/>
              </a:rPr>
              <a:t> </a:t>
            </a:r>
          </a:p>
          <a:p>
            <a:pPr algn="ctr">
              <a:lnSpc>
                <a:spcPts val="6971"/>
              </a:lnSpc>
            </a:pPr>
            <a:r>
              <a:rPr lang="en-US" sz="4357">
                <a:solidFill>
                  <a:srgbClr val="000000"/>
                </a:solidFill>
                <a:latin typeface="Canva Sans"/>
                <a:ea typeface="Canva Sans"/>
                <a:cs typeface="Canva Sans"/>
                <a:sym typeface="Canva Sans"/>
              </a:rPr>
              <a:t>Development </a:t>
            </a:r>
          </a:p>
          <a:p>
            <a:pPr algn="ctr">
              <a:lnSpc>
                <a:spcPts val="6971"/>
              </a:lnSpc>
              <a:spcBef>
                <a:spcPct val="0"/>
              </a:spcBef>
            </a:pPr>
            <a:r>
              <a:rPr lang="en-US" sz="4357">
                <a:solidFill>
                  <a:srgbClr val="000000"/>
                </a:solidFill>
                <a:latin typeface="Canva Sans"/>
                <a:ea typeface="Canva Sans"/>
                <a:cs typeface="Canva Sans"/>
                <a:sym typeface="Canva Sans"/>
              </a:rPr>
              <a:t>Company</a:t>
            </a:r>
          </a:p>
        </p:txBody>
      </p:sp>
      <p:sp>
        <p:nvSpPr>
          <p:cNvPr name="TextBox 7" id="7"/>
          <p:cNvSpPr txBox="true"/>
          <p:nvPr/>
        </p:nvSpPr>
        <p:spPr>
          <a:xfrm rot="0">
            <a:off x="8912245" y="4709220"/>
            <a:ext cx="9375755" cy="1088127"/>
          </a:xfrm>
          <a:prstGeom prst="rect">
            <a:avLst/>
          </a:prstGeom>
        </p:spPr>
        <p:txBody>
          <a:bodyPr anchor="t" rtlCol="false" tIns="0" lIns="0" bIns="0" rIns="0">
            <a:spAutoFit/>
          </a:bodyPr>
          <a:lstStyle/>
          <a:p>
            <a:pPr algn="ctr">
              <a:lnSpc>
                <a:spcPts val="4428"/>
              </a:lnSpc>
            </a:pPr>
            <a:r>
              <a:rPr lang="en-US" sz="2767">
                <a:solidFill>
                  <a:srgbClr val="000000"/>
                </a:solidFill>
                <a:latin typeface="Canva Sans"/>
                <a:ea typeface="Canva Sans"/>
                <a:cs typeface="Canva Sans"/>
                <a:sym typeface="Canva Sans"/>
              </a:rPr>
              <a:t> </a:t>
            </a:r>
            <a:r>
              <a:rPr lang="en-US" sz="2767">
                <a:solidFill>
                  <a:srgbClr val="000000"/>
                </a:solidFill>
                <a:latin typeface="Canva Sans"/>
                <a:ea typeface="Canva Sans"/>
                <a:cs typeface="Canva Sans"/>
                <a:sym typeface="Canva Sans"/>
              </a:rPr>
              <a:t>Web Design &amp; Web Development </a:t>
            </a:r>
          </a:p>
          <a:p>
            <a:pPr algn="ctr">
              <a:lnSpc>
                <a:spcPts val="4428"/>
              </a:lnSpc>
              <a:spcBef>
                <a:spcPct val="0"/>
              </a:spcBef>
            </a:pPr>
            <a:r>
              <a:rPr lang="en-US" sz="2767">
                <a:solidFill>
                  <a:srgbClr val="000000"/>
                </a:solidFill>
                <a:latin typeface="Canva Sans"/>
                <a:ea typeface="Canva Sans"/>
                <a:cs typeface="Canva Sans"/>
                <a:sym typeface="Canva Sans"/>
              </a:rPr>
              <a:t>Company in Bangalore, India</a:t>
            </a:r>
          </a:p>
        </p:txBody>
      </p:sp>
      <p:sp>
        <p:nvSpPr>
          <p:cNvPr name="TextBox 8" id="8"/>
          <p:cNvSpPr txBox="true"/>
          <p:nvPr/>
        </p:nvSpPr>
        <p:spPr>
          <a:xfrm rot="0">
            <a:off x="8912245" y="5851323"/>
            <a:ext cx="9375755"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www.quorawebsolution.com</a:t>
            </a:r>
          </a:p>
          <a:p>
            <a:pPr algn="ctr">
              <a:lnSpc>
                <a:spcPts val="4373"/>
              </a:lnSpc>
            </a:pPr>
            <a:r>
              <a:rPr lang="en-US" sz="2733">
                <a:solidFill>
                  <a:srgbClr val="000000"/>
                </a:solidFill>
                <a:latin typeface="Canva Sans"/>
                <a:ea typeface="Canva Sans"/>
                <a:cs typeface="Canva Sans"/>
                <a:sym typeface="Canva Sans"/>
              </a:rPr>
              <a:t>+91 9986 056 909</a:t>
            </a:r>
          </a:p>
          <a:p>
            <a:pPr algn="ctr">
              <a:lnSpc>
                <a:spcPts val="4373"/>
              </a:lnSpc>
              <a:spcBef>
                <a:spcPct val="0"/>
              </a:spcBef>
            </a:pPr>
            <a:r>
              <a:rPr lang="en-US" sz="2733">
                <a:solidFill>
                  <a:srgbClr val="000000"/>
                </a:solidFill>
                <a:latin typeface="Canva Sans"/>
                <a:ea typeface="Canva Sans"/>
                <a:cs typeface="Canva Sans"/>
                <a:sym typeface="Canva Sans"/>
              </a:rPr>
              <a:t>info@quorawebsolutions.com</a:t>
            </a:r>
          </a:p>
        </p:txBody>
      </p:sp>
      <p:sp>
        <p:nvSpPr>
          <p:cNvPr name="TextBox 9" id="9"/>
          <p:cNvSpPr txBox="true"/>
          <p:nvPr/>
        </p:nvSpPr>
        <p:spPr>
          <a:xfrm rot="0">
            <a:off x="10713595" y="7860093"/>
            <a:ext cx="5813822" cy="2246524"/>
          </a:xfrm>
          <a:prstGeom prst="rect">
            <a:avLst/>
          </a:prstGeom>
        </p:spPr>
        <p:txBody>
          <a:bodyPr anchor="t" rtlCol="false" tIns="0" lIns="0" bIns="0" rIns="0">
            <a:spAutoFit/>
          </a:bodyPr>
          <a:lstStyle/>
          <a:p>
            <a:pPr algn="ctr">
              <a:lnSpc>
                <a:spcPts val="4543"/>
              </a:lnSpc>
            </a:pPr>
            <a:r>
              <a:rPr lang="en-US" sz="2839">
                <a:solidFill>
                  <a:srgbClr val="000000"/>
                </a:solidFill>
                <a:latin typeface="Canva Sans"/>
                <a:ea typeface="Canva Sans"/>
                <a:cs typeface="Canva Sans"/>
                <a:sym typeface="Canva Sans"/>
              </a:rPr>
              <a:t>24A, 1st Main Rd, Chandra Reddy</a:t>
            </a:r>
            <a:r>
              <a:rPr lang="en-US" sz="2839">
                <a:solidFill>
                  <a:srgbClr val="000000"/>
                </a:solidFill>
                <a:latin typeface="Canva Sans"/>
                <a:ea typeface="Canva Sans"/>
                <a:cs typeface="Canva Sans"/>
                <a:sym typeface="Canva Sans"/>
              </a:rPr>
              <a:t> </a:t>
            </a:r>
          </a:p>
          <a:p>
            <a:pPr algn="ctr">
              <a:lnSpc>
                <a:spcPts val="4543"/>
              </a:lnSpc>
            </a:pPr>
            <a:r>
              <a:rPr lang="en-US" sz="2839">
                <a:solidFill>
                  <a:srgbClr val="000000"/>
                </a:solidFill>
                <a:latin typeface="Canva Sans"/>
                <a:ea typeface="Canva Sans"/>
                <a:cs typeface="Canva Sans"/>
                <a:sym typeface="Canva Sans"/>
              </a:rPr>
              <a:t>Layout, Koramangala 4th Block, </a:t>
            </a:r>
          </a:p>
          <a:p>
            <a:pPr algn="ctr">
              <a:lnSpc>
                <a:spcPts val="4543"/>
              </a:lnSpc>
            </a:pPr>
            <a:r>
              <a:rPr lang="en-US" sz="2839">
                <a:solidFill>
                  <a:srgbClr val="000000"/>
                </a:solidFill>
                <a:latin typeface="Canva Sans"/>
                <a:ea typeface="Canva Sans"/>
                <a:cs typeface="Canva Sans"/>
                <a:sym typeface="Canva Sans"/>
              </a:rPr>
              <a:t>Koramangala, Bengaluru, </a:t>
            </a:r>
          </a:p>
          <a:p>
            <a:pPr algn="ctr">
              <a:lnSpc>
                <a:spcPts val="4543"/>
              </a:lnSpc>
              <a:spcBef>
                <a:spcPct val="0"/>
              </a:spcBef>
            </a:pPr>
            <a:r>
              <a:rPr lang="en-US" sz="2839">
                <a:solidFill>
                  <a:srgbClr val="000000"/>
                </a:solidFill>
                <a:latin typeface="Canva Sans"/>
                <a:ea typeface="Canva Sans"/>
                <a:cs typeface="Canva Sans"/>
                <a:sym typeface="Canva Sans"/>
              </a:rPr>
              <a:t>Karnataka 560034</a:t>
            </a:r>
          </a:p>
        </p:txBody>
      </p:sp>
    </p:spTree>
  </p:cSld>
  <p:clrMapOvr>
    <a:masterClrMapping/>
  </p:clrMapOvr>
</p:sld>
</file>

<file path=ppt/slides/slide10.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677594"/>
            <a:ext cx="18288000" cy="43759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Builds for performance—fast, secure, and SEO-friendly.</a:t>
            </a:r>
          </a:p>
          <a:p>
            <a:pPr algn="ctr">
              <a:lnSpc>
                <a:spcPts val="4373"/>
              </a:lnSpc>
              <a:spcBef>
                <a:spcPct val="0"/>
              </a:spcBef>
            </a:pPr>
            <a:r>
              <a:rPr lang="en-US" sz="2733">
                <a:solidFill>
                  <a:srgbClr val="000000"/>
                </a:solidFill>
                <a:latin typeface="Canva Sans"/>
                <a:ea typeface="Canva Sans"/>
                <a:cs typeface="Canva Sans"/>
                <a:sym typeface="Canva Sans"/>
              </a:rPr>
              <a:t>Believes in collaboration.</a:t>
            </a:r>
          </a:p>
          <a:p>
            <a:pPr algn="ctr">
              <a:lnSpc>
                <a:spcPts val="4373"/>
              </a:lnSpc>
              <a:spcBef>
                <a:spcPct val="0"/>
              </a:spcBef>
            </a:pPr>
            <a:r>
              <a:rPr lang="en-US" sz="2733">
                <a:solidFill>
                  <a:srgbClr val="000000"/>
                </a:solidFill>
                <a:latin typeface="Canva Sans"/>
                <a:ea typeface="Canva Sans"/>
                <a:cs typeface="Canva Sans"/>
                <a:sym typeface="Canva Sans"/>
              </a:rPr>
              <a:t>When the right team understands your story, they can turn it into a digital experience that converts visitors into believers.</a:t>
            </a:r>
          </a:p>
          <a:p>
            <a:pPr algn="ctr">
              <a:lnSpc>
                <a:spcPts val="4373"/>
              </a:lnSpc>
              <a:spcBef>
                <a:spcPct val="0"/>
              </a:spcBef>
            </a:pPr>
            <a:r>
              <a:rPr lang="en-US" sz="2733">
                <a:solidFill>
                  <a:srgbClr val="000000"/>
                </a:solidFill>
                <a:latin typeface="Canva Sans"/>
                <a:ea typeface="Canva Sans"/>
                <a:cs typeface="Canva Sans"/>
                <a:sym typeface="Canva Sans"/>
              </a:rPr>
              <a:t>Final Thoughts</a:t>
            </a:r>
          </a:p>
          <a:p>
            <a:pPr algn="ctr">
              <a:lnSpc>
                <a:spcPts val="4373"/>
              </a:lnSpc>
              <a:spcBef>
                <a:spcPct val="0"/>
              </a:spcBef>
            </a:pPr>
            <a:r>
              <a:rPr lang="en-US" sz="2733">
                <a:solidFill>
                  <a:srgbClr val="000000"/>
                </a:solidFill>
                <a:latin typeface="Canva Sans"/>
                <a:ea typeface="Canva Sans"/>
                <a:cs typeface="Canva Sans"/>
                <a:sym typeface="Canva Sans"/>
              </a:rPr>
              <a:t>Your brand is unique. Your website should be too.</a:t>
            </a:r>
          </a:p>
          <a:p>
            <a:pPr algn="ctr">
              <a:lnSpc>
                <a:spcPts val="4373"/>
              </a:lnSpc>
              <a:spcBef>
                <a:spcPct val="0"/>
              </a:spcBef>
            </a:pPr>
            <a:r>
              <a:rPr lang="en-US" sz="2733">
                <a:solidFill>
                  <a:srgbClr val="000000"/>
                </a:solidFill>
                <a:latin typeface="Canva Sans"/>
                <a:ea typeface="Canva Sans"/>
                <a:cs typeface="Canva Sans"/>
                <a:sym typeface="Canva Sans"/>
              </a:rPr>
              <a:t>A great website doesn’t just inform—it connects, inspires, and converts. With strategic, visual storytelling, you can bring your brand to life online in a way that feels personal, powerful, and unforgettable.</a:t>
            </a:r>
          </a:p>
        </p:txBody>
      </p:sp>
      <p:sp>
        <p:nvSpPr>
          <p:cNvPr name="TextBox 3" id="3"/>
          <p:cNvSpPr txBox="true"/>
          <p:nvPr/>
        </p:nvSpPr>
        <p:spPr>
          <a:xfrm rot="0">
            <a:off x="0" y="8156945"/>
            <a:ext cx="18288000"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How a Well-Designed Website Can Transform Your Business Growth Strategy in the Digital Era</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1.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228895"/>
            <a:ext cx="18288000" cy="57028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In an age where digital presence is non-negotiable, your website isn’t just a nice-to-have—it’s a core component of your business growth strategy. Whether you’re a startup, a scaling company, or a well-established brand, a well-designed website can be the catalyst that accelerates growth, builds trust, and expands your reach like never before.</a:t>
            </a:r>
          </a:p>
          <a:p>
            <a:pPr algn="ctr">
              <a:lnSpc>
                <a:spcPts val="3821"/>
              </a:lnSpc>
              <a:spcBef>
                <a:spcPct val="0"/>
              </a:spcBef>
            </a:pPr>
            <a:r>
              <a:rPr lang="en-US" sz="2729">
                <a:solidFill>
                  <a:srgbClr val="000000"/>
                </a:solidFill>
                <a:latin typeface="Canva Sans"/>
                <a:ea typeface="Canva Sans"/>
                <a:cs typeface="Canva Sans"/>
                <a:sym typeface="Canva Sans"/>
              </a:rPr>
              <a:t>Here’s how your website can become the growth engine your business needs in today’s hyper-connected world.</a:t>
            </a:r>
          </a:p>
          <a:p>
            <a:pPr algn="ctr">
              <a:lnSpc>
                <a:spcPts val="3821"/>
              </a:lnSpc>
              <a:spcBef>
                <a:spcPct val="0"/>
              </a:spcBef>
            </a:pPr>
            <a:r>
              <a:rPr lang="en-US" sz="2729">
                <a:solidFill>
                  <a:srgbClr val="000000"/>
                </a:solidFill>
                <a:latin typeface="Canva Sans"/>
                <a:ea typeface="Canva Sans"/>
                <a:cs typeface="Canva Sans"/>
                <a:sym typeface="Canva Sans"/>
              </a:rPr>
              <a:t>1. First Impressions Drive Business Decisions</a:t>
            </a:r>
          </a:p>
          <a:p>
            <a:pPr algn="ctr">
              <a:lnSpc>
                <a:spcPts val="3821"/>
              </a:lnSpc>
              <a:spcBef>
                <a:spcPct val="0"/>
              </a:spcBef>
            </a:pPr>
            <a:r>
              <a:rPr lang="en-US" sz="2729">
                <a:solidFill>
                  <a:srgbClr val="000000"/>
                </a:solidFill>
                <a:latin typeface="Canva Sans"/>
                <a:ea typeface="Canva Sans"/>
                <a:cs typeface="Canva Sans"/>
                <a:sym typeface="Canva Sans"/>
              </a:rPr>
              <a:t>You only get one shot at a first impression—and online, that happens in less than 3 seconds. A professionally designed website helps:</a:t>
            </a:r>
          </a:p>
          <a:p>
            <a:pPr algn="ctr">
              <a:lnSpc>
                <a:spcPts val="3821"/>
              </a:lnSpc>
              <a:spcBef>
                <a:spcPct val="0"/>
              </a:spcBef>
            </a:pPr>
            <a:r>
              <a:rPr lang="en-US" sz="2729">
                <a:solidFill>
                  <a:srgbClr val="000000"/>
                </a:solidFill>
                <a:latin typeface="Canva Sans"/>
                <a:ea typeface="Canva Sans"/>
                <a:cs typeface="Canva Sans"/>
                <a:sym typeface="Canva Sans"/>
              </a:rPr>
              <a:t>Establish immediate credibility and trust</a:t>
            </a:r>
          </a:p>
          <a:p>
            <a:pPr algn="ctr">
              <a:lnSpc>
                <a:spcPts val="3821"/>
              </a:lnSpc>
              <a:spcBef>
                <a:spcPct val="0"/>
              </a:spcBef>
            </a:pPr>
            <a:r>
              <a:rPr lang="en-US" sz="2729">
                <a:solidFill>
                  <a:srgbClr val="000000"/>
                </a:solidFill>
                <a:latin typeface="Canva Sans"/>
                <a:ea typeface="Canva Sans"/>
                <a:cs typeface="Canva Sans"/>
                <a:sym typeface="Canva Sans"/>
              </a:rPr>
              <a:t>Showcase your brand identity and values clearly</a:t>
            </a:r>
          </a:p>
          <a:p>
            <a:pPr algn="ctr">
              <a:lnSpc>
                <a:spcPts val="3821"/>
              </a:lnSpc>
              <a:spcBef>
                <a:spcPct val="0"/>
              </a:spcBef>
            </a:pPr>
            <a:r>
              <a:rPr lang="en-US" sz="2729">
                <a:solidFill>
                  <a:srgbClr val="000000"/>
                </a:solidFill>
                <a:latin typeface="Canva Sans"/>
                <a:ea typeface="Canva Sans"/>
                <a:cs typeface="Canva Sans"/>
                <a:sym typeface="Canva Sans"/>
              </a:rPr>
              <a:t>Engage visitors long enough to explore your offering</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2.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486874"/>
            <a:ext cx="18288000" cy="52265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When a potential client or customer lands on your site, they’re asking themselves, “Can I trust this business?” A sleek, modern, and user-friendly design says “yes” without a word.</a:t>
            </a:r>
          </a:p>
          <a:p>
            <a:pPr algn="ctr">
              <a:lnSpc>
                <a:spcPts val="3821"/>
              </a:lnSpc>
              <a:spcBef>
                <a:spcPct val="0"/>
              </a:spcBef>
            </a:pPr>
            <a:r>
              <a:rPr lang="en-US" sz="2729">
                <a:solidFill>
                  <a:srgbClr val="000000"/>
                </a:solidFill>
                <a:latin typeface="Canva Sans"/>
                <a:ea typeface="Canva Sans"/>
                <a:cs typeface="Canva Sans"/>
                <a:sym typeface="Canva Sans"/>
              </a:rPr>
              <a:t>2. User Experience (UX) Fuels Engagement and Retention</a:t>
            </a:r>
          </a:p>
          <a:p>
            <a:pPr algn="ctr">
              <a:lnSpc>
                <a:spcPts val="3821"/>
              </a:lnSpc>
              <a:spcBef>
                <a:spcPct val="0"/>
              </a:spcBef>
            </a:pPr>
            <a:r>
              <a:rPr lang="en-US" sz="2729">
                <a:solidFill>
                  <a:srgbClr val="000000"/>
                </a:solidFill>
                <a:latin typeface="Canva Sans"/>
                <a:ea typeface="Canva Sans"/>
                <a:cs typeface="Canva Sans"/>
                <a:sym typeface="Canva Sans"/>
              </a:rPr>
              <a:t>A well-structured site isn’t just beautiful—it’s intuitive. When users can find what they’re looking for quickly and navigate effortlessly, they’re more likely to:</a:t>
            </a:r>
          </a:p>
          <a:p>
            <a:pPr algn="ctr">
              <a:lnSpc>
                <a:spcPts val="3821"/>
              </a:lnSpc>
              <a:spcBef>
                <a:spcPct val="0"/>
              </a:spcBef>
            </a:pPr>
            <a:r>
              <a:rPr lang="en-US" sz="2729">
                <a:solidFill>
                  <a:srgbClr val="000000"/>
                </a:solidFill>
                <a:latin typeface="Canva Sans"/>
                <a:ea typeface="Canva Sans"/>
                <a:cs typeface="Canva Sans"/>
                <a:sym typeface="Canva Sans"/>
              </a:rPr>
              <a:t>Stay longer on your site</a:t>
            </a:r>
          </a:p>
          <a:p>
            <a:pPr algn="ctr">
              <a:lnSpc>
                <a:spcPts val="3821"/>
              </a:lnSpc>
              <a:spcBef>
                <a:spcPct val="0"/>
              </a:spcBef>
            </a:pPr>
            <a:r>
              <a:rPr lang="en-US" sz="2729">
                <a:solidFill>
                  <a:srgbClr val="000000"/>
                </a:solidFill>
                <a:latin typeface="Canva Sans"/>
                <a:ea typeface="Canva Sans"/>
                <a:cs typeface="Canva Sans"/>
                <a:sym typeface="Canva Sans"/>
              </a:rPr>
              <a:t>Explore more pages</a:t>
            </a:r>
          </a:p>
          <a:p>
            <a:pPr algn="ctr">
              <a:lnSpc>
                <a:spcPts val="3821"/>
              </a:lnSpc>
              <a:spcBef>
                <a:spcPct val="0"/>
              </a:spcBef>
            </a:pPr>
            <a:r>
              <a:rPr lang="en-US" sz="2729">
                <a:solidFill>
                  <a:srgbClr val="000000"/>
                </a:solidFill>
                <a:latin typeface="Canva Sans"/>
                <a:ea typeface="Canva Sans"/>
                <a:cs typeface="Canva Sans"/>
                <a:sym typeface="Canva Sans"/>
              </a:rPr>
              <a:t>Convert into customers or leads</a:t>
            </a:r>
          </a:p>
          <a:p>
            <a:pPr algn="ctr">
              <a:lnSpc>
                <a:spcPts val="3821"/>
              </a:lnSpc>
              <a:spcBef>
                <a:spcPct val="0"/>
              </a:spcBef>
            </a:pPr>
            <a:r>
              <a:rPr lang="en-US" sz="2729">
                <a:solidFill>
                  <a:srgbClr val="000000"/>
                </a:solidFill>
                <a:latin typeface="Canva Sans"/>
                <a:ea typeface="Canva Sans"/>
                <a:cs typeface="Canva Sans"/>
                <a:sym typeface="Canva Sans"/>
              </a:rPr>
              <a:t>Responsive design, fast load times, mobile optimization, and accessibility are all parts of creating a website that keeps visitors interested and coming back.</a:t>
            </a:r>
          </a:p>
          <a:p>
            <a:pPr algn="ctr">
              <a:lnSpc>
                <a:spcPts val="3821"/>
              </a:lnSpc>
              <a:spcBef>
                <a:spcPct val="0"/>
              </a:spcBef>
            </a:pPr>
            <a:r>
              <a:rPr lang="en-US" sz="2729">
                <a:solidFill>
                  <a:srgbClr val="000000"/>
                </a:solidFill>
                <a:latin typeface="Canva Sans"/>
                <a:ea typeface="Canva Sans"/>
                <a:cs typeface="Canva Sans"/>
                <a:sym typeface="Canva Sans"/>
              </a:rPr>
              <a:t>3. Your Always-On Digital Salesperson</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3.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906095"/>
            <a:ext cx="18288000" cy="47503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Think of your website as your hardest-working employee—one that never sleeps, never calls in sick, and is always available to your customers. It can:</a:t>
            </a:r>
          </a:p>
          <a:p>
            <a:pPr algn="ctr">
              <a:lnSpc>
                <a:spcPts val="3821"/>
              </a:lnSpc>
              <a:spcBef>
                <a:spcPct val="0"/>
              </a:spcBef>
            </a:pPr>
            <a:r>
              <a:rPr lang="en-US" sz="2729">
                <a:solidFill>
                  <a:srgbClr val="000000"/>
                </a:solidFill>
                <a:latin typeface="Canva Sans"/>
                <a:ea typeface="Canva Sans"/>
                <a:cs typeface="Canva Sans"/>
                <a:sym typeface="Canva Sans"/>
              </a:rPr>
              <a:t>Capture leads through forms or chatbots</a:t>
            </a:r>
          </a:p>
          <a:p>
            <a:pPr algn="ctr">
              <a:lnSpc>
                <a:spcPts val="3821"/>
              </a:lnSpc>
              <a:spcBef>
                <a:spcPct val="0"/>
              </a:spcBef>
            </a:pPr>
            <a:r>
              <a:rPr lang="en-US" sz="2729">
                <a:solidFill>
                  <a:srgbClr val="000000"/>
                </a:solidFill>
                <a:latin typeface="Canva Sans"/>
                <a:ea typeface="Canva Sans"/>
                <a:cs typeface="Canva Sans"/>
                <a:sym typeface="Canva Sans"/>
              </a:rPr>
              <a:t>Sell products via eCommerce</a:t>
            </a:r>
          </a:p>
          <a:p>
            <a:pPr algn="ctr">
              <a:lnSpc>
                <a:spcPts val="3821"/>
              </a:lnSpc>
              <a:spcBef>
                <a:spcPct val="0"/>
              </a:spcBef>
            </a:pPr>
            <a:r>
              <a:rPr lang="en-US" sz="2729">
                <a:solidFill>
                  <a:srgbClr val="000000"/>
                </a:solidFill>
                <a:latin typeface="Canva Sans"/>
                <a:ea typeface="Canva Sans"/>
                <a:cs typeface="Canva Sans"/>
                <a:sym typeface="Canva Sans"/>
              </a:rPr>
              <a:t>Book appointments or consultations</a:t>
            </a:r>
          </a:p>
          <a:p>
            <a:pPr algn="ctr">
              <a:lnSpc>
                <a:spcPts val="3821"/>
              </a:lnSpc>
              <a:spcBef>
                <a:spcPct val="0"/>
              </a:spcBef>
            </a:pPr>
            <a:r>
              <a:rPr lang="en-US" sz="2729">
                <a:solidFill>
                  <a:srgbClr val="000000"/>
                </a:solidFill>
                <a:latin typeface="Canva Sans"/>
                <a:ea typeface="Canva Sans"/>
                <a:cs typeface="Canva Sans"/>
                <a:sym typeface="Canva Sans"/>
              </a:rPr>
              <a:t>Educate visitors through blogs, FAQs, or videos</a:t>
            </a:r>
          </a:p>
          <a:p>
            <a:pPr algn="ctr">
              <a:lnSpc>
                <a:spcPts val="3821"/>
              </a:lnSpc>
              <a:spcBef>
                <a:spcPct val="0"/>
              </a:spcBef>
            </a:pPr>
            <a:r>
              <a:rPr lang="en-US" sz="2729">
                <a:solidFill>
                  <a:srgbClr val="000000"/>
                </a:solidFill>
                <a:latin typeface="Canva Sans"/>
                <a:ea typeface="Canva Sans"/>
                <a:cs typeface="Canva Sans"/>
                <a:sym typeface="Canva Sans"/>
              </a:rPr>
              <a:t>This kind of automation and scalability frees up your team and helps your business grow without growing your overhead.</a:t>
            </a:r>
          </a:p>
          <a:p>
            <a:pPr algn="ctr">
              <a:lnSpc>
                <a:spcPts val="3821"/>
              </a:lnSpc>
              <a:spcBef>
                <a:spcPct val="0"/>
              </a:spcBef>
            </a:pPr>
            <a:r>
              <a:rPr lang="en-US" sz="2729">
                <a:solidFill>
                  <a:srgbClr val="000000"/>
                </a:solidFill>
                <a:latin typeface="Canva Sans"/>
                <a:ea typeface="Canva Sans"/>
                <a:cs typeface="Canva Sans"/>
                <a:sym typeface="Canva Sans"/>
              </a:rPr>
              <a:t>4. Boosts Visibility Through Search Engine Optimization (SEO)</a:t>
            </a:r>
          </a:p>
          <a:p>
            <a:pPr algn="ctr">
              <a:lnSpc>
                <a:spcPts val="3821"/>
              </a:lnSpc>
              <a:spcBef>
                <a:spcPct val="0"/>
              </a:spcBef>
            </a:pPr>
            <a:r>
              <a:rPr lang="en-US" sz="2729">
                <a:solidFill>
                  <a:srgbClr val="000000"/>
                </a:solidFill>
                <a:latin typeface="Canva Sans"/>
                <a:ea typeface="Canva Sans"/>
                <a:cs typeface="Canva Sans"/>
                <a:sym typeface="Canva Sans"/>
              </a:rPr>
              <a:t>A well-designed site is not just about looks—it’s built with search in mind. Great web design supports SEO by:</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4.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1978223" y="3814457"/>
            <a:ext cx="14331553" cy="47503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Using clean, semantic HTML</a:t>
            </a:r>
          </a:p>
          <a:p>
            <a:pPr algn="ctr">
              <a:lnSpc>
                <a:spcPts val="3821"/>
              </a:lnSpc>
              <a:spcBef>
                <a:spcPct val="0"/>
              </a:spcBef>
            </a:pPr>
            <a:r>
              <a:rPr lang="en-US" sz="2729">
                <a:solidFill>
                  <a:srgbClr val="000000"/>
                </a:solidFill>
                <a:latin typeface="Canva Sans"/>
                <a:ea typeface="Canva Sans"/>
                <a:cs typeface="Canva Sans"/>
                <a:sym typeface="Canva Sans"/>
              </a:rPr>
              <a:t>Optimizing images and load speeds</a:t>
            </a:r>
          </a:p>
          <a:p>
            <a:pPr algn="ctr">
              <a:lnSpc>
                <a:spcPts val="3821"/>
              </a:lnSpc>
              <a:spcBef>
                <a:spcPct val="0"/>
              </a:spcBef>
            </a:pPr>
            <a:r>
              <a:rPr lang="en-US" sz="2729">
                <a:solidFill>
                  <a:srgbClr val="000000"/>
                </a:solidFill>
                <a:latin typeface="Canva Sans"/>
                <a:ea typeface="Canva Sans"/>
                <a:cs typeface="Canva Sans"/>
                <a:sym typeface="Canva Sans"/>
              </a:rPr>
              <a:t>Organizing content for easy crawling</a:t>
            </a:r>
          </a:p>
          <a:p>
            <a:pPr algn="ctr">
              <a:lnSpc>
                <a:spcPts val="3821"/>
              </a:lnSpc>
              <a:spcBef>
                <a:spcPct val="0"/>
              </a:spcBef>
            </a:pPr>
            <a:r>
              <a:rPr lang="en-US" sz="2729">
                <a:solidFill>
                  <a:srgbClr val="000000"/>
                </a:solidFill>
                <a:latin typeface="Canva Sans"/>
                <a:ea typeface="Canva Sans"/>
                <a:cs typeface="Canva Sans"/>
                <a:sym typeface="Canva Sans"/>
              </a:rPr>
              <a:t>Making your site mobile-friendly (a major influence on how Google ranks pages)</a:t>
            </a:r>
          </a:p>
          <a:p>
            <a:pPr algn="ctr">
              <a:lnSpc>
                <a:spcPts val="3821"/>
              </a:lnSpc>
              <a:spcBef>
                <a:spcPct val="0"/>
              </a:spcBef>
            </a:pPr>
            <a:r>
              <a:rPr lang="en-US" sz="2729">
                <a:solidFill>
                  <a:srgbClr val="000000"/>
                </a:solidFill>
                <a:latin typeface="Canva Sans"/>
                <a:ea typeface="Canva Sans"/>
                <a:cs typeface="Canva Sans"/>
                <a:sym typeface="Canva Sans"/>
              </a:rPr>
              <a:t>The result? More organic traffic, more qualified visitors, and more chances to convert.</a:t>
            </a:r>
          </a:p>
          <a:p>
            <a:pPr algn="ctr">
              <a:lnSpc>
                <a:spcPts val="3821"/>
              </a:lnSpc>
              <a:spcBef>
                <a:spcPct val="0"/>
              </a:spcBef>
            </a:pPr>
            <a:r>
              <a:rPr lang="en-US" sz="2729">
                <a:solidFill>
                  <a:srgbClr val="000000"/>
                </a:solidFill>
                <a:latin typeface="Canva Sans"/>
                <a:ea typeface="Canva Sans"/>
                <a:cs typeface="Canva Sans"/>
                <a:sym typeface="Canva Sans"/>
              </a:rPr>
              <a:t>5. Strengthens Your Brand and Market Positioning</a:t>
            </a:r>
          </a:p>
          <a:p>
            <a:pPr algn="ctr">
              <a:lnSpc>
                <a:spcPts val="3821"/>
              </a:lnSpc>
              <a:spcBef>
                <a:spcPct val="0"/>
              </a:spcBef>
            </a:pPr>
            <a:r>
              <a:rPr lang="en-US" sz="2729">
                <a:solidFill>
                  <a:srgbClr val="000000"/>
                </a:solidFill>
                <a:latin typeface="Canva Sans"/>
                <a:ea typeface="Canva Sans"/>
                <a:cs typeface="Canva Sans"/>
                <a:sym typeface="Canva Sans"/>
              </a:rPr>
              <a:t>In competitive markets, differentiation is everything. A thoughtfully designed website:</a:t>
            </a:r>
          </a:p>
          <a:p>
            <a:pPr algn="ctr">
              <a:lnSpc>
                <a:spcPts val="3821"/>
              </a:lnSpc>
              <a:spcBef>
                <a:spcPct val="0"/>
              </a:spcBef>
            </a:pPr>
            <a:r>
              <a:rPr lang="en-US" sz="2729">
                <a:solidFill>
                  <a:srgbClr val="000000"/>
                </a:solidFill>
                <a:latin typeface="Canva Sans"/>
                <a:ea typeface="Canva Sans"/>
                <a:cs typeface="Canva Sans"/>
                <a:sym typeface="Canva Sans"/>
              </a:rPr>
              <a:t>Expresses your unique voice and vision</a:t>
            </a:r>
          </a:p>
          <a:p>
            <a:pPr algn="ctr">
              <a:lnSpc>
                <a:spcPts val="3821"/>
              </a:lnSpc>
              <a:spcBef>
                <a:spcPct val="0"/>
              </a:spcBef>
            </a:pPr>
            <a:r>
              <a:rPr lang="en-US" sz="2729">
                <a:solidFill>
                  <a:srgbClr val="000000"/>
                </a:solidFill>
                <a:latin typeface="Canva Sans"/>
                <a:ea typeface="Canva Sans"/>
                <a:cs typeface="Canva Sans"/>
                <a:sym typeface="Canva Sans"/>
              </a:rPr>
              <a:t>Reinforces your brand values through visuals and messaging</a:t>
            </a:r>
          </a:p>
          <a:p>
            <a:pPr algn="ctr">
              <a:lnSpc>
                <a:spcPts val="3821"/>
              </a:lnSpc>
              <a:spcBef>
                <a:spcPct val="0"/>
              </a:spcBef>
            </a:pPr>
            <a:r>
              <a:rPr lang="en-US" sz="2729">
                <a:solidFill>
                  <a:srgbClr val="000000"/>
                </a:solidFill>
                <a:latin typeface="Canva Sans"/>
                <a:ea typeface="Canva Sans"/>
                <a:cs typeface="Canva Sans"/>
                <a:sym typeface="Canva Sans"/>
              </a:rPr>
              <a:t>Creates a memorable experience that builds loyalty</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5.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808928"/>
            <a:ext cx="18288000" cy="42740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From fonts and colors to tone of voice and layout, design becomes a tool to position your brand exactly where it needs to be in your customer’s mind.</a:t>
            </a:r>
          </a:p>
          <a:p>
            <a:pPr algn="ctr">
              <a:lnSpc>
                <a:spcPts val="3821"/>
              </a:lnSpc>
              <a:spcBef>
                <a:spcPct val="0"/>
              </a:spcBef>
            </a:pPr>
            <a:r>
              <a:rPr lang="en-US" sz="2729">
                <a:solidFill>
                  <a:srgbClr val="000000"/>
                </a:solidFill>
                <a:latin typeface="Canva Sans"/>
                <a:ea typeface="Canva Sans"/>
                <a:cs typeface="Canva Sans"/>
                <a:sym typeface="Canva Sans"/>
              </a:rPr>
              <a:t>6. Enables Data-Driven Growth</a:t>
            </a:r>
          </a:p>
          <a:p>
            <a:pPr algn="ctr">
              <a:lnSpc>
                <a:spcPts val="3821"/>
              </a:lnSpc>
              <a:spcBef>
                <a:spcPct val="0"/>
              </a:spcBef>
            </a:pPr>
            <a:r>
              <a:rPr lang="en-US" sz="2729">
                <a:solidFill>
                  <a:srgbClr val="000000"/>
                </a:solidFill>
                <a:latin typeface="Canva Sans"/>
                <a:ea typeface="Canva Sans"/>
                <a:cs typeface="Canva Sans"/>
                <a:sym typeface="Canva Sans"/>
              </a:rPr>
              <a:t>The beauty of a digital platform is the insight it provides. Your website allows you to:</a:t>
            </a:r>
          </a:p>
          <a:p>
            <a:pPr algn="ctr">
              <a:lnSpc>
                <a:spcPts val="3821"/>
              </a:lnSpc>
              <a:spcBef>
                <a:spcPct val="0"/>
              </a:spcBef>
            </a:pPr>
            <a:r>
              <a:rPr lang="en-US" sz="2729">
                <a:solidFill>
                  <a:srgbClr val="000000"/>
                </a:solidFill>
                <a:latin typeface="Canva Sans"/>
                <a:ea typeface="Canva Sans"/>
                <a:cs typeface="Canva Sans"/>
                <a:sym typeface="Canva Sans"/>
              </a:rPr>
              <a:t>Track user behavior with tools like Google Analytics or Hotjar</a:t>
            </a:r>
          </a:p>
          <a:p>
            <a:pPr algn="ctr">
              <a:lnSpc>
                <a:spcPts val="3821"/>
              </a:lnSpc>
              <a:spcBef>
                <a:spcPct val="0"/>
              </a:spcBef>
            </a:pPr>
            <a:r>
              <a:rPr lang="en-US" sz="2729">
                <a:solidFill>
                  <a:srgbClr val="000000"/>
                </a:solidFill>
                <a:latin typeface="Canva Sans"/>
                <a:ea typeface="Canva Sans"/>
                <a:cs typeface="Canva Sans"/>
                <a:sym typeface="Canva Sans"/>
              </a:rPr>
              <a:t>A/B test calls-to-action and landing pages</a:t>
            </a:r>
          </a:p>
          <a:p>
            <a:pPr algn="ctr">
              <a:lnSpc>
                <a:spcPts val="3821"/>
              </a:lnSpc>
              <a:spcBef>
                <a:spcPct val="0"/>
              </a:spcBef>
            </a:pPr>
            <a:r>
              <a:rPr lang="en-US" sz="2729">
                <a:solidFill>
                  <a:srgbClr val="000000"/>
                </a:solidFill>
                <a:latin typeface="Canva Sans"/>
                <a:ea typeface="Canva Sans"/>
                <a:cs typeface="Canva Sans"/>
                <a:sym typeface="Canva Sans"/>
              </a:rPr>
              <a:t>Measure conversion rates, bounce rates, and funnel drop-offs</a:t>
            </a:r>
          </a:p>
          <a:p>
            <a:pPr algn="ctr">
              <a:lnSpc>
                <a:spcPts val="3821"/>
              </a:lnSpc>
              <a:spcBef>
                <a:spcPct val="0"/>
              </a:spcBef>
            </a:pPr>
            <a:r>
              <a:rPr lang="en-US" sz="2729">
                <a:solidFill>
                  <a:srgbClr val="000000"/>
                </a:solidFill>
                <a:latin typeface="Canva Sans"/>
                <a:ea typeface="Canva Sans"/>
                <a:cs typeface="Canva Sans"/>
                <a:sym typeface="Canva Sans"/>
              </a:rPr>
              <a:t>This data empowers you to optimize performance continually and fine-tune your growth strategy in real time.</a:t>
            </a:r>
          </a:p>
          <a:p>
            <a:pPr algn="ctr">
              <a:lnSpc>
                <a:spcPts val="3821"/>
              </a:lnSpc>
              <a:spcBef>
                <a:spcPct val="0"/>
              </a:spcBef>
            </a:pPr>
            <a:r>
              <a:rPr lang="en-US" sz="2729">
                <a:solidFill>
                  <a:srgbClr val="000000"/>
                </a:solidFill>
                <a:latin typeface="Canva Sans"/>
                <a:ea typeface="Canva Sans"/>
                <a:cs typeface="Canva Sans"/>
                <a:sym typeface="Canva Sans"/>
              </a:rPr>
              <a:t>7. Builds Trust and Social Proof</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4009332"/>
            <a:ext cx="18288000" cy="33215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Trust is at the heart of every successful business, and your website plays a vital role in establishing and reinforcing that trust. By incorporating the right features, your website can:</a:t>
            </a:r>
          </a:p>
          <a:p>
            <a:pPr algn="ctr">
              <a:lnSpc>
                <a:spcPts val="3821"/>
              </a:lnSpc>
              <a:spcBef>
                <a:spcPct val="0"/>
              </a:spcBef>
            </a:pPr>
            <a:r>
              <a:rPr lang="en-US" sz="2729">
                <a:solidFill>
                  <a:srgbClr val="000000"/>
                </a:solidFill>
                <a:latin typeface="Canva Sans"/>
                <a:ea typeface="Canva Sans"/>
                <a:cs typeface="Canva Sans"/>
                <a:sym typeface="Canva Sans"/>
              </a:rPr>
              <a:t>Display testimonials and client logos</a:t>
            </a:r>
          </a:p>
          <a:p>
            <a:pPr algn="ctr">
              <a:lnSpc>
                <a:spcPts val="3821"/>
              </a:lnSpc>
              <a:spcBef>
                <a:spcPct val="0"/>
              </a:spcBef>
            </a:pPr>
            <a:r>
              <a:rPr lang="en-US" sz="2729">
                <a:solidFill>
                  <a:srgbClr val="000000"/>
                </a:solidFill>
                <a:latin typeface="Canva Sans"/>
                <a:ea typeface="Canva Sans"/>
                <a:cs typeface="Canva Sans"/>
                <a:sym typeface="Canva Sans"/>
              </a:rPr>
              <a:t>Share case studies or success stories</a:t>
            </a:r>
          </a:p>
          <a:p>
            <a:pPr algn="ctr">
              <a:lnSpc>
                <a:spcPts val="3821"/>
              </a:lnSpc>
              <a:spcBef>
                <a:spcPct val="0"/>
              </a:spcBef>
            </a:pPr>
            <a:r>
              <a:rPr lang="en-US" sz="2729">
                <a:solidFill>
                  <a:srgbClr val="000000"/>
                </a:solidFill>
                <a:latin typeface="Canva Sans"/>
                <a:ea typeface="Canva Sans"/>
                <a:cs typeface="Canva Sans"/>
                <a:sym typeface="Canva Sans"/>
              </a:rPr>
              <a:t>Highlight certifications or partnerships</a:t>
            </a:r>
          </a:p>
          <a:p>
            <a:pPr algn="ctr">
              <a:lnSpc>
                <a:spcPts val="3821"/>
              </a:lnSpc>
              <a:spcBef>
                <a:spcPct val="0"/>
              </a:spcBef>
            </a:pPr>
            <a:r>
              <a:rPr lang="en-US" sz="2729">
                <a:solidFill>
                  <a:srgbClr val="000000"/>
                </a:solidFill>
                <a:latin typeface="Canva Sans"/>
                <a:ea typeface="Canva Sans"/>
                <a:cs typeface="Canva Sans"/>
                <a:sym typeface="Canva Sans"/>
              </a:rPr>
              <a:t>Embed reviews from trusted platforms</a:t>
            </a:r>
          </a:p>
          <a:p>
            <a:pPr algn="ctr">
              <a:lnSpc>
                <a:spcPts val="3821"/>
              </a:lnSpc>
              <a:spcBef>
                <a:spcPct val="0"/>
              </a:spcBef>
            </a:pPr>
            <a:r>
              <a:rPr lang="en-US" sz="2729">
                <a:solidFill>
                  <a:srgbClr val="000000"/>
                </a:solidFill>
                <a:latin typeface="Canva Sans"/>
                <a:ea typeface="Canva Sans"/>
                <a:cs typeface="Canva Sans"/>
                <a:sym typeface="Canva Sans"/>
              </a:rPr>
              <a:t>These features don’t just decorate your site—they convert uncertainty into confidence.</a:t>
            </a:r>
          </a:p>
        </p:txBody>
      </p:sp>
      <p:sp>
        <p:nvSpPr>
          <p:cNvPr name="TextBox 3" id="3"/>
          <p:cNvSpPr txBox="true"/>
          <p:nvPr/>
        </p:nvSpPr>
        <p:spPr>
          <a:xfrm rot="0">
            <a:off x="366266" y="7235640"/>
            <a:ext cx="17555468" cy="16137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8. Adapts with Your Business Growth</a:t>
            </a:r>
          </a:p>
          <a:p>
            <a:pPr algn="ctr">
              <a:lnSpc>
                <a:spcPts val="4373"/>
              </a:lnSpc>
              <a:spcBef>
                <a:spcPct val="0"/>
              </a:spcBef>
            </a:pPr>
            <a:r>
              <a:rPr lang="en-US" sz="2733">
                <a:solidFill>
                  <a:srgbClr val="000000"/>
                </a:solidFill>
                <a:latin typeface="Canva Sans"/>
                <a:ea typeface="Canva Sans"/>
                <a:cs typeface="Canva Sans"/>
                <a:sym typeface="Canva Sans"/>
              </a:rPr>
              <a:t>A scalable website evolves with your company. As your services, team, or audience expand, your site can:</a:t>
            </a:r>
          </a:p>
          <a:p>
            <a:pPr algn="ctr">
              <a:lnSpc>
                <a:spcPts val="4373"/>
              </a:lnSpc>
              <a:spcBef>
                <a:spcPct val="0"/>
              </a:spcBef>
            </a:pPr>
            <a:r>
              <a:rPr lang="en-US" sz="2733">
                <a:solidFill>
                  <a:srgbClr val="000000"/>
                </a:solidFill>
                <a:latin typeface="Canva Sans"/>
                <a:ea typeface="Canva Sans"/>
                <a:cs typeface="Canva Sans"/>
                <a:sym typeface="Canva Sans"/>
              </a:rPr>
              <a:t>Add new product pages</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7.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604622"/>
            <a:ext cx="18288000" cy="43759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Support more traffic</a:t>
            </a:r>
          </a:p>
          <a:p>
            <a:pPr algn="ctr">
              <a:lnSpc>
                <a:spcPts val="4373"/>
              </a:lnSpc>
              <a:spcBef>
                <a:spcPct val="0"/>
              </a:spcBef>
            </a:pPr>
            <a:r>
              <a:rPr lang="en-US" sz="2733">
                <a:solidFill>
                  <a:srgbClr val="000000"/>
                </a:solidFill>
                <a:latin typeface="Canva Sans"/>
                <a:ea typeface="Canva Sans"/>
                <a:cs typeface="Canva Sans"/>
                <a:sym typeface="Canva Sans"/>
              </a:rPr>
              <a:t>Integrate with marketing platforms or CRMs</a:t>
            </a:r>
          </a:p>
          <a:p>
            <a:pPr algn="ctr">
              <a:lnSpc>
                <a:spcPts val="4373"/>
              </a:lnSpc>
              <a:spcBef>
                <a:spcPct val="0"/>
              </a:spcBef>
            </a:pPr>
            <a:r>
              <a:rPr lang="en-US" sz="2733">
                <a:solidFill>
                  <a:srgbClr val="000000"/>
                </a:solidFill>
                <a:latin typeface="Canva Sans"/>
                <a:ea typeface="Canva Sans"/>
                <a:cs typeface="Canva Sans"/>
                <a:sym typeface="Canva Sans"/>
              </a:rPr>
              <a:t>Expand multilingual support for global reach</a:t>
            </a:r>
          </a:p>
          <a:p>
            <a:pPr algn="ctr">
              <a:lnSpc>
                <a:spcPts val="4373"/>
              </a:lnSpc>
              <a:spcBef>
                <a:spcPct val="0"/>
              </a:spcBef>
            </a:pPr>
            <a:r>
              <a:rPr lang="en-US" sz="2733">
                <a:solidFill>
                  <a:srgbClr val="000000"/>
                </a:solidFill>
                <a:latin typeface="Canva Sans"/>
                <a:ea typeface="Canva Sans"/>
                <a:cs typeface="Canva Sans"/>
                <a:sym typeface="Canva Sans"/>
              </a:rPr>
              <a:t>With a solid foundation in place, your website evolves alongside your business—supporting growth rather than holding it back.</a:t>
            </a:r>
          </a:p>
          <a:p>
            <a:pPr algn="ctr">
              <a:lnSpc>
                <a:spcPts val="4373"/>
              </a:lnSpc>
              <a:spcBef>
                <a:spcPct val="0"/>
              </a:spcBef>
            </a:pPr>
            <a:r>
              <a:rPr lang="en-US" sz="2733">
                <a:solidFill>
                  <a:srgbClr val="000000"/>
                </a:solidFill>
                <a:latin typeface="Canva Sans"/>
                <a:ea typeface="Canva Sans"/>
                <a:cs typeface="Canva Sans"/>
                <a:sym typeface="Canva Sans"/>
              </a:rPr>
              <a:t>Final Thoughts: Your Website is Your Growth Partner</a:t>
            </a:r>
          </a:p>
          <a:p>
            <a:pPr algn="ctr">
              <a:lnSpc>
                <a:spcPts val="4373"/>
              </a:lnSpc>
              <a:spcBef>
                <a:spcPct val="0"/>
              </a:spcBef>
            </a:pPr>
            <a:r>
              <a:rPr lang="en-US" sz="2733">
                <a:solidFill>
                  <a:srgbClr val="000000"/>
                </a:solidFill>
                <a:latin typeface="Canva Sans"/>
                <a:ea typeface="Canva Sans"/>
                <a:cs typeface="Canva Sans"/>
                <a:sym typeface="Canva Sans"/>
              </a:rPr>
              <a:t>In today’s digital era, a well-designed website isn’t just a digital brochure—it’s your most valuable business asset. It’s where first impressions are made, conversions are nurtured, and your brand comes to life.</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8.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7219318"/>
            <a:ext cx="18288000" cy="16137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Whether you're trying to generate leads, drive sales, attract investors, or build a community, your website should be built to serve your goals—and scale your impact.</a:t>
            </a:r>
          </a:p>
          <a:p>
            <a:pPr algn="ctr">
              <a:lnSpc>
                <a:spcPts val="4373"/>
              </a:lnSpc>
              <a:spcBef>
                <a:spcPct val="0"/>
              </a:spcBef>
            </a:pPr>
            <a:r>
              <a:rPr lang="en-US" sz="2733">
                <a:solidFill>
                  <a:srgbClr val="000000"/>
                </a:solidFill>
                <a:latin typeface="Canva Sans"/>
                <a:ea typeface="Canva Sans"/>
                <a:cs typeface="Canva Sans"/>
                <a:sym typeface="Canva Sans"/>
              </a:rPr>
              <a:t>Invest in smart, strategic design now—and you’ll reap the benefits for years to come.</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9.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424873"/>
            <a:ext cx="18288000" cy="27186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Quora Web Solution: Quora Web Solution is a trusted website development company based in Bangalore, India, offering a wide array of services to not only domestic but global clientele. Be it Website Design and Development, SEO services, Digital Marketing, Branding, App Development, Ecommerce Solution, and Logo Creation . Quora Web Solution has the best website developers offering top quality services and that is the reason why we are well known as one of the best Website Development Companies in Bangalore, India.</a:t>
            </a:r>
          </a:p>
        </p:txBody>
      </p:sp>
      <p:sp>
        <p:nvSpPr>
          <p:cNvPr name="TextBox 3" id="3"/>
          <p:cNvSpPr txBox="true"/>
          <p:nvPr/>
        </p:nvSpPr>
        <p:spPr>
          <a:xfrm rot="0">
            <a:off x="2002057" y="6972533"/>
            <a:ext cx="6548884"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Visit Us - www.quorawebsolution.com</a:t>
            </a:r>
          </a:p>
          <a:p>
            <a:pPr algn="ctr">
              <a:lnSpc>
                <a:spcPts val="4373"/>
              </a:lnSpc>
            </a:pPr>
            <a:r>
              <a:rPr lang="en-US" sz="2733">
                <a:solidFill>
                  <a:srgbClr val="000000"/>
                </a:solidFill>
                <a:latin typeface="Canva Sans"/>
                <a:ea typeface="Canva Sans"/>
                <a:cs typeface="Canva Sans"/>
                <a:sym typeface="Canva Sans"/>
              </a:rPr>
              <a:t>Call Us - +91 9986 056 909</a:t>
            </a:r>
          </a:p>
          <a:p>
            <a:pPr algn="ctr">
              <a:lnSpc>
                <a:spcPts val="4373"/>
              </a:lnSpc>
              <a:spcBef>
                <a:spcPct val="0"/>
              </a:spcBef>
            </a:pPr>
            <a:r>
              <a:rPr lang="en-US" sz="2733">
                <a:solidFill>
                  <a:srgbClr val="000000"/>
                </a:solidFill>
                <a:latin typeface="Canva Sans"/>
                <a:ea typeface="Canva Sans"/>
                <a:cs typeface="Canva Sans"/>
                <a:sym typeface="Canva Sans"/>
              </a:rPr>
              <a:t>Mail Us - info@quorawebsolutions.com</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727590" y="290230"/>
            <a:ext cx="18261642" cy="3598740"/>
          </a:xfrm>
          <a:custGeom>
            <a:avLst/>
            <a:gdLst/>
            <a:ahLst/>
            <a:cxnLst/>
            <a:rect r="r" b="b" t="t" l="l"/>
            <a:pathLst>
              <a:path h="3598740" w="18261642">
                <a:moveTo>
                  <a:pt x="0" y="0"/>
                </a:moveTo>
                <a:lnTo>
                  <a:pt x="18261642" y="0"/>
                </a:lnTo>
                <a:lnTo>
                  <a:pt x="18261642" y="3598740"/>
                </a:lnTo>
                <a:lnTo>
                  <a:pt x="0" y="3598740"/>
                </a:lnTo>
                <a:lnTo>
                  <a:pt x="0" y="0"/>
                </a:lnTo>
                <a:close/>
              </a:path>
            </a:pathLst>
          </a:custGeom>
          <a:blipFill>
            <a:blip r:embed="rId2"/>
            <a:stretch>
              <a:fillRect l="0" t="-40220" r="0" b="-92193"/>
            </a:stretch>
          </a:blipFill>
        </p:spPr>
      </p:sp>
      <p:sp>
        <p:nvSpPr>
          <p:cNvPr name="TextBox 3" id="3"/>
          <p:cNvSpPr txBox="true"/>
          <p:nvPr/>
        </p:nvSpPr>
        <p:spPr>
          <a:xfrm rot="0">
            <a:off x="0" y="6176921"/>
            <a:ext cx="18288000" cy="27186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Bringing Your Brand to Life Online: How Great Web Design Tells Your Story Visually and Strategically</a:t>
            </a:r>
          </a:p>
          <a:p>
            <a:pPr algn="ctr">
              <a:lnSpc>
                <a:spcPts val="4373"/>
              </a:lnSpc>
              <a:spcBef>
                <a:spcPct val="0"/>
              </a:spcBef>
            </a:pPr>
            <a:r>
              <a:rPr lang="en-US" sz="2733">
                <a:solidFill>
                  <a:srgbClr val="000000"/>
                </a:solidFill>
                <a:latin typeface="Canva Sans"/>
                <a:ea typeface="Canva Sans"/>
                <a:cs typeface="Canva Sans"/>
                <a:sym typeface="Canva Sans"/>
              </a:rPr>
              <a:t>In the modern digital landscape, your website serves as the primary gateway through which customers experience and judge your brand. It's not just about having a sleek design or flashy animations—it's about creating a strategic, visually compelling experience that reflects your brand’s personality, values, and mission.</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20.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8105978" y="437118"/>
            <a:ext cx="8521878" cy="8821182"/>
          </a:xfrm>
          <a:custGeom>
            <a:avLst/>
            <a:gdLst/>
            <a:ahLst/>
            <a:cxnLst/>
            <a:rect r="r" b="b" t="t" l="l"/>
            <a:pathLst>
              <a:path h="8821182" w="8521878">
                <a:moveTo>
                  <a:pt x="0" y="0"/>
                </a:moveTo>
                <a:lnTo>
                  <a:pt x="8521878" y="0"/>
                </a:lnTo>
                <a:lnTo>
                  <a:pt x="8521878" y="8821182"/>
                </a:lnTo>
                <a:lnTo>
                  <a:pt x="0" y="8821182"/>
                </a:lnTo>
                <a:lnTo>
                  <a:pt x="0" y="0"/>
                </a:lnTo>
                <a:close/>
              </a:path>
            </a:pathLst>
          </a:custGeom>
          <a:blipFill>
            <a:blip r:embed="rId2"/>
            <a:stretch>
              <a:fillRect l="-42010" t="0" r="-42010" b="0"/>
            </a:stretch>
          </a:blipFill>
        </p:spPr>
      </p:sp>
      <p:sp>
        <p:nvSpPr>
          <p:cNvPr name="TextBox 3" id="3"/>
          <p:cNvSpPr txBox="true"/>
          <p:nvPr/>
        </p:nvSpPr>
        <p:spPr>
          <a:xfrm rot="0">
            <a:off x="8105978" y="26205"/>
            <a:ext cx="7873640" cy="10167915"/>
          </a:xfrm>
          <a:prstGeom prst="rect">
            <a:avLst/>
          </a:prstGeom>
        </p:spPr>
        <p:txBody>
          <a:bodyPr anchor="t" rtlCol="false" tIns="0" lIns="0" bIns="0" rIns="0">
            <a:spAutoFit/>
          </a:bodyPr>
          <a:lstStyle/>
          <a:p>
            <a:pPr algn="ctr">
              <a:lnSpc>
                <a:spcPts val="2519"/>
              </a:lnSpc>
            </a:pPr>
            <a:r>
              <a:rPr lang="en-US" sz="1574" u="sng">
                <a:solidFill>
                  <a:srgbClr val="000000"/>
                </a:solidFill>
                <a:latin typeface="Canva Sans"/>
                <a:ea typeface="Canva Sans"/>
                <a:cs typeface="Canva Sans"/>
                <a:sym typeface="Canva Sans"/>
                <a:hlinkClick r:id="rId3" tooltip="https://www.quorawebsolution.com/wordpress-website-development-company-in-bangalore"/>
              </a:rPr>
              <a:t>WORDPRESS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4" tooltip="https://www.quorawebsolution.com/ecommerce-website-development-company-in-bangalore"/>
              </a:rPr>
              <a:t>ECOMMERCE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5" tooltip="https://www.quorawebsolution.com/php-website-development-company-in-bangalore"/>
              </a:rPr>
              <a:t>PHP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6" tooltip="https://www.quorawebsolution.com/cms-website-development-company-in-bangalore"/>
              </a:rPr>
              <a:t>CMS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7" tooltip="https://www.quorawebsolution.com/drupal-development-company-in-bangalore"/>
              </a:rPr>
              <a:t>DRUPAL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8" tooltip="https://www.quorawebsolution.com/website-maintenance-services-in-bangalore"/>
              </a:rPr>
              <a:t>WEBSITE SERVICES</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9" tooltip="https://www.quorawebsolution.com/web-portal-development-company-in-bangalore"/>
              </a:rPr>
              <a:t>WEBPORTAL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0" tooltip="https://www.quorawebsolution.com/magento-website-development-company-in-bangalore"/>
              </a:rPr>
              <a:t>MAGENTO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1" tooltip="https://www.quorawebsolution.com/website-development-company-in-bangalore"/>
              </a:rPr>
              <a:t>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2" tooltip="https://www.quorawebsolution.com/joomla-development-company-in-bangalore"/>
              </a:rPr>
              <a:t>JOOMLA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3" tooltip="https://www.quorawebsolution.com/small-business-web-design-and-development-company-in-bangalore"/>
              </a:rPr>
              <a:t>SMALL BUSINESS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4" tooltip="https://www.quorawebsolution.com/cheap-website-development-company-in-bangalore"/>
              </a:rPr>
              <a:t>CHEAP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5" tooltip="https://www.quorawebsolution.com/static-website-development-company-in-bangalore"/>
              </a:rPr>
              <a:t>STATIC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6" tooltip="https://www.quorawebsolution.com/dynamic-website-development-company-in-bangalore"/>
              </a:rPr>
              <a:t>DYNAMIC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7" tooltip="https://www.quorawebsolution.com/website-design-company-in-bangalore"/>
              </a:rPr>
              <a:t>WEBSITE DESIGN COMPANY</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8" tooltip="https://www.quorawebsolution.com/tour-and-travel-website-development-company-in-bangalore"/>
              </a:rPr>
              <a:t>TOUR AND TRAVEL WEBSITE DEVELOPMENT</a:t>
            </a:r>
          </a:p>
          <a:p>
            <a:pPr algn="ctr">
              <a:lnSpc>
                <a:spcPts val="2519"/>
              </a:lnSpc>
              <a:spcBef>
                <a:spcPct val="0"/>
              </a:spcBef>
            </a:pPr>
          </a:p>
        </p:txBody>
      </p:sp>
      <p:sp>
        <p:nvSpPr>
          <p:cNvPr name="TextBox 4" id="4"/>
          <p:cNvSpPr txBox="true"/>
          <p:nvPr/>
        </p:nvSpPr>
        <p:spPr>
          <a:xfrm rot="0">
            <a:off x="1028700" y="704850"/>
            <a:ext cx="6722570" cy="1593399"/>
          </a:xfrm>
          <a:prstGeom prst="rect">
            <a:avLst/>
          </a:prstGeom>
        </p:spPr>
        <p:txBody>
          <a:bodyPr anchor="t" rtlCol="false" tIns="0" lIns="0" bIns="0" rIns="0">
            <a:spAutoFit/>
          </a:bodyPr>
          <a:lstStyle/>
          <a:p>
            <a:pPr algn="ctr">
              <a:lnSpc>
                <a:spcPts val="13414"/>
              </a:lnSpc>
              <a:spcBef>
                <a:spcPct val="0"/>
              </a:spcBef>
            </a:pPr>
            <a:r>
              <a:rPr lang="en-US" b="true" sz="8383">
                <a:solidFill>
                  <a:srgbClr val="000000"/>
                </a:solidFill>
                <a:latin typeface="Canva Sans Bold"/>
                <a:ea typeface="Canva Sans Bold"/>
                <a:cs typeface="Canva Sans Bold"/>
                <a:sym typeface="Canva Sans Bold"/>
              </a:rPr>
              <a:t>Services</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367264" y="320107"/>
            <a:ext cx="13940444" cy="4229164"/>
          </a:xfrm>
          <a:custGeom>
            <a:avLst/>
            <a:gdLst/>
            <a:ahLst/>
            <a:cxnLst/>
            <a:rect r="r" b="b" t="t" l="l"/>
            <a:pathLst>
              <a:path h="4229164" w="13940444">
                <a:moveTo>
                  <a:pt x="0" y="0"/>
                </a:moveTo>
                <a:lnTo>
                  <a:pt x="13940445" y="0"/>
                </a:lnTo>
                <a:lnTo>
                  <a:pt x="13940445" y="4229164"/>
                </a:lnTo>
                <a:lnTo>
                  <a:pt x="0" y="4229164"/>
                </a:lnTo>
                <a:lnTo>
                  <a:pt x="0" y="0"/>
                </a:lnTo>
                <a:close/>
              </a:path>
            </a:pathLst>
          </a:custGeom>
          <a:blipFill>
            <a:blip r:embed="rId2"/>
            <a:stretch>
              <a:fillRect l="0" t="-11818" r="0" b="-52994"/>
            </a:stretch>
          </a:blipFill>
        </p:spPr>
      </p:sp>
      <p:sp>
        <p:nvSpPr>
          <p:cNvPr name="TextBox 3" id="3"/>
          <p:cNvSpPr txBox="true"/>
          <p:nvPr/>
        </p:nvSpPr>
        <p:spPr>
          <a:xfrm rot="0">
            <a:off x="1976214" y="6770292"/>
            <a:ext cx="14335571" cy="21661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A great website does more than look good. It tells your story.</a:t>
            </a:r>
          </a:p>
          <a:p>
            <a:pPr algn="ctr">
              <a:lnSpc>
                <a:spcPts val="4373"/>
              </a:lnSpc>
              <a:spcBef>
                <a:spcPct val="0"/>
              </a:spcBef>
            </a:pPr>
            <a:r>
              <a:rPr lang="en-US" sz="2733">
                <a:solidFill>
                  <a:srgbClr val="000000"/>
                </a:solidFill>
                <a:latin typeface="Canva Sans"/>
                <a:ea typeface="Canva Sans"/>
                <a:cs typeface="Canva Sans"/>
                <a:sym typeface="Canva Sans"/>
              </a:rPr>
              <a:t>1. Understanding Your Brand Identity</a:t>
            </a:r>
          </a:p>
          <a:p>
            <a:pPr algn="ctr">
              <a:lnSpc>
                <a:spcPts val="4373"/>
              </a:lnSpc>
              <a:spcBef>
                <a:spcPct val="0"/>
              </a:spcBef>
            </a:pPr>
            <a:r>
              <a:rPr lang="en-US" sz="2733">
                <a:solidFill>
                  <a:srgbClr val="000000"/>
                </a:solidFill>
                <a:latin typeface="Canva Sans"/>
                <a:ea typeface="Canva Sans"/>
                <a:cs typeface="Canva Sans"/>
                <a:sym typeface="Canva Sans"/>
              </a:rPr>
              <a:t>Before a single pixel is placed, great web design starts with understanding your brand:</a:t>
            </a:r>
          </a:p>
          <a:p>
            <a:pPr algn="ctr">
              <a:lnSpc>
                <a:spcPts val="4373"/>
              </a:lnSpc>
              <a:spcBef>
                <a:spcPct val="0"/>
              </a:spcBef>
            </a:pPr>
            <a:r>
              <a:rPr lang="en-US" sz="2733">
                <a:solidFill>
                  <a:srgbClr val="000000"/>
                </a:solidFill>
                <a:latin typeface="Canva Sans"/>
                <a:ea typeface="Canva Sans"/>
                <a:cs typeface="Canva Sans"/>
                <a:sym typeface="Canva Sans"/>
              </a:rPr>
              <a:t>What do you stand for?</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435960" y="270371"/>
            <a:ext cx="13964293" cy="3554690"/>
          </a:xfrm>
          <a:custGeom>
            <a:avLst/>
            <a:gdLst/>
            <a:ahLst/>
            <a:cxnLst/>
            <a:rect r="r" b="b" t="t" l="l"/>
            <a:pathLst>
              <a:path h="3554690" w="13964293">
                <a:moveTo>
                  <a:pt x="0" y="0"/>
                </a:moveTo>
                <a:lnTo>
                  <a:pt x="13964292" y="0"/>
                </a:lnTo>
                <a:lnTo>
                  <a:pt x="13964292" y="3554690"/>
                </a:lnTo>
                <a:lnTo>
                  <a:pt x="0" y="3554690"/>
                </a:lnTo>
                <a:lnTo>
                  <a:pt x="0" y="0"/>
                </a:lnTo>
                <a:close/>
              </a:path>
            </a:pathLst>
          </a:custGeom>
          <a:blipFill>
            <a:blip r:embed="rId2"/>
            <a:stretch>
              <a:fillRect l="0" t="-47530" r="0" b="-114662"/>
            </a:stretch>
          </a:blipFill>
        </p:spPr>
      </p:sp>
      <p:sp>
        <p:nvSpPr>
          <p:cNvPr name="TextBox 3" id="3"/>
          <p:cNvSpPr txBox="true"/>
          <p:nvPr/>
        </p:nvSpPr>
        <p:spPr>
          <a:xfrm rot="0">
            <a:off x="4541788" y="6512310"/>
            <a:ext cx="9204424" cy="16137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Who are your ideal customers?</a:t>
            </a:r>
          </a:p>
          <a:p>
            <a:pPr algn="ctr">
              <a:lnSpc>
                <a:spcPts val="4373"/>
              </a:lnSpc>
              <a:spcBef>
                <a:spcPct val="0"/>
              </a:spcBef>
            </a:pPr>
            <a:r>
              <a:rPr lang="en-US" sz="2733">
                <a:solidFill>
                  <a:srgbClr val="000000"/>
                </a:solidFill>
                <a:latin typeface="Canva Sans"/>
                <a:ea typeface="Canva Sans"/>
                <a:cs typeface="Canva Sans"/>
                <a:sym typeface="Canva Sans"/>
              </a:rPr>
              <a:t>What emotions do you want to evoke?</a:t>
            </a:r>
          </a:p>
          <a:p>
            <a:pPr algn="ctr">
              <a:lnSpc>
                <a:spcPts val="4373"/>
              </a:lnSpc>
              <a:spcBef>
                <a:spcPct val="0"/>
              </a:spcBef>
            </a:pPr>
            <a:r>
              <a:rPr lang="en-US" sz="2733">
                <a:solidFill>
                  <a:srgbClr val="000000"/>
                </a:solidFill>
                <a:latin typeface="Canva Sans"/>
                <a:ea typeface="Canva Sans"/>
                <a:cs typeface="Canva Sans"/>
                <a:sym typeface="Canva Sans"/>
              </a:rPr>
              <a:t>What’s your voice—professional, playful, bold, elegant?</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1586277" y="-217158"/>
            <a:ext cx="15071448" cy="3852546"/>
          </a:xfrm>
          <a:custGeom>
            <a:avLst/>
            <a:gdLst/>
            <a:ahLst/>
            <a:cxnLst/>
            <a:rect r="r" b="b" t="t" l="l"/>
            <a:pathLst>
              <a:path h="3852546" w="15071448">
                <a:moveTo>
                  <a:pt x="0" y="0"/>
                </a:moveTo>
                <a:lnTo>
                  <a:pt x="15071448" y="0"/>
                </a:lnTo>
                <a:lnTo>
                  <a:pt x="15071448" y="3852546"/>
                </a:lnTo>
                <a:lnTo>
                  <a:pt x="0" y="3852546"/>
                </a:lnTo>
                <a:lnTo>
                  <a:pt x="0" y="0"/>
                </a:lnTo>
                <a:close/>
              </a:path>
            </a:pathLst>
          </a:custGeom>
          <a:blipFill>
            <a:blip r:embed="rId2"/>
            <a:stretch>
              <a:fillRect l="0" t="-81747" r="0" b="-146200"/>
            </a:stretch>
          </a:blipFill>
        </p:spPr>
      </p:sp>
      <p:sp>
        <p:nvSpPr>
          <p:cNvPr name="TextBox 3" id="3"/>
          <p:cNvSpPr txBox="true"/>
          <p:nvPr/>
        </p:nvSpPr>
        <p:spPr>
          <a:xfrm rot="0">
            <a:off x="0" y="6447815"/>
            <a:ext cx="18244002" cy="21661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Your website is your digital storefront, and every design element—from typography to color palette—should be a reflection of your brand’s soul.</a:t>
            </a:r>
          </a:p>
          <a:p>
            <a:pPr algn="ctr">
              <a:lnSpc>
                <a:spcPts val="4373"/>
              </a:lnSpc>
              <a:spcBef>
                <a:spcPct val="0"/>
              </a:spcBef>
            </a:pPr>
            <a:r>
              <a:rPr lang="en-US" sz="2733">
                <a:solidFill>
                  <a:srgbClr val="000000"/>
                </a:solidFill>
                <a:latin typeface="Canva Sans"/>
                <a:ea typeface="Canva Sans"/>
                <a:cs typeface="Canva Sans"/>
                <a:sym typeface="Canva Sans"/>
              </a:rPr>
              <a:t>2. Visual Storytelling: Design That Speaks Without Words</a:t>
            </a:r>
          </a:p>
          <a:p>
            <a:pPr algn="ctr">
              <a:lnSpc>
                <a:spcPts val="4373"/>
              </a:lnSpc>
              <a:spcBef>
                <a:spcPct val="0"/>
              </a:spcBef>
            </a:pPr>
            <a:r>
              <a:rPr lang="en-US" sz="2733">
                <a:solidFill>
                  <a:srgbClr val="000000"/>
                </a:solidFill>
                <a:latin typeface="Canva Sans"/>
                <a:ea typeface="Canva Sans"/>
                <a:cs typeface="Canva Sans"/>
                <a:sym typeface="Canva Sans"/>
              </a:rPr>
              <a:t>The best websites use visuals to guide the user journey and communicate what the brand is all about. </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545518"/>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Here's how visual storytelling plays a role:</a:t>
            </a:r>
          </a:p>
          <a:p>
            <a:pPr algn="ctr">
              <a:lnSpc>
                <a:spcPts val="4373"/>
              </a:lnSpc>
              <a:spcBef>
                <a:spcPct val="0"/>
              </a:spcBef>
            </a:pPr>
            <a:r>
              <a:rPr lang="en-US" sz="2733">
                <a:solidFill>
                  <a:srgbClr val="000000"/>
                </a:solidFill>
                <a:latin typeface="Canva Sans"/>
                <a:ea typeface="Canva Sans"/>
                <a:cs typeface="Canva Sans"/>
                <a:sym typeface="Canva Sans"/>
              </a:rPr>
              <a:t>Hero Images or Videos: The first image or video your visitors see sets the tone instantly.</a:t>
            </a:r>
          </a:p>
          <a:p>
            <a:pPr algn="ctr">
              <a:lnSpc>
                <a:spcPts val="4373"/>
              </a:lnSpc>
              <a:spcBef>
                <a:spcPct val="0"/>
              </a:spcBef>
            </a:pPr>
            <a:r>
              <a:rPr lang="en-US" sz="2733">
                <a:solidFill>
                  <a:srgbClr val="000000"/>
                </a:solidFill>
                <a:latin typeface="Canva Sans"/>
                <a:ea typeface="Canva Sans"/>
                <a:cs typeface="Canva Sans"/>
                <a:sym typeface="Canva Sans"/>
              </a:rPr>
              <a:t>Icons &amp; Illustrations: These translate complex concepts into easily digestible visuals that strengthen your brand’s message.</a:t>
            </a:r>
          </a:p>
          <a:p>
            <a:pPr algn="ctr">
              <a:lnSpc>
                <a:spcPts val="4373"/>
              </a:lnSpc>
              <a:spcBef>
                <a:spcPct val="0"/>
              </a:spcBef>
            </a:pPr>
            <a:r>
              <a:rPr lang="en-US" sz="2733">
                <a:solidFill>
                  <a:srgbClr val="000000"/>
                </a:solidFill>
                <a:latin typeface="Canva Sans"/>
                <a:ea typeface="Canva Sans"/>
                <a:cs typeface="Canva Sans"/>
                <a:sym typeface="Canva Sans"/>
              </a:rPr>
              <a:t>Color Psychology: The right color palette can influence emotions and behavior.</a:t>
            </a:r>
          </a:p>
          <a:p>
            <a:pPr algn="ctr">
              <a:lnSpc>
                <a:spcPts val="4373"/>
              </a:lnSpc>
              <a:spcBef>
                <a:spcPct val="0"/>
              </a:spcBef>
            </a:pPr>
            <a:r>
              <a:rPr lang="en-US" sz="2733">
                <a:solidFill>
                  <a:srgbClr val="000000"/>
                </a:solidFill>
                <a:latin typeface="Canva Sans"/>
                <a:ea typeface="Canva Sans"/>
                <a:cs typeface="Canva Sans"/>
                <a:sym typeface="Canva Sans"/>
              </a:rPr>
              <a:t>Typography: Fonts should feel like your brand. Bold and modern? Classic and refined?</a:t>
            </a:r>
          </a:p>
          <a:p>
            <a:pPr algn="ctr">
              <a:lnSpc>
                <a:spcPts val="4373"/>
              </a:lnSpc>
              <a:spcBef>
                <a:spcPct val="0"/>
              </a:spcBef>
            </a:pPr>
            <a:r>
              <a:rPr lang="en-US" sz="2733">
                <a:solidFill>
                  <a:srgbClr val="000000"/>
                </a:solidFill>
                <a:latin typeface="Canva Sans"/>
                <a:ea typeface="Canva Sans"/>
                <a:cs typeface="Canva Sans"/>
                <a:sym typeface="Canva Sans"/>
              </a:rPr>
              <a:t>Every design decision supports your story—even subconsciously.</a:t>
            </a:r>
          </a:p>
          <a:p>
            <a:pPr algn="ctr">
              <a:lnSpc>
                <a:spcPts val="4373"/>
              </a:lnSpc>
              <a:spcBef>
                <a:spcPct val="0"/>
              </a:spcBef>
            </a:pPr>
            <a:r>
              <a:rPr lang="en-US" sz="2733">
                <a:solidFill>
                  <a:srgbClr val="000000"/>
                </a:solidFill>
                <a:latin typeface="Canva Sans"/>
                <a:ea typeface="Canva Sans"/>
                <a:cs typeface="Canva Sans"/>
                <a:sym typeface="Canva Sans"/>
              </a:rPr>
              <a:t>3. Strategic Structure: Design That Drives Action</a:t>
            </a:r>
          </a:p>
          <a:p>
            <a:pPr algn="ctr">
              <a:lnSpc>
                <a:spcPts val="4373"/>
              </a:lnSpc>
              <a:spcBef>
                <a:spcPct val="0"/>
              </a:spcBef>
            </a:pPr>
            <a:r>
              <a:rPr lang="en-US" sz="2733">
                <a:solidFill>
                  <a:srgbClr val="000000"/>
                </a:solidFill>
                <a:latin typeface="Canva Sans"/>
                <a:ea typeface="Canva Sans"/>
                <a:cs typeface="Canva Sans"/>
                <a:sym typeface="Canva Sans"/>
              </a:rPr>
              <a:t>A beautiful design is only half the equation. Thoughtfully planned layout and user experience (UX) are key drivers of meaningful user engagement:</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7.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255288"/>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Clear Navigation: Ensure users can effortlessly locate the information or services they're seeking.</a:t>
            </a:r>
          </a:p>
          <a:p>
            <a:pPr algn="ctr">
              <a:lnSpc>
                <a:spcPts val="4373"/>
              </a:lnSpc>
              <a:spcBef>
                <a:spcPct val="0"/>
              </a:spcBef>
            </a:pPr>
            <a:r>
              <a:rPr lang="en-US" sz="2733">
                <a:solidFill>
                  <a:srgbClr val="000000"/>
                </a:solidFill>
                <a:latin typeface="Canva Sans"/>
                <a:ea typeface="Canva Sans"/>
                <a:cs typeface="Canva Sans"/>
                <a:sym typeface="Canva Sans"/>
              </a:rPr>
              <a:t>Call-to-Actions (CTAs): Guide users toward actions—buy, contact, subscribe—with buttons that are impossible to ignore.</a:t>
            </a:r>
          </a:p>
          <a:p>
            <a:pPr algn="ctr">
              <a:lnSpc>
                <a:spcPts val="4373"/>
              </a:lnSpc>
              <a:spcBef>
                <a:spcPct val="0"/>
              </a:spcBef>
            </a:pPr>
            <a:r>
              <a:rPr lang="en-US" sz="2733">
                <a:solidFill>
                  <a:srgbClr val="000000"/>
                </a:solidFill>
                <a:latin typeface="Canva Sans"/>
                <a:ea typeface="Canva Sans"/>
                <a:cs typeface="Canva Sans"/>
                <a:sym typeface="Canva Sans"/>
              </a:rPr>
              <a:t>Content Hierarchy: Important messages should stand out immediately.</a:t>
            </a:r>
          </a:p>
          <a:p>
            <a:pPr algn="ctr">
              <a:lnSpc>
                <a:spcPts val="4373"/>
              </a:lnSpc>
              <a:spcBef>
                <a:spcPct val="0"/>
              </a:spcBef>
            </a:pPr>
            <a:r>
              <a:rPr lang="en-US" sz="2733">
                <a:solidFill>
                  <a:srgbClr val="000000"/>
                </a:solidFill>
                <a:latin typeface="Canva Sans"/>
                <a:ea typeface="Canva Sans"/>
                <a:cs typeface="Canva Sans"/>
                <a:sym typeface="Canva Sans"/>
              </a:rPr>
              <a:t>Mobile Responsiveness: Your story should shine on every screen, big or small.</a:t>
            </a:r>
          </a:p>
          <a:p>
            <a:pPr algn="ctr">
              <a:lnSpc>
                <a:spcPts val="4373"/>
              </a:lnSpc>
              <a:spcBef>
                <a:spcPct val="0"/>
              </a:spcBef>
            </a:pPr>
            <a:r>
              <a:rPr lang="en-US" sz="2733">
                <a:solidFill>
                  <a:srgbClr val="000000"/>
                </a:solidFill>
                <a:latin typeface="Canva Sans"/>
                <a:ea typeface="Canva Sans"/>
                <a:cs typeface="Canva Sans"/>
                <a:sym typeface="Canva Sans"/>
              </a:rPr>
              <a:t>A strategic structure aligns with user behavior, guiding them along a journey that ends in connection or conversion.</a:t>
            </a:r>
          </a:p>
          <a:p>
            <a:pPr algn="ctr">
              <a:lnSpc>
                <a:spcPts val="4373"/>
              </a:lnSpc>
              <a:spcBef>
                <a:spcPct val="0"/>
              </a:spcBef>
            </a:pPr>
            <a:r>
              <a:rPr lang="en-US" sz="2733">
                <a:solidFill>
                  <a:srgbClr val="000000"/>
                </a:solidFill>
                <a:latin typeface="Canva Sans"/>
                <a:ea typeface="Canva Sans"/>
                <a:cs typeface="Canva Sans"/>
                <a:sym typeface="Canva Sans"/>
              </a:rPr>
              <a:t>4. Authentic Content That Resonates</a:t>
            </a:r>
          </a:p>
          <a:p>
            <a:pPr algn="ctr">
              <a:lnSpc>
                <a:spcPts val="4373"/>
              </a:lnSpc>
              <a:spcBef>
                <a:spcPct val="0"/>
              </a:spcBef>
            </a:pPr>
            <a:r>
              <a:rPr lang="en-US" sz="2733">
                <a:solidFill>
                  <a:srgbClr val="000000"/>
                </a:solidFill>
                <a:latin typeface="Canva Sans"/>
                <a:ea typeface="Canva Sans"/>
                <a:cs typeface="Canva Sans"/>
                <a:sym typeface="Canva Sans"/>
              </a:rPr>
              <a:t>Your written content plays a vital role in your overall design:</a:t>
            </a:r>
          </a:p>
          <a:p>
            <a:pPr algn="ctr">
              <a:lnSpc>
                <a:spcPts val="4373"/>
              </a:lnSpc>
              <a:spcBef>
                <a:spcPct val="0"/>
              </a:spcBef>
            </a:pPr>
            <a:r>
              <a:rPr lang="en-US" sz="2733">
                <a:solidFill>
                  <a:srgbClr val="000000"/>
                </a:solidFill>
                <a:latin typeface="Canva Sans"/>
                <a:ea typeface="Canva Sans"/>
                <a:cs typeface="Canva Sans"/>
                <a:sym typeface="Canva Sans"/>
              </a:rPr>
              <a:t>Tone and Language: Speak the way your audience listens.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8.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599405" y="3287536"/>
            <a:ext cx="17089189"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About Page: Tell your brand story—how you started, what you believe in, what you offer.</a:t>
            </a:r>
          </a:p>
          <a:p>
            <a:pPr algn="ctr">
              <a:lnSpc>
                <a:spcPts val="4373"/>
              </a:lnSpc>
              <a:spcBef>
                <a:spcPct val="0"/>
              </a:spcBef>
            </a:pPr>
            <a:r>
              <a:rPr lang="en-US" sz="2733">
                <a:solidFill>
                  <a:srgbClr val="000000"/>
                </a:solidFill>
                <a:latin typeface="Canva Sans"/>
                <a:ea typeface="Canva Sans"/>
                <a:cs typeface="Canva Sans"/>
                <a:sym typeface="Canva Sans"/>
              </a:rPr>
              <a:t>Testimonials and Case Studies: Let your success stories do the talking.</a:t>
            </a:r>
          </a:p>
          <a:p>
            <a:pPr algn="ctr">
              <a:lnSpc>
                <a:spcPts val="4373"/>
              </a:lnSpc>
              <a:spcBef>
                <a:spcPct val="0"/>
              </a:spcBef>
            </a:pPr>
            <a:r>
              <a:rPr lang="en-US" sz="2733">
                <a:solidFill>
                  <a:srgbClr val="000000"/>
                </a:solidFill>
                <a:latin typeface="Canva Sans"/>
                <a:ea typeface="Canva Sans"/>
                <a:cs typeface="Canva Sans"/>
                <a:sym typeface="Canva Sans"/>
              </a:rPr>
              <a:t>Blog or Resources: Show thought leadership and build trust over time.</a:t>
            </a:r>
          </a:p>
          <a:p>
            <a:pPr algn="ctr">
              <a:lnSpc>
                <a:spcPts val="4373"/>
              </a:lnSpc>
              <a:spcBef>
                <a:spcPct val="0"/>
              </a:spcBef>
            </a:pPr>
            <a:r>
              <a:rPr lang="en-US" sz="2733">
                <a:solidFill>
                  <a:srgbClr val="000000"/>
                </a:solidFill>
                <a:latin typeface="Canva Sans"/>
                <a:ea typeface="Canva Sans"/>
                <a:cs typeface="Canva Sans"/>
                <a:sym typeface="Canva Sans"/>
              </a:rPr>
              <a:t>Every word on your site should feel like it belongs to your brand and your brand alone.</a:t>
            </a:r>
          </a:p>
          <a:p>
            <a:pPr algn="ctr">
              <a:lnSpc>
                <a:spcPts val="4373"/>
              </a:lnSpc>
              <a:spcBef>
                <a:spcPct val="0"/>
              </a:spcBef>
            </a:pPr>
            <a:r>
              <a:rPr lang="en-US" sz="2733">
                <a:solidFill>
                  <a:srgbClr val="000000"/>
                </a:solidFill>
                <a:latin typeface="Canva Sans"/>
                <a:ea typeface="Canva Sans"/>
                <a:cs typeface="Canva Sans"/>
                <a:sym typeface="Canva Sans"/>
              </a:rPr>
              <a:t>5. Consistency Across All Touchpoints</a:t>
            </a:r>
          </a:p>
          <a:p>
            <a:pPr algn="ctr">
              <a:lnSpc>
                <a:spcPts val="4373"/>
              </a:lnSpc>
              <a:spcBef>
                <a:spcPct val="0"/>
              </a:spcBef>
            </a:pPr>
            <a:r>
              <a:rPr lang="en-US" sz="2733">
                <a:solidFill>
                  <a:srgbClr val="000000"/>
                </a:solidFill>
                <a:latin typeface="Canva Sans"/>
                <a:ea typeface="Canva Sans"/>
                <a:cs typeface="Canva Sans"/>
                <a:sym typeface="Canva Sans"/>
              </a:rPr>
              <a:t>Your website shouldn’t be an island—it should feel like an extension of your brand across all platforms:</a:t>
            </a:r>
          </a:p>
          <a:p>
            <a:pPr algn="ctr">
              <a:lnSpc>
                <a:spcPts val="4373"/>
              </a:lnSpc>
              <a:spcBef>
                <a:spcPct val="0"/>
              </a:spcBef>
            </a:pPr>
            <a:r>
              <a:rPr lang="en-US" sz="2733">
                <a:solidFill>
                  <a:srgbClr val="000000"/>
                </a:solidFill>
                <a:latin typeface="Canva Sans"/>
                <a:ea typeface="Canva Sans"/>
                <a:cs typeface="Canva Sans"/>
                <a:sym typeface="Canva Sans"/>
              </a:rPr>
              <a:t>Social media</a:t>
            </a:r>
          </a:p>
          <a:p>
            <a:pPr algn="ctr">
              <a:lnSpc>
                <a:spcPts val="4373"/>
              </a:lnSpc>
              <a:spcBef>
                <a:spcPct val="0"/>
              </a:spcBef>
            </a:pPr>
            <a:r>
              <a:rPr lang="en-US" sz="2733">
                <a:solidFill>
                  <a:srgbClr val="000000"/>
                </a:solidFill>
                <a:latin typeface="Canva Sans"/>
                <a:ea typeface="Canva Sans"/>
                <a:cs typeface="Canva Sans"/>
                <a:sym typeface="Canva Sans"/>
              </a:rPr>
              <a:t>Email campaigns</a:t>
            </a:r>
          </a:p>
          <a:p>
            <a:pPr algn="ctr">
              <a:lnSpc>
                <a:spcPts val="4373"/>
              </a:lnSpc>
              <a:spcBef>
                <a:spcPct val="0"/>
              </a:spcBef>
            </a:pPr>
            <a:r>
              <a:rPr lang="en-US" sz="2733">
                <a:solidFill>
                  <a:srgbClr val="000000"/>
                </a:solidFill>
                <a:latin typeface="Canva Sans"/>
                <a:ea typeface="Canva Sans"/>
                <a:cs typeface="Canva Sans"/>
                <a:sym typeface="Canva Sans"/>
              </a:rPr>
              <a:t>Print materials</a:t>
            </a:r>
          </a:p>
          <a:p>
            <a:pPr algn="ctr">
              <a:lnSpc>
                <a:spcPts val="4373"/>
              </a:lnSpc>
              <a:spcBef>
                <a:spcPct val="0"/>
              </a:spcBef>
            </a:pPr>
            <a:r>
              <a:rPr lang="en-US" sz="2733">
                <a:solidFill>
                  <a:srgbClr val="000000"/>
                </a:solidFill>
                <a:latin typeface="Canva Sans"/>
                <a:ea typeface="Canva Sans"/>
                <a:cs typeface="Canva Sans"/>
                <a:sym typeface="Canva Sans"/>
              </a:rPr>
              <a:t>Packaging</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9.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503709" y="3416527"/>
            <a:ext cx="17280582"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Consistency builds trust, recognition, and loyalty.</a:t>
            </a:r>
          </a:p>
          <a:p>
            <a:pPr algn="ctr">
              <a:lnSpc>
                <a:spcPts val="4373"/>
              </a:lnSpc>
              <a:spcBef>
                <a:spcPct val="0"/>
              </a:spcBef>
            </a:pPr>
            <a:r>
              <a:rPr lang="en-US" sz="2733">
                <a:solidFill>
                  <a:srgbClr val="000000"/>
                </a:solidFill>
                <a:latin typeface="Canva Sans"/>
                <a:ea typeface="Canva Sans"/>
                <a:cs typeface="Canva Sans"/>
                <a:sym typeface="Canva Sans"/>
              </a:rPr>
              <a:t>6. Real-World Examples: Brands Who Got It Right</a:t>
            </a:r>
          </a:p>
          <a:p>
            <a:pPr algn="ctr">
              <a:lnSpc>
                <a:spcPts val="4373"/>
              </a:lnSpc>
              <a:spcBef>
                <a:spcPct val="0"/>
              </a:spcBef>
            </a:pPr>
            <a:r>
              <a:rPr lang="en-US" sz="2733">
                <a:solidFill>
                  <a:srgbClr val="000000"/>
                </a:solidFill>
                <a:latin typeface="Canva Sans"/>
                <a:ea typeface="Canva Sans"/>
                <a:cs typeface="Canva Sans"/>
                <a:sym typeface="Canva Sans"/>
              </a:rPr>
              <a:t>Apple – Clean, minimalist design reflecting innovation and premium quality.</a:t>
            </a:r>
          </a:p>
          <a:p>
            <a:pPr algn="ctr">
              <a:lnSpc>
                <a:spcPts val="4373"/>
              </a:lnSpc>
              <a:spcBef>
                <a:spcPct val="0"/>
              </a:spcBef>
            </a:pPr>
            <a:r>
              <a:rPr lang="en-US" sz="2733">
                <a:solidFill>
                  <a:srgbClr val="000000"/>
                </a:solidFill>
                <a:latin typeface="Canva Sans"/>
                <a:ea typeface="Canva Sans"/>
                <a:cs typeface="Canva Sans"/>
                <a:sym typeface="Canva Sans"/>
              </a:rPr>
              <a:t>Airbnb – Warm visuals and storytelling make users feel emotionally connected.</a:t>
            </a:r>
          </a:p>
          <a:p>
            <a:pPr algn="ctr">
              <a:lnSpc>
                <a:spcPts val="4373"/>
              </a:lnSpc>
              <a:spcBef>
                <a:spcPct val="0"/>
              </a:spcBef>
            </a:pPr>
            <a:r>
              <a:rPr lang="en-US" sz="2733">
                <a:solidFill>
                  <a:srgbClr val="000000"/>
                </a:solidFill>
                <a:latin typeface="Canva Sans"/>
                <a:ea typeface="Canva Sans"/>
                <a:cs typeface="Canva Sans"/>
                <a:sym typeface="Canva Sans"/>
              </a:rPr>
              <a:t>Glossier – Youthful, modern, and fresh—perfect for their target audience.</a:t>
            </a:r>
          </a:p>
          <a:p>
            <a:pPr algn="ctr">
              <a:lnSpc>
                <a:spcPts val="4373"/>
              </a:lnSpc>
              <a:spcBef>
                <a:spcPct val="0"/>
              </a:spcBef>
            </a:pPr>
            <a:r>
              <a:rPr lang="en-US" sz="2733">
                <a:solidFill>
                  <a:srgbClr val="000000"/>
                </a:solidFill>
                <a:latin typeface="Canva Sans"/>
                <a:ea typeface="Canva Sans"/>
                <a:cs typeface="Canva Sans"/>
                <a:sym typeface="Canva Sans"/>
              </a:rPr>
              <a:t>These brands recognize that web design isn’t merely functional—it’s a powerful medium for storytelling.</a:t>
            </a:r>
          </a:p>
          <a:p>
            <a:pPr algn="ctr">
              <a:lnSpc>
                <a:spcPts val="4373"/>
              </a:lnSpc>
              <a:spcBef>
                <a:spcPct val="0"/>
              </a:spcBef>
            </a:pPr>
            <a:r>
              <a:rPr lang="en-US" sz="2733">
                <a:solidFill>
                  <a:srgbClr val="000000"/>
                </a:solidFill>
                <a:latin typeface="Canva Sans"/>
                <a:ea typeface="Canva Sans"/>
                <a:cs typeface="Canva Sans"/>
                <a:sym typeface="Canva Sans"/>
              </a:rPr>
              <a:t>7. Working With the Right Web Design Partner</a:t>
            </a:r>
          </a:p>
          <a:p>
            <a:pPr algn="ctr">
              <a:lnSpc>
                <a:spcPts val="4373"/>
              </a:lnSpc>
              <a:spcBef>
                <a:spcPct val="0"/>
              </a:spcBef>
            </a:pPr>
            <a:r>
              <a:rPr lang="en-US" sz="2733">
                <a:solidFill>
                  <a:srgbClr val="000000"/>
                </a:solidFill>
                <a:latin typeface="Canva Sans"/>
                <a:ea typeface="Canva Sans"/>
                <a:cs typeface="Canva Sans"/>
                <a:sym typeface="Canva Sans"/>
              </a:rPr>
              <a:t>To bring your story to life online, you need a web design company that:</a:t>
            </a:r>
          </a:p>
          <a:p>
            <a:pPr algn="ctr">
              <a:lnSpc>
                <a:spcPts val="4373"/>
              </a:lnSpc>
              <a:spcBef>
                <a:spcPct val="0"/>
              </a:spcBef>
            </a:pPr>
            <a:r>
              <a:rPr lang="en-US" sz="2733">
                <a:solidFill>
                  <a:srgbClr val="000000"/>
                </a:solidFill>
                <a:latin typeface="Canva Sans"/>
                <a:ea typeface="Canva Sans"/>
                <a:cs typeface="Canva Sans"/>
                <a:sym typeface="Canva Sans"/>
              </a:rPr>
              <a:t>Takes time to understand your brand deeply.</a:t>
            </a:r>
          </a:p>
          <a:p>
            <a:pPr algn="ctr">
              <a:lnSpc>
                <a:spcPts val="4373"/>
              </a:lnSpc>
              <a:spcBef>
                <a:spcPct val="0"/>
              </a:spcBef>
            </a:pPr>
            <a:r>
              <a:rPr lang="en-US" sz="2733">
                <a:solidFill>
                  <a:srgbClr val="000000"/>
                </a:solidFill>
                <a:latin typeface="Canva Sans"/>
                <a:ea typeface="Canva Sans"/>
                <a:cs typeface="Canva Sans"/>
                <a:sym typeface="Canva Sans"/>
              </a:rPr>
              <a:t>Offers both creative design and strategic UX planning.</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DAGkDN2MBW0</dc:identifier>
  <dcterms:modified xsi:type="dcterms:W3CDTF">2011-08-01T06:04:30Z</dcterms:modified>
  <cp:revision>1</cp:revision>
  <dc:title>Bringing Your Brand to Life Online: How Great Web Design Tells Your Story Visually and Strategically</dc:title>
</cp:coreProperties>
</file>