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DFA3E-F402-49F8-AB84-F00C10764460}" type="datetimeFigureOut">
              <a:rPr lang="en-IN" smtClean="0"/>
              <a:t>22-07-2026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E0B8D-859A-4229-9F34-9C190C5034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10795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DFA3E-F402-49F8-AB84-F00C10764460}" type="datetimeFigureOut">
              <a:rPr lang="en-IN" smtClean="0"/>
              <a:t>22-07-2026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E0B8D-859A-4229-9F34-9C190C5034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26615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DFA3E-F402-49F8-AB84-F00C10764460}" type="datetimeFigureOut">
              <a:rPr lang="en-IN" smtClean="0"/>
              <a:t>22-07-2026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E0B8D-859A-4229-9F34-9C190C5034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49821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DFA3E-F402-49F8-AB84-F00C10764460}" type="datetimeFigureOut">
              <a:rPr lang="en-IN" smtClean="0"/>
              <a:t>22-07-2026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E0B8D-859A-4229-9F34-9C190C5034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54303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DFA3E-F402-49F8-AB84-F00C10764460}" type="datetimeFigureOut">
              <a:rPr lang="en-IN" smtClean="0"/>
              <a:t>22-07-2026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E0B8D-859A-4229-9F34-9C190C5034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25352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DFA3E-F402-49F8-AB84-F00C10764460}" type="datetimeFigureOut">
              <a:rPr lang="en-IN" smtClean="0"/>
              <a:t>22-07-2026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E0B8D-859A-4229-9F34-9C190C5034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67493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DFA3E-F402-49F8-AB84-F00C10764460}" type="datetimeFigureOut">
              <a:rPr lang="en-IN" smtClean="0"/>
              <a:t>22-07-2026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E0B8D-859A-4229-9F34-9C190C5034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98524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DFA3E-F402-49F8-AB84-F00C10764460}" type="datetimeFigureOut">
              <a:rPr lang="en-IN" smtClean="0"/>
              <a:t>22-07-2026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E0B8D-859A-4229-9F34-9C190C5034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3657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DFA3E-F402-49F8-AB84-F00C10764460}" type="datetimeFigureOut">
              <a:rPr lang="en-IN" smtClean="0"/>
              <a:t>22-07-2026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E0B8D-859A-4229-9F34-9C190C5034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58129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DFA3E-F402-49F8-AB84-F00C10764460}" type="datetimeFigureOut">
              <a:rPr lang="en-IN" smtClean="0"/>
              <a:t>22-07-2026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E0B8D-859A-4229-9F34-9C190C5034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36179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DFA3E-F402-49F8-AB84-F00C10764460}" type="datetimeFigureOut">
              <a:rPr lang="en-IN" smtClean="0"/>
              <a:t>22-07-2026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E0B8D-859A-4229-9F34-9C190C5034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6044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0DFA3E-F402-49F8-AB84-F00C10764460}" type="datetimeFigureOut">
              <a:rPr lang="en-IN" smtClean="0"/>
              <a:t>22-07-2026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CE0B8D-859A-4229-9F34-9C190C5034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19712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uhf.co.za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tuhf.co.za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tuhf.co.za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848" y="1872343"/>
            <a:ext cx="4864368" cy="2916072"/>
          </a:xfrm>
        </p:spPr>
        <p:txBody>
          <a:bodyPr>
            <a:normAutofit fontScale="90000"/>
          </a:bodyPr>
          <a:lstStyle/>
          <a:p>
            <a:pPr algn="l" fontAlgn="base"/>
            <a:r>
              <a:rPr lang="en-US" sz="4400" b="1" dirty="0"/>
              <a:t>An overview of green financing regarding commercial property finance in South Africa    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540" y="679097"/>
            <a:ext cx="790246" cy="7902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3007" y="1722999"/>
            <a:ext cx="5933538" cy="3337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26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85" y="108760"/>
            <a:ext cx="1047181" cy="104718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84887" y="1155941"/>
            <a:ext cx="1063205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dirty="0"/>
              <a:t>There are many ways to refurbish a building. You can reconstruct an existing property unit in various approaches. One of the techniques is green construction. In these cases, you build something that is more energy efficient. </a:t>
            </a:r>
            <a:endParaRPr lang="en-US" dirty="0" smtClean="0"/>
          </a:p>
          <a:p>
            <a:pPr fontAlgn="base"/>
            <a:endParaRPr lang="en-US" dirty="0"/>
          </a:p>
          <a:p>
            <a:pPr fontAlgn="base"/>
            <a:r>
              <a:rPr lang="en-US" dirty="0"/>
              <a:t>Also, the new construction is more water-efficient. When you implement this plan, you receive funds and lucrative benefits from a reputable financial authority. There are distinct features of green financing. You should be aware of these features before applying for the funds.</a:t>
            </a:r>
          </a:p>
          <a:p>
            <a:endParaRPr lang="en-US" dirty="0" smtClean="0"/>
          </a:p>
          <a:p>
            <a:pPr fontAlgn="base"/>
            <a:r>
              <a:rPr lang="en-US" b="1" dirty="0"/>
              <a:t>Meeting the green standards</a:t>
            </a:r>
            <a:endParaRPr lang="en-US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This is a prerequisite to secure </a:t>
            </a:r>
            <a:r>
              <a:rPr lang="en-US" b="1" u="sng" dirty="0">
                <a:hlinkClick r:id="rId3"/>
              </a:rPr>
              <a:t>commercial property finance in South Africa</a:t>
            </a:r>
            <a:r>
              <a:rPr lang="en-US" dirty="0"/>
              <a:t>. You can’t overlook this fundamental aspect of receiving green funds from a top financier. </a:t>
            </a:r>
            <a:endParaRPr lang="en-US" dirty="0" smtClean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You should comply with these green standards to process your plan. If there is credibility, there are no problems in receiving a green loan from the financier</a:t>
            </a:r>
            <a:r>
              <a:rPr lang="en-US" dirty="0" smtClean="0"/>
              <a:t>.</a:t>
            </a:r>
          </a:p>
          <a:p>
            <a:pPr fontAlgn="base"/>
            <a:endParaRPr lang="en-US" dirty="0"/>
          </a:p>
          <a:p>
            <a:pPr fontAlgn="base"/>
            <a:r>
              <a:rPr lang="en-US" b="1" dirty="0"/>
              <a:t>Lowering the operating costs</a:t>
            </a:r>
            <a:endParaRPr lang="en-US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You will benefit from the friendly terms and conditions of commercial property loans in South Africa</a:t>
            </a:r>
            <a:r>
              <a:rPr lang="en-US" b="1" dirty="0"/>
              <a:t> </a:t>
            </a:r>
            <a:r>
              <a:rPr lang="en-US" dirty="0"/>
              <a:t>by meeting the green standards. </a:t>
            </a:r>
            <a:endParaRPr lang="en-US" dirty="0" smtClean="0"/>
          </a:p>
          <a:p>
            <a:pPr fontAlgn="base"/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91149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85" y="108760"/>
            <a:ext cx="1047181" cy="104718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05281" y="1060146"/>
            <a:ext cx="1022230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When you secure these loans, you can expect lower long-term operating costs for your property development project. This will be a seamless property development experience for you</a:t>
            </a:r>
            <a:r>
              <a:rPr lang="en-US" dirty="0" smtClean="0"/>
              <a:t>.</a:t>
            </a:r>
          </a:p>
          <a:p>
            <a:pPr fontAlgn="base"/>
            <a:endParaRPr lang="en-US" dirty="0"/>
          </a:p>
          <a:p>
            <a:pPr fontAlgn="base"/>
            <a:r>
              <a:rPr lang="en-US" b="1" dirty="0"/>
              <a:t>Better retention</a:t>
            </a:r>
            <a:endParaRPr lang="en-US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Please note that a commercial property means you rent it to businesses. One of the essential aspects is customer retention. If you ensure this, you can expect a sustainable revenue inflow in the long run. There will be no hurdles. This is one of the financial benefits of securing commercial property loans in South Africa. </a:t>
            </a:r>
            <a:endParaRPr lang="en-US" dirty="0" smtClean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You receive expert advice from the experienced TUHF consultants. You can clear your doubts by discussing everything with them. You can expect a friendly and professional approach from them at every stage of property development.</a:t>
            </a:r>
          </a:p>
          <a:p>
            <a:pPr fontAlgn="base"/>
            <a:endParaRPr lang="en-US" dirty="0" smtClean="0"/>
          </a:p>
          <a:p>
            <a:pPr fontAlgn="base"/>
            <a:r>
              <a:rPr lang="en-US" b="1" dirty="0"/>
              <a:t>This is a future-proof asset</a:t>
            </a:r>
            <a:endParaRPr lang="en-US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There is no doubt that this commercial property will be a future-proof asset for you. There will be no issues with profitability. </a:t>
            </a:r>
            <a:endParaRPr lang="en-US" dirty="0" smtClean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You can leverage this property unit to develop more properties in an inter-city zone.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964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85" y="108760"/>
            <a:ext cx="1047181" cy="104718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97805" y="1155941"/>
            <a:ext cx="104897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Moreover, you can convince a top financier to secure more green funds to construct bigger commercial complexes. The results will be satisfactory for your property development company</a:t>
            </a:r>
            <a:r>
              <a:rPr lang="en-US" dirty="0" smtClean="0"/>
              <a:t>.</a:t>
            </a:r>
          </a:p>
          <a:p>
            <a:pPr fontAlgn="base"/>
            <a:endParaRPr lang="en-US" dirty="0"/>
          </a:p>
          <a:p>
            <a:pPr fontAlgn="base"/>
            <a:r>
              <a:rPr lang="en-US" b="1" dirty="0"/>
              <a:t>Presenting a clear construction plan</a:t>
            </a:r>
            <a:endParaRPr lang="en-US" dirty="0"/>
          </a:p>
          <a:p>
            <a:pPr fontAlgn="base"/>
            <a:r>
              <a:rPr lang="en-US" dirty="0"/>
              <a:t>It is essential to be ready with a transparent, green construction plan. You should present it to the certified financiers. There should be no laxity in the process. </a:t>
            </a:r>
            <a:endParaRPr lang="en-US" dirty="0" smtClean="0"/>
          </a:p>
          <a:p>
            <a:pPr fontAlgn="base"/>
            <a:endParaRPr lang="en-US" dirty="0"/>
          </a:p>
          <a:p>
            <a:pPr fontAlgn="base"/>
            <a:r>
              <a:rPr lang="en-US" dirty="0"/>
              <a:t>You should be sure about the energy efficiency of the commercial property unit. Everything from heat pumps to insulation to solar back-up should comply with the green standards</a:t>
            </a:r>
            <a:r>
              <a:rPr lang="en-US" dirty="0" smtClean="0"/>
              <a:t>.</a:t>
            </a:r>
          </a:p>
          <a:p>
            <a:pPr fontAlgn="base"/>
            <a:endParaRPr lang="en-US" dirty="0"/>
          </a:p>
          <a:p>
            <a:pPr fontAlgn="base"/>
            <a:r>
              <a:rPr lang="en-US" b="1" dirty="0"/>
              <a:t>Talk to TUHF consultants</a:t>
            </a:r>
            <a:endParaRPr lang="en-US" dirty="0"/>
          </a:p>
          <a:p>
            <a:pPr fontAlgn="base"/>
            <a:r>
              <a:rPr lang="en-US" dirty="0"/>
              <a:t>It should be a priority to discuss your requirements with experienced TUHF consultants. There should be no hesitation. You can rely on the expertise of our certified consultants. It is a simple process to secure green funds to develop a commercial property.</a:t>
            </a:r>
          </a:p>
        </p:txBody>
      </p:sp>
    </p:spTree>
    <p:extLst>
      <p:ext uri="{BB962C8B-B14F-4D97-AF65-F5344CB8AC3E}">
        <p14:creationId xmlns:p14="http://schemas.microsoft.com/office/powerpoint/2010/main" val="566814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704" y="1698896"/>
            <a:ext cx="3313051" cy="331305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161472" y="1698896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>
                <a:ln w="0"/>
                <a:latin typeface="Cambria" panose="02040503050406030204" pitchFamily="18" charset="0"/>
                <a:ea typeface="Cambria" panose="02040503050406030204" pitchFamily="18" charset="0"/>
              </a:rPr>
              <a:t>For More Details Contact Us :</a:t>
            </a:r>
            <a:br>
              <a:rPr lang="en-US" b="1" dirty="0" smtClean="0">
                <a:ln w="0"/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b="1" dirty="0" smtClean="0">
                <a:ln w="0"/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en-US" b="1" dirty="0" smtClean="0">
                <a:ln w="0"/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IN" b="1" dirty="0" smtClean="0">
                <a:ln w="0"/>
                <a:latin typeface="Cambria" panose="02040503050406030204" pitchFamily="18" charset="0"/>
                <a:ea typeface="Cambria" panose="02040503050406030204" pitchFamily="18" charset="0"/>
              </a:rPr>
              <a:t>Name: </a:t>
            </a:r>
            <a:r>
              <a:rPr lang="en-IN" dirty="0"/>
              <a:t>TUHF Group</a:t>
            </a:r>
            <a:r>
              <a:rPr lang="en-US" b="1" dirty="0" smtClean="0">
                <a:ln w="0"/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en-US" b="1" dirty="0" smtClean="0">
                <a:ln w="0"/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IN" b="1" dirty="0" smtClean="0">
                <a:ln w="0"/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en-IN" b="1" dirty="0" smtClean="0">
                <a:ln w="0"/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IN" b="1" dirty="0" smtClean="0">
                <a:ln w="0"/>
                <a:latin typeface="Cambria" panose="02040503050406030204" pitchFamily="18" charset="0"/>
                <a:ea typeface="Cambria" panose="02040503050406030204" pitchFamily="18" charset="0"/>
              </a:rPr>
              <a:t>Address: </a:t>
            </a:r>
            <a:r>
              <a:rPr lang="en-US" dirty="0"/>
              <a:t>12th Floor, West Wing, </a:t>
            </a:r>
            <a:r>
              <a:rPr lang="en-US" dirty="0" err="1"/>
              <a:t>Libridge</a:t>
            </a:r>
            <a:r>
              <a:rPr lang="en-US" dirty="0"/>
              <a:t> Building 25 </a:t>
            </a:r>
            <a:r>
              <a:rPr lang="en-US" dirty="0" err="1"/>
              <a:t>Ameshoff</a:t>
            </a:r>
            <a:r>
              <a:rPr lang="en-US" dirty="0"/>
              <a:t> Street, </a:t>
            </a:r>
            <a:r>
              <a:rPr lang="en-US" dirty="0" err="1"/>
              <a:t>Braamfontein</a:t>
            </a:r>
            <a:r>
              <a:rPr lang="en-US" dirty="0"/>
              <a:t>, Gauteng 2001 South </a:t>
            </a:r>
            <a:r>
              <a:rPr lang="en-US" dirty="0" smtClean="0"/>
              <a:t>Africa</a:t>
            </a:r>
          </a:p>
          <a:p>
            <a:r>
              <a:rPr lang="en-IN" b="1" dirty="0" smtClean="0">
                <a:ln w="0"/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en-IN" b="1" dirty="0" smtClean="0">
                <a:ln w="0"/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IN" b="1" dirty="0" smtClean="0">
                <a:ln w="0"/>
                <a:latin typeface="Cambria" panose="02040503050406030204" pitchFamily="18" charset="0"/>
                <a:ea typeface="Cambria" panose="02040503050406030204" pitchFamily="18" charset="0"/>
              </a:rPr>
              <a:t>Telephone: </a:t>
            </a:r>
            <a:r>
              <a:rPr lang="en-IN" dirty="0" smtClean="0"/>
              <a:t>0105959000</a:t>
            </a:r>
          </a:p>
          <a:p>
            <a:endParaRPr lang="en-IN" b="1" dirty="0" smtClean="0">
              <a:ln w="0"/>
              <a:solidFill>
                <a:schemeClr val="bg2">
                  <a:lumMod val="1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IN" b="1" dirty="0" smtClean="0">
                <a:ln w="0"/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Email id: </a:t>
            </a:r>
            <a:r>
              <a:rPr lang="en-IN" u="sng" dirty="0">
                <a:hlinkClick r:id="rId3"/>
              </a:rPr>
              <a:t>info@tuhf.co.za</a:t>
            </a:r>
            <a:r>
              <a:rPr lang="en-IN" b="1" dirty="0" smtClean="0">
                <a:ln w="0"/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en-IN" b="1" dirty="0" smtClean="0">
                <a:ln w="0"/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IN" b="1" dirty="0" smtClean="0">
                <a:ln w="0"/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en-IN" b="1" dirty="0" smtClean="0">
                <a:ln w="0"/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IN" b="1" dirty="0" smtClean="0">
                <a:ln w="0"/>
                <a:latin typeface="Cambria" panose="02040503050406030204" pitchFamily="18" charset="0"/>
                <a:ea typeface="Cambria" panose="02040503050406030204" pitchFamily="18" charset="0"/>
              </a:rPr>
              <a:t>Website: </a:t>
            </a:r>
            <a:r>
              <a:rPr lang="en-IN" u="sng" dirty="0">
                <a:hlinkClick r:id="rId4"/>
              </a:rPr>
              <a:t>https://www.tuhf.co.za/</a:t>
            </a:r>
            <a:endParaRPr lang="en-IN" b="1" dirty="0" smtClean="0">
              <a:ln w="0"/>
              <a:solidFill>
                <a:schemeClr val="bg2">
                  <a:lumMod val="1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0894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219</Words>
  <Application>Microsoft Office PowerPoint</Application>
  <PresentationFormat>Widescreen</PresentationFormat>
  <Paragraphs>36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Cambria</vt:lpstr>
      <vt:lpstr>Office Theme</vt:lpstr>
      <vt:lpstr>An overview of green financing regarding commercial property finance in South Africa    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Commercial Property Finance Development and Investment Impact Human Lives?</dc:title>
  <dc:creator>ADMIN</dc:creator>
  <cp:lastModifiedBy>Microsoft account</cp:lastModifiedBy>
  <cp:revision>4</cp:revision>
  <dcterms:created xsi:type="dcterms:W3CDTF">2026-06-11T07:04:04Z</dcterms:created>
  <dcterms:modified xsi:type="dcterms:W3CDTF">2026-07-22T07:06:56Z</dcterms:modified>
</cp:coreProperties>
</file>