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4630400" cy="8229600"/>
  <p:notesSz cx="8229600" cy="14630400"/>
  <p:embeddedFontLst>
    <p:embeddedFont>
      <p:font typeface="Cambria" panose="02040503050406030204" pitchFamily="18" charset="0"/>
      <p:regular r:id="rId11"/>
      <p:bold r:id="rId12"/>
      <p:italic r:id="rId13"/>
      <p:boldItalic r:id="rId14"/>
    </p:embeddedFont>
    <p:embeddedFont>
      <p:font typeface="Instrument Sans Medium" panose="020B0604020202020204"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21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circleofhope.com.au/aged-ca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8650486" y="857839"/>
            <a:ext cx="2815828" cy="1116330"/>
          </a:xfrm>
          <a:prstGeom prst="rect">
            <a:avLst/>
          </a:prstGeom>
        </p:spPr>
      </p:pic>
      <p:sp>
        <p:nvSpPr>
          <p:cNvPr id="4" name="Text 0"/>
          <p:cNvSpPr/>
          <p:nvPr/>
        </p:nvSpPr>
        <p:spPr>
          <a:xfrm>
            <a:off x="5809785" y="2798956"/>
            <a:ext cx="8497230" cy="1649728"/>
          </a:xfrm>
          <a:prstGeom prst="rect">
            <a:avLst/>
          </a:prstGeom>
          <a:noFill/>
          <a:ln/>
        </p:spPr>
        <p:txBody>
          <a:bodyPr wrap="square" lIns="0" tIns="0" rIns="0" bIns="0" rtlCol="0" anchor="t"/>
          <a:lstStyle/>
          <a:p>
            <a:pPr marL="0" indent="0" algn="ctr">
              <a:buNone/>
            </a:pPr>
            <a:r>
              <a:rPr lang="en-US" sz="4800" b="1" dirty="0">
                <a:latin typeface="Cambria" panose="02040503050406030204" pitchFamily="18" charset="0"/>
                <a:ea typeface="Cambria" panose="02040503050406030204" pitchFamily="18" charset="0"/>
                <a:cs typeface="Instrument Sans Semi Bold" pitchFamily="34" charset="-120"/>
              </a:rPr>
              <a:t>Compassionate and Quality Aged Care in Georges Hall</a:t>
            </a:r>
            <a:endParaRPr lang="en-US" sz="4800" dirty="0">
              <a:latin typeface="Cambria" panose="02040503050406030204" pitchFamily="18" charset="0"/>
              <a:ea typeface="Cambria" panose="02040503050406030204" pitchFamily="18" charset="0"/>
            </a:endParaRPr>
          </a:p>
        </p:txBody>
      </p:sp>
      <p:sp>
        <p:nvSpPr>
          <p:cNvPr id="5" name="Text 1"/>
          <p:cNvSpPr/>
          <p:nvPr/>
        </p:nvSpPr>
        <p:spPr>
          <a:xfrm>
            <a:off x="6280190" y="5114330"/>
            <a:ext cx="7556421" cy="952619"/>
          </a:xfrm>
          <a:prstGeom prst="rect">
            <a:avLst/>
          </a:prstGeom>
          <a:noFill/>
          <a:ln/>
        </p:spPr>
        <p:txBody>
          <a:bodyPr wrap="square" lIns="0" tIns="0" rIns="0" bIns="0" rtlCol="0" anchor="t"/>
          <a:lstStyle/>
          <a:p>
            <a:pPr marL="0" indent="0" algn="just">
              <a:lnSpc>
                <a:spcPts val="2500"/>
              </a:lnSpc>
              <a:buNone/>
            </a:pPr>
            <a:r>
              <a:rPr lang="en-US" sz="2400" dirty="0">
                <a:latin typeface="Cambria" panose="02040503050406030204" pitchFamily="18" charset="0"/>
                <a:ea typeface="Cambria" panose="02040503050406030204" pitchFamily="18" charset="0"/>
                <a:cs typeface="Instrument Sans Medium" pitchFamily="34" charset="-120"/>
              </a:rPr>
              <a:t>Discover exceptional aged care services in Georges Hall that prioritize dignity, comfort, and quality of life. Our trusted local providers offer comprehensive care solutions designed to support seniors and their families through every stage of life.</a:t>
            </a:r>
            <a:endParaRPr lang="en-US" sz="2400" dirty="0">
              <a:latin typeface="Cambria" panose="02040503050406030204" pitchFamily="18" charset="0"/>
              <a:ea typeface="Cambria" panose="020405030504060302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 y="0"/>
            <a:ext cx="5954751" cy="8229600"/>
          </a:xfrm>
          <a:prstGeom prst="rect">
            <a:avLst/>
          </a:prstGeom>
        </p:spPr>
      </p:pic>
      <p:sp>
        <p:nvSpPr>
          <p:cNvPr id="3" name="Text 0"/>
          <p:cNvSpPr/>
          <p:nvPr/>
        </p:nvSpPr>
        <p:spPr>
          <a:xfrm>
            <a:off x="6242447" y="671751"/>
            <a:ext cx="7631906" cy="1181338"/>
          </a:xfrm>
          <a:prstGeom prst="rect">
            <a:avLst/>
          </a:prstGeom>
          <a:noFill/>
          <a:ln/>
        </p:spPr>
        <p:txBody>
          <a:bodyPr wrap="square" lIns="0" tIns="0" rIns="0" bIns="0" rtlCol="0" anchor="t"/>
          <a:lstStyle/>
          <a:p>
            <a:pPr marL="0" indent="0" algn="l">
              <a:lnSpc>
                <a:spcPts val="4650"/>
              </a:lnSpc>
              <a:buNone/>
            </a:pPr>
            <a:r>
              <a:rPr lang="en-US" sz="4400" b="1" dirty="0">
                <a:latin typeface="Cambria" panose="02040503050406030204" pitchFamily="18" charset="0"/>
                <a:ea typeface="Cambria" panose="02040503050406030204" pitchFamily="18" charset="0"/>
                <a:cs typeface="Instrument Sans Semi Bold" pitchFamily="34" charset="-120"/>
              </a:rPr>
              <a:t>Why Choose Compassionate Aged Care?</a:t>
            </a:r>
            <a:endParaRPr lang="en-US" sz="4400" b="1" dirty="0">
              <a:latin typeface="Cambria" panose="02040503050406030204" pitchFamily="18" charset="0"/>
              <a:ea typeface="Cambria" panose="02040503050406030204" pitchFamily="18" charset="0"/>
            </a:endParaRPr>
          </a:p>
        </p:txBody>
      </p:sp>
      <p:sp>
        <p:nvSpPr>
          <p:cNvPr id="4" name="Shape 1"/>
          <p:cNvSpPr/>
          <p:nvPr/>
        </p:nvSpPr>
        <p:spPr>
          <a:xfrm>
            <a:off x="6242447" y="2136577"/>
            <a:ext cx="3721418" cy="3069788"/>
          </a:xfrm>
          <a:prstGeom prst="roundRect">
            <a:avLst>
              <a:gd name="adj" fmla="val 2586"/>
            </a:avLst>
          </a:prstGeom>
          <a:solidFill>
            <a:srgbClr val="E2E3E9"/>
          </a:solidFill>
          <a:ln w="7620">
            <a:solidFill>
              <a:srgbClr val="C8C9CF"/>
            </a:solidFill>
            <a:prstDash val="solid"/>
          </a:ln>
        </p:spPr>
      </p:sp>
      <p:pic>
        <p:nvPicPr>
          <p:cNvPr id="5" name="Image 1" descr="preencoded.png"/>
          <p:cNvPicPr>
            <a:picLocks noChangeAspect="1"/>
          </p:cNvPicPr>
          <p:nvPr/>
        </p:nvPicPr>
        <p:blipFill>
          <a:blip r:embed="rId4"/>
          <a:stretch>
            <a:fillRect/>
          </a:stretch>
        </p:blipFill>
        <p:spPr>
          <a:xfrm>
            <a:off x="6439019" y="2333149"/>
            <a:ext cx="566976" cy="566976"/>
          </a:xfrm>
          <a:prstGeom prst="rect">
            <a:avLst/>
          </a:prstGeom>
        </p:spPr>
      </p:pic>
      <p:pic>
        <p:nvPicPr>
          <p:cNvPr id="6" name="Image 2" descr="preencoded.png"/>
          <p:cNvPicPr>
            <a:picLocks noChangeAspect="1"/>
          </p:cNvPicPr>
          <p:nvPr/>
        </p:nvPicPr>
        <p:blipFill>
          <a:blip r:embed="rId5"/>
          <a:stretch>
            <a:fillRect/>
          </a:stretch>
        </p:blipFill>
        <p:spPr>
          <a:xfrm>
            <a:off x="6594872" y="2457093"/>
            <a:ext cx="255151" cy="318968"/>
          </a:xfrm>
          <a:prstGeom prst="rect">
            <a:avLst/>
          </a:prstGeom>
        </p:spPr>
      </p:pic>
      <p:sp>
        <p:nvSpPr>
          <p:cNvPr id="7" name="Text 2"/>
          <p:cNvSpPr/>
          <p:nvPr/>
        </p:nvSpPr>
        <p:spPr>
          <a:xfrm>
            <a:off x="6439019" y="3089077"/>
            <a:ext cx="2362676" cy="295275"/>
          </a:xfrm>
          <a:prstGeom prst="rect">
            <a:avLst/>
          </a:prstGeom>
          <a:noFill/>
          <a:ln/>
        </p:spPr>
        <p:txBody>
          <a:bodyPr wrap="none" lIns="0" tIns="0" rIns="0" bIns="0" rtlCol="0" anchor="t"/>
          <a:lstStyle/>
          <a:p>
            <a:pPr marL="0" indent="0" algn="l">
              <a:lnSpc>
                <a:spcPts val="2300"/>
              </a:lnSpc>
              <a:buNone/>
            </a:pPr>
            <a:r>
              <a:rPr lang="en-US" sz="2400" b="1" dirty="0">
                <a:latin typeface="Cambria" panose="02040503050406030204" pitchFamily="18" charset="0"/>
                <a:ea typeface="Cambria" panose="02040503050406030204" pitchFamily="18" charset="0"/>
                <a:cs typeface="Instrument Sans Semi Bold" pitchFamily="34" charset="-120"/>
              </a:rPr>
              <a:t>Personalized Care</a:t>
            </a:r>
            <a:endParaRPr lang="en-US" sz="2400" b="1" dirty="0">
              <a:latin typeface="Cambria" panose="02040503050406030204" pitchFamily="18" charset="0"/>
              <a:ea typeface="Cambria" panose="02040503050406030204" pitchFamily="18" charset="0"/>
            </a:endParaRPr>
          </a:p>
        </p:txBody>
      </p:sp>
      <p:sp>
        <p:nvSpPr>
          <p:cNvPr id="8" name="Text 3"/>
          <p:cNvSpPr/>
          <p:nvPr/>
        </p:nvSpPr>
        <p:spPr>
          <a:xfrm>
            <a:off x="6439019" y="3497699"/>
            <a:ext cx="3328273" cy="1512094"/>
          </a:xfrm>
          <a:prstGeom prst="rect">
            <a:avLst/>
          </a:prstGeom>
          <a:noFill/>
          <a:ln/>
        </p:spPr>
        <p:txBody>
          <a:bodyPr wrap="square" lIns="0" tIns="0" rIns="0" bIns="0" rtlCol="0" anchor="t"/>
          <a:lstStyle/>
          <a:p>
            <a:pPr marL="0" indent="0" algn="l">
              <a:lnSpc>
                <a:spcPts val="2350"/>
              </a:lnSpc>
              <a:buNone/>
            </a:pPr>
            <a:r>
              <a:rPr lang="en-US" sz="1600" dirty="0">
                <a:latin typeface="Cambria" panose="02040503050406030204" pitchFamily="18" charset="0"/>
                <a:ea typeface="Cambria" panose="02040503050406030204" pitchFamily="18" charset="0"/>
                <a:cs typeface="Instrument Sans Medium" pitchFamily="34" charset="-120"/>
              </a:rPr>
              <a:t>Care plans that respect dignity, independence, and cultural diversity. Every individual receives attention tailored to their unique needs, preferences, and background.</a:t>
            </a:r>
            <a:endParaRPr lang="en-US" sz="1600" dirty="0">
              <a:latin typeface="Cambria" panose="02040503050406030204" pitchFamily="18" charset="0"/>
              <a:ea typeface="Cambria" panose="02040503050406030204" pitchFamily="18" charset="0"/>
            </a:endParaRPr>
          </a:p>
        </p:txBody>
      </p:sp>
      <p:sp>
        <p:nvSpPr>
          <p:cNvPr id="9" name="Shape 4"/>
          <p:cNvSpPr/>
          <p:nvPr/>
        </p:nvSpPr>
        <p:spPr>
          <a:xfrm>
            <a:off x="10152817" y="2136577"/>
            <a:ext cx="3721537" cy="3069788"/>
          </a:xfrm>
          <a:prstGeom prst="roundRect">
            <a:avLst>
              <a:gd name="adj" fmla="val 2586"/>
            </a:avLst>
          </a:prstGeom>
          <a:solidFill>
            <a:srgbClr val="E2E3E9"/>
          </a:solidFill>
          <a:ln w="7620">
            <a:solidFill>
              <a:srgbClr val="C8C9CF"/>
            </a:solidFill>
            <a:prstDash val="solid"/>
          </a:ln>
        </p:spPr>
      </p:sp>
      <p:pic>
        <p:nvPicPr>
          <p:cNvPr id="10" name="Image 3" descr="preencoded.png"/>
          <p:cNvPicPr>
            <a:picLocks noChangeAspect="1"/>
          </p:cNvPicPr>
          <p:nvPr/>
        </p:nvPicPr>
        <p:blipFill>
          <a:blip r:embed="rId6"/>
          <a:stretch>
            <a:fillRect/>
          </a:stretch>
        </p:blipFill>
        <p:spPr>
          <a:xfrm>
            <a:off x="10349389" y="2333149"/>
            <a:ext cx="566976" cy="566976"/>
          </a:xfrm>
          <a:prstGeom prst="rect">
            <a:avLst/>
          </a:prstGeom>
        </p:spPr>
      </p:pic>
      <p:pic>
        <p:nvPicPr>
          <p:cNvPr id="11" name="Image 4" descr="preencoded.png"/>
          <p:cNvPicPr>
            <a:picLocks noChangeAspect="1"/>
          </p:cNvPicPr>
          <p:nvPr/>
        </p:nvPicPr>
        <p:blipFill>
          <a:blip r:embed="rId7"/>
          <a:stretch>
            <a:fillRect/>
          </a:stretch>
        </p:blipFill>
        <p:spPr>
          <a:xfrm>
            <a:off x="10505242" y="2457093"/>
            <a:ext cx="255151" cy="318968"/>
          </a:xfrm>
          <a:prstGeom prst="rect">
            <a:avLst/>
          </a:prstGeom>
        </p:spPr>
      </p:pic>
      <p:sp>
        <p:nvSpPr>
          <p:cNvPr id="12" name="Text 5"/>
          <p:cNvSpPr/>
          <p:nvPr/>
        </p:nvSpPr>
        <p:spPr>
          <a:xfrm>
            <a:off x="10349389" y="3089077"/>
            <a:ext cx="2362676" cy="295275"/>
          </a:xfrm>
          <a:prstGeom prst="rect">
            <a:avLst/>
          </a:prstGeom>
          <a:noFill/>
          <a:ln/>
        </p:spPr>
        <p:txBody>
          <a:bodyPr wrap="none" lIns="0" tIns="0" rIns="0" bIns="0" rtlCol="0" anchor="t"/>
          <a:lstStyle/>
          <a:p>
            <a:pPr marL="0" indent="0" algn="l">
              <a:lnSpc>
                <a:spcPts val="2300"/>
              </a:lnSpc>
              <a:buNone/>
            </a:pPr>
            <a:r>
              <a:rPr lang="en-US" sz="2400" b="1" dirty="0">
                <a:latin typeface="Cambria" panose="02040503050406030204" pitchFamily="18" charset="0"/>
                <a:ea typeface="Cambria" panose="02040503050406030204" pitchFamily="18" charset="0"/>
                <a:cs typeface="Instrument Sans Semi Bold" pitchFamily="34" charset="-120"/>
              </a:rPr>
              <a:t>Specialized Support</a:t>
            </a:r>
            <a:endParaRPr lang="en-US" sz="2400" b="1" dirty="0">
              <a:latin typeface="Cambria" panose="02040503050406030204" pitchFamily="18" charset="0"/>
              <a:ea typeface="Cambria" panose="02040503050406030204" pitchFamily="18" charset="0"/>
            </a:endParaRPr>
          </a:p>
        </p:txBody>
      </p:sp>
      <p:sp>
        <p:nvSpPr>
          <p:cNvPr id="13" name="Text 6"/>
          <p:cNvSpPr/>
          <p:nvPr/>
        </p:nvSpPr>
        <p:spPr>
          <a:xfrm>
            <a:off x="10349389" y="3497699"/>
            <a:ext cx="3328392" cy="1209675"/>
          </a:xfrm>
          <a:prstGeom prst="rect">
            <a:avLst/>
          </a:prstGeom>
          <a:noFill/>
          <a:ln/>
        </p:spPr>
        <p:txBody>
          <a:bodyPr wrap="square" lIns="0" tIns="0" rIns="0" bIns="0" rtlCol="0" anchor="t"/>
          <a:lstStyle/>
          <a:p>
            <a:pPr marL="0" indent="0" algn="l">
              <a:lnSpc>
                <a:spcPts val="2350"/>
              </a:lnSpc>
              <a:buNone/>
            </a:pPr>
            <a:r>
              <a:rPr lang="en-US" sz="1600" dirty="0">
                <a:latin typeface="Cambria" panose="02040503050406030204" pitchFamily="18" charset="0"/>
                <a:ea typeface="Cambria" panose="02040503050406030204" pitchFamily="18" charset="0"/>
                <a:cs typeface="Instrument Sans Medium" pitchFamily="34" charset="-120"/>
              </a:rPr>
              <a:t>Expert care for complex conditions including dementia, palliative care, and chronic health management with trained professionals.</a:t>
            </a:r>
            <a:endParaRPr lang="en-US" sz="1600" dirty="0">
              <a:latin typeface="Cambria" panose="02040503050406030204" pitchFamily="18" charset="0"/>
              <a:ea typeface="Cambria" panose="02040503050406030204" pitchFamily="18" charset="0"/>
            </a:endParaRPr>
          </a:p>
        </p:txBody>
      </p:sp>
      <p:sp>
        <p:nvSpPr>
          <p:cNvPr id="14" name="Shape 7"/>
          <p:cNvSpPr/>
          <p:nvPr/>
        </p:nvSpPr>
        <p:spPr>
          <a:xfrm>
            <a:off x="6242447" y="5395317"/>
            <a:ext cx="7631906" cy="2162532"/>
          </a:xfrm>
          <a:prstGeom prst="roundRect">
            <a:avLst>
              <a:gd name="adj" fmla="val 3671"/>
            </a:avLst>
          </a:prstGeom>
          <a:solidFill>
            <a:srgbClr val="E2E3E9"/>
          </a:solidFill>
          <a:ln w="7620">
            <a:solidFill>
              <a:srgbClr val="C8C9CF"/>
            </a:solidFill>
            <a:prstDash val="solid"/>
          </a:ln>
        </p:spPr>
      </p:sp>
      <p:pic>
        <p:nvPicPr>
          <p:cNvPr id="15" name="Image 5" descr="preencoded.png"/>
          <p:cNvPicPr>
            <a:picLocks noChangeAspect="1"/>
          </p:cNvPicPr>
          <p:nvPr/>
        </p:nvPicPr>
        <p:blipFill>
          <a:blip r:embed="rId8"/>
          <a:stretch>
            <a:fillRect/>
          </a:stretch>
        </p:blipFill>
        <p:spPr>
          <a:xfrm>
            <a:off x="6439019" y="5591889"/>
            <a:ext cx="566976" cy="566976"/>
          </a:xfrm>
          <a:prstGeom prst="rect">
            <a:avLst/>
          </a:prstGeom>
        </p:spPr>
      </p:pic>
      <p:pic>
        <p:nvPicPr>
          <p:cNvPr id="16" name="Image 6" descr="preencoded.png"/>
          <p:cNvPicPr>
            <a:picLocks noChangeAspect="1"/>
          </p:cNvPicPr>
          <p:nvPr/>
        </p:nvPicPr>
        <p:blipFill>
          <a:blip r:embed="rId9"/>
          <a:stretch>
            <a:fillRect/>
          </a:stretch>
        </p:blipFill>
        <p:spPr>
          <a:xfrm>
            <a:off x="6594872" y="5715833"/>
            <a:ext cx="255151" cy="318968"/>
          </a:xfrm>
          <a:prstGeom prst="rect">
            <a:avLst/>
          </a:prstGeom>
        </p:spPr>
      </p:pic>
      <p:sp>
        <p:nvSpPr>
          <p:cNvPr id="17" name="Text 8"/>
          <p:cNvSpPr/>
          <p:nvPr/>
        </p:nvSpPr>
        <p:spPr>
          <a:xfrm>
            <a:off x="6439019" y="6347817"/>
            <a:ext cx="2362676" cy="295275"/>
          </a:xfrm>
          <a:prstGeom prst="rect">
            <a:avLst/>
          </a:prstGeom>
          <a:noFill/>
          <a:ln/>
        </p:spPr>
        <p:txBody>
          <a:bodyPr wrap="none" lIns="0" tIns="0" rIns="0" bIns="0" rtlCol="0" anchor="t"/>
          <a:lstStyle/>
          <a:p>
            <a:pPr marL="0" indent="0" algn="l">
              <a:lnSpc>
                <a:spcPts val="2300"/>
              </a:lnSpc>
              <a:buNone/>
            </a:pPr>
            <a:r>
              <a:rPr lang="en-US" sz="2400" b="1" dirty="0">
                <a:latin typeface="Cambria" panose="02040503050406030204" pitchFamily="18" charset="0"/>
                <a:ea typeface="Cambria" panose="02040503050406030204" pitchFamily="18" charset="0"/>
                <a:cs typeface="Instrument Sans Semi Bold" pitchFamily="34" charset="-120"/>
              </a:rPr>
              <a:t>Family Environment</a:t>
            </a:r>
            <a:endParaRPr lang="en-US" sz="2400" b="1" dirty="0">
              <a:latin typeface="Cambria" panose="02040503050406030204" pitchFamily="18" charset="0"/>
              <a:ea typeface="Cambria" panose="02040503050406030204" pitchFamily="18" charset="0"/>
            </a:endParaRPr>
          </a:p>
        </p:txBody>
      </p:sp>
      <p:sp>
        <p:nvSpPr>
          <p:cNvPr id="18" name="Text 9"/>
          <p:cNvSpPr/>
          <p:nvPr/>
        </p:nvSpPr>
        <p:spPr>
          <a:xfrm>
            <a:off x="6439019" y="6756440"/>
            <a:ext cx="7238762" cy="604838"/>
          </a:xfrm>
          <a:prstGeom prst="rect">
            <a:avLst/>
          </a:prstGeom>
          <a:noFill/>
          <a:ln/>
        </p:spPr>
        <p:txBody>
          <a:bodyPr wrap="square" lIns="0" tIns="0" rIns="0" bIns="0" rtlCol="0" anchor="t"/>
          <a:lstStyle/>
          <a:p>
            <a:pPr marL="0" indent="0" algn="l">
              <a:lnSpc>
                <a:spcPts val="2350"/>
              </a:lnSpc>
              <a:buNone/>
            </a:pPr>
            <a:r>
              <a:rPr lang="en-US" sz="1600" dirty="0">
                <a:latin typeface="Cambria" panose="02040503050406030204" pitchFamily="18" charset="0"/>
                <a:ea typeface="Cambria" panose="02040503050406030204" pitchFamily="18" charset="0"/>
                <a:cs typeface="Instrument Sans Medium" pitchFamily="34" charset="-120"/>
              </a:rPr>
              <a:t>A warm, nurturing atmosphere where every resident is valued as part of the family, fostering genuine connections and community.</a:t>
            </a:r>
            <a:endParaRPr lang="en-US" sz="1600" dirty="0">
              <a:latin typeface="Cambria" panose="02040503050406030204" pitchFamily="18" charset="0"/>
              <a:ea typeface="Cambria" panose="020405030504060302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59130" y="586383"/>
            <a:ext cx="9180671" cy="514945"/>
          </a:xfrm>
          <a:prstGeom prst="rect">
            <a:avLst/>
          </a:prstGeom>
          <a:noFill/>
          <a:ln/>
        </p:spPr>
        <p:txBody>
          <a:bodyPr wrap="none" lIns="0" tIns="0" rIns="0" bIns="0" rtlCol="0" anchor="t"/>
          <a:lstStyle/>
          <a:p>
            <a:pPr marL="0" indent="0" algn="l">
              <a:lnSpc>
                <a:spcPts val="4050"/>
              </a:lnSpc>
              <a:buNone/>
            </a:pPr>
            <a:r>
              <a:rPr lang="en-US" sz="4800" b="1" dirty="0">
                <a:latin typeface="Cambria" panose="02040503050406030204" pitchFamily="18" charset="0"/>
                <a:ea typeface="Cambria" panose="02040503050406030204" pitchFamily="18" charset="0"/>
                <a:cs typeface="Instrument Sans Semi Bold" pitchFamily="34" charset="-120"/>
              </a:rPr>
              <a:t>Trusted Local Providers: Circle of Hope Services</a:t>
            </a:r>
            <a:endParaRPr lang="en-US" sz="4800" b="1" dirty="0">
              <a:latin typeface="Cambria" panose="02040503050406030204" pitchFamily="18" charset="0"/>
              <a:ea typeface="Cambria" panose="02040503050406030204" pitchFamily="18" charset="0"/>
            </a:endParaRPr>
          </a:p>
        </p:txBody>
      </p:sp>
      <p:sp>
        <p:nvSpPr>
          <p:cNvPr id="3" name="Text 1"/>
          <p:cNvSpPr/>
          <p:nvPr/>
        </p:nvSpPr>
        <p:spPr>
          <a:xfrm>
            <a:off x="659130" y="1713794"/>
            <a:ext cx="3977164" cy="308967"/>
          </a:xfrm>
          <a:prstGeom prst="rect">
            <a:avLst/>
          </a:prstGeom>
          <a:noFill/>
          <a:ln/>
        </p:spPr>
        <p:txBody>
          <a:bodyPr wrap="none" lIns="0" tIns="0" rIns="0" bIns="0" rtlCol="0" anchor="t"/>
          <a:lstStyle/>
          <a:p>
            <a:pPr marL="0" indent="0" algn="l">
              <a:lnSpc>
                <a:spcPts val="2400"/>
              </a:lnSpc>
              <a:buNone/>
            </a:pPr>
            <a:r>
              <a:rPr lang="en-US" sz="3200" b="1" dirty="0">
                <a:latin typeface="Cambria" panose="02040503050406030204" pitchFamily="18" charset="0"/>
                <a:ea typeface="Cambria" panose="02040503050406030204" pitchFamily="18" charset="0"/>
                <a:cs typeface="Instrument Sans Semi Bold" pitchFamily="34" charset="-120"/>
              </a:rPr>
              <a:t>Government Approved Excellence</a:t>
            </a:r>
            <a:endParaRPr lang="en-US" sz="3200" b="1" dirty="0">
              <a:latin typeface="Cambria" panose="02040503050406030204" pitchFamily="18" charset="0"/>
              <a:ea typeface="Cambria" panose="02040503050406030204" pitchFamily="18" charset="0"/>
            </a:endParaRPr>
          </a:p>
        </p:txBody>
      </p:sp>
      <p:sp>
        <p:nvSpPr>
          <p:cNvPr id="4" name="Text 2"/>
          <p:cNvSpPr/>
          <p:nvPr/>
        </p:nvSpPr>
        <p:spPr>
          <a:xfrm>
            <a:off x="659130" y="2444233"/>
            <a:ext cx="7826454" cy="527209"/>
          </a:xfrm>
          <a:prstGeom prst="rect">
            <a:avLst/>
          </a:prstGeom>
          <a:noFill/>
          <a:ln/>
        </p:spPr>
        <p:txBody>
          <a:bodyPr wrap="square" lIns="0" tIns="0" rIns="0" bIns="0" rtlCol="0" anchor="t"/>
          <a:lstStyle/>
          <a:p>
            <a:pPr marL="0" indent="0" algn="l">
              <a:lnSpc>
                <a:spcPts val="2050"/>
              </a:lnSpc>
              <a:buNone/>
            </a:pPr>
            <a:r>
              <a:rPr lang="en-US" sz="1600" dirty="0">
                <a:latin typeface="Instrument Sans Medium" pitchFamily="34" charset="0"/>
                <a:ea typeface="Instrument Sans Medium" pitchFamily="34" charset="-122"/>
                <a:cs typeface="Instrument Sans Medium" pitchFamily="34" charset="-120"/>
              </a:rPr>
              <a:t>Circle of Hope Services operates under the Australian Government's My Aged Care Home Care </a:t>
            </a:r>
            <a:r>
              <a:rPr lang="en-US" sz="1600" dirty="0">
                <a:latin typeface="Cambria" panose="02040503050406030204" pitchFamily="18" charset="0"/>
                <a:ea typeface="Cambria" panose="02040503050406030204" pitchFamily="18" charset="0"/>
                <a:cs typeface="Instrument Sans Medium" pitchFamily="34" charset="-120"/>
              </a:rPr>
              <a:t>Packages</a:t>
            </a:r>
            <a:r>
              <a:rPr lang="en-US" sz="1600" dirty="0">
                <a:latin typeface="Instrument Sans Medium" pitchFamily="34" charset="0"/>
                <a:ea typeface="Instrument Sans Medium" pitchFamily="34" charset="-122"/>
                <a:cs typeface="Instrument Sans Medium" pitchFamily="34" charset="-120"/>
              </a:rPr>
              <a:t>, ensuring compliance with national standards and quality assurance.</a:t>
            </a:r>
            <a:endParaRPr lang="en-US" sz="1600" dirty="0"/>
          </a:p>
        </p:txBody>
      </p:sp>
      <p:sp>
        <p:nvSpPr>
          <p:cNvPr id="5" name="Text 3"/>
          <p:cNvSpPr/>
          <p:nvPr/>
        </p:nvSpPr>
        <p:spPr>
          <a:xfrm>
            <a:off x="659130" y="3738392"/>
            <a:ext cx="3523774" cy="308967"/>
          </a:xfrm>
          <a:prstGeom prst="rect">
            <a:avLst/>
          </a:prstGeom>
          <a:noFill/>
          <a:ln/>
        </p:spPr>
        <p:txBody>
          <a:bodyPr wrap="none" lIns="0" tIns="0" rIns="0" bIns="0" rtlCol="0" anchor="t"/>
          <a:lstStyle/>
          <a:p>
            <a:pPr marL="0" indent="0" algn="l">
              <a:lnSpc>
                <a:spcPts val="2400"/>
              </a:lnSpc>
              <a:buNone/>
            </a:pPr>
            <a:r>
              <a:rPr lang="en-US" sz="3200" b="1" dirty="0">
                <a:latin typeface="Cambria" panose="02040503050406030204" pitchFamily="18" charset="0"/>
                <a:ea typeface="Cambria" panose="02040503050406030204" pitchFamily="18" charset="0"/>
                <a:cs typeface="Instrument Sans Semi Bold" pitchFamily="34" charset="-120"/>
              </a:rPr>
              <a:t>Comprehensive In-Home Care</a:t>
            </a:r>
            <a:endParaRPr lang="en-US" sz="3200" b="1" dirty="0">
              <a:latin typeface="Cambria" panose="02040503050406030204" pitchFamily="18" charset="0"/>
              <a:ea typeface="Cambria" panose="02040503050406030204" pitchFamily="18" charset="0"/>
            </a:endParaRPr>
          </a:p>
        </p:txBody>
      </p:sp>
      <p:sp>
        <p:nvSpPr>
          <p:cNvPr id="6" name="Text 4"/>
          <p:cNvSpPr/>
          <p:nvPr/>
        </p:nvSpPr>
        <p:spPr>
          <a:xfrm>
            <a:off x="659130" y="4212142"/>
            <a:ext cx="7826454" cy="263604"/>
          </a:xfrm>
          <a:prstGeom prst="rect">
            <a:avLst/>
          </a:prstGeom>
          <a:noFill/>
          <a:ln/>
        </p:spPr>
        <p:txBody>
          <a:bodyPr wrap="none" lIns="0" tIns="0" rIns="0" bIns="0" rtlCol="0" anchor="t"/>
          <a:lstStyle/>
          <a:p>
            <a:pPr marL="342900" indent="-342900" algn="l">
              <a:lnSpc>
                <a:spcPts val="20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Personal care assistance with daily living activities</a:t>
            </a:r>
            <a:endParaRPr lang="en-US" sz="1600" dirty="0">
              <a:latin typeface="Cambria" panose="02040503050406030204" pitchFamily="18" charset="0"/>
              <a:ea typeface="Cambria" panose="02040503050406030204" pitchFamily="18" charset="0"/>
            </a:endParaRPr>
          </a:p>
        </p:txBody>
      </p:sp>
      <p:sp>
        <p:nvSpPr>
          <p:cNvPr id="7" name="Text 5"/>
          <p:cNvSpPr/>
          <p:nvPr/>
        </p:nvSpPr>
        <p:spPr>
          <a:xfrm>
            <a:off x="659130" y="4533373"/>
            <a:ext cx="7826454" cy="263604"/>
          </a:xfrm>
          <a:prstGeom prst="rect">
            <a:avLst/>
          </a:prstGeom>
          <a:noFill/>
          <a:ln/>
        </p:spPr>
        <p:txBody>
          <a:bodyPr wrap="none" lIns="0" tIns="0" rIns="0" bIns="0" rtlCol="0" anchor="t"/>
          <a:lstStyle/>
          <a:p>
            <a:pPr marL="342900" indent="-342900" algn="l">
              <a:lnSpc>
                <a:spcPts val="20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Clinical support and medication management</a:t>
            </a:r>
            <a:endParaRPr lang="en-US" sz="1600" dirty="0">
              <a:latin typeface="Cambria" panose="02040503050406030204" pitchFamily="18" charset="0"/>
              <a:ea typeface="Cambria" panose="02040503050406030204" pitchFamily="18" charset="0"/>
            </a:endParaRPr>
          </a:p>
        </p:txBody>
      </p:sp>
      <p:sp>
        <p:nvSpPr>
          <p:cNvPr id="8" name="Text 6"/>
          <p:cNvSpPr/>
          <p:nvPr/>
        </p:nvSpPr>
        <p:spPr>
          <a:xfrm>
            <a:off x="659130" y="4854603"/>
            <a:ext cx="7826454" cy="263604"/>
          </a:xfrm>
          <a:prstGeom prst="rect">
            <a:avLst/>
          </a:prstGeom>
          <a:noFill/>
          <a:ln/>
        </p:spPr>
        <p:txBody>
          <a:bodyPr wrap="none" lIns="0" tIns="0" rIns="0" bIns="0" rtlCol="0" anchor="t"/>
          <a:lstStyle/>
          <a:p>
            <a:pPr marL="342900" indent="-342900" algn="l">
              <a:lnSpc>
                <a:spcPts val="20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Mobility assistance and physiotherapy</a:t>
            </a:r>
            <a:endParaRPr lang="en-US" sz="1600" dirty="0">
              <a:latin typeface="Cambria" panose="02040503050406030204" pitchFamily="18" charset="0"/>
              <a:ea typeface="Cambria" panose="02040503050406030204" pitchFamily="18" charset="0"/>
            </a:endParaRPr>
          </a:p>
        </p:txBody>
      </p:sp>
      <p:sp>
        <p:nvSpPr>
          <p:cNvPr id="9" name="Text 7"/>
          <p:cNvSpPr/>
          <p:nvPr/>
        </p:nvSpPr>
        <p:spPr>
          <a:xfrm>
            <a:off x="659130" y="5175834"/>
            <a:ext cx="7826454" cy="263604"/>
          </a:xfrm>
          <a:prstGeom prst="rect">
            <a:avLst/>
          </a:prstGeom>
          <a:noFill/>
          <a:ln/>
        </p:spPr>
        <p:txBody>
          <a:bodyPr wrap="none" lIns="0" tIns="0" rIns="0" bIns="0" rtlCol="0" anchor="t"/>
          <a:lstStyle/>
          <a:p>
            <a:pPr marL="342900" indent="-342900" algn="l">
              <a:lnSpc>
                <a:spcPts val="20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Domestic services and meal preparation</a:t>
            </a:r>
            <a:endParaRPr lang="en-US" sz="1600" dirty="0">
              <a:latin typeface="Cambria" panose="02040503050406030204" pitchFamily="18" charset="0"/>
              <a:ea typeface="Cambria" panose="02040503050406030204" pitchFamily="18" charset="0"/>
            </a:endParaRPr>
          </a:p>
        </p:txBody>
      </p:sp>
      <p:sp>
        <p:nvSpPr>
          <p:cNvPr id="10" name="Text 8"/>
          <p:cNvSpPr/>
          <p:nvPr/>
        </p:nvSpPr>
        <p:spPr>
          <a:xfrm>
            <a:off x="659130" y="5497065"/>
            <a:ext cx="7826454" cy="263604"/>
          </a:xfrm>
          <a:prstGeom prst="rect">
            <a:avLst/>
          </a:prstGeom>
          <a:noFill/>
          <a:ln/>
        </p:spPr>
        <p:txBody>
          <a:bodyPr wrap="none" lIns="0" tIns="0" rIns="0" bIns="0" rtlCol="0" anchor="t"/>
          <a:lstStyle/>
          <a:p>
            <a:pPr marL="342900" indent="-342900" algn="l">
              <a:lnSpc>
                <a:spcPts val="20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Social support and companionship</a:t>
            </a:r>
            <a:endParaRPr lang="en-US" sz="1600" dirty="0">
              <a:latin typeface="Cambria" panose="02040503050406030204" pitchFamily="18" charset="0"/>
              <a:ea typeface="Cambria" panose="02040503050406030204" pitchFamily="18" charset="0"/>
            </a:endParaRPr>
          </a:p>
        </p:txBody>
      </p:sp>
      <p:sp>
        <p:nvSpPr>
          <p:cNvPr id="11" name="Text 9"/>
          <p:cNvSpPr/>
          <p:nvPr/>
        </p:nvSpPr>
        <p:spPr>
          <a:xfrm>
            <a:off x="659130" y="5908902"/>
            <a:ext cx="7826454" cy="527209"/>
          </a:xfrm>
          <a:prstGeom prst="rect">
            <a:avLst/>
          </a:prstGeom>
          <a:noFill/>
          <a:ln/>
        </p:spPr>
        <p:txBody>
          <a:bodyPr wrap="square" lIns="0" tIns="0" rIns="0" bIns="0" rtlCol="0" anchor="t"/>
          <a:lstStyle/>
          <a:p>
            <a:pPr marL="0" indent="0" algn="l">
              <a:lnSpc>
                <a:spcPts val="2050"/>
              </a:lnSpc>
              <a:buNone/>
            </a:pPr>
            <a:r>
              <a:rPr lang="en-US" sz="1600" dirty="0">
                <a:latin typeface="Cambria" panose="02040503050406030204" pitchFamily="18" charset="0"/>
                <a:ea typeface="Cambria" panose="02040503050406030204" pitchFamily="18" charset="0"/>
                <a:cs typeface="Instrument Sans Medium" pitchFamily="34" charset="-120"/>
              </a:rPr>
              <a:t>Available 24/7 with culturally sensitive, multilingual staff who understand diverse community needs and preferences.</a:t>
            </a:r>
            <a:endParaRPr lang="en-US" sz="1600" dirty="0">
              <a:latin typeface="Cambria" panose="02040503050406030204" pitchFamily="18" charset="0"/>
              <a:ea typeface="Cambria" panose="02040503050406030204" pitchFamily="18" charset="0"/>
            </a:endParaRPr>
          </a:p>
        </p:txBody>
      </p:sp>
      <p:pic>
        <p:nvPicPr>
          <p:cNvPr id="12" name="Image 0" descr="preencoded.png"/>
          <p:cNvPicPr>
            <a:picLocks noChangeAspect="1"/>
          </p:cNvPicPr>
          <p:nvPr/>
        </p:nvPicPr>
        <p:blipFill>
          <a:blip r:embed="rId3"/>
          <a:stretch>
            <a:fillRect/>
          </a:stretch>
        </p:blipFill>
        <p:spPr>
          <a:xfrm>
            <a:off x="9674536" y="1713769"/>
            <a:ext cx="4296734" cy="536726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09298"/>
            <a:ext cx="9838849" cy="620078"/>
          </a:xfrm>
          <a:prstGeom prst="rect">
            <a:avLst/>
          </a:prstGeom>
          <a:noFill/>
          <a:ln/>
        </p:spPr>
        <p:txBody>
          <a:bodyPr wrap="none" lIns="0" tIns="0" rIns="0" bIns="0" rtlCol="0" anchor="t"/>
          <a:lstStyle/>
          <a:p>
            <a:pPr marL="0" indent="0" algn="l">
              <a:lnSpc>
                <a:spcPts val="4850"/>
              </a:lnSpc>
              <a:buNone/>
            </a:pPr>
            <a:r>
              <a:rPr lang="en-US" sz="4800" b="1" dirty="0">
                <a:latin typeface="Cambria" panose="02040503050406030204" pitchFamily="18" charset="0"/>
                <a:ea typeface="Cambria" panose="02040503050406030204" pitchFamily="18" charset="0"/>
                <a:cs typeface="Instrument Sans Semi Bold" pitchFamily="34" charset="-120"/>
              </a:rPr>
              <a:t>Georges Estate: Premium Residential Care</a:t>
            </a:r>
            <a:endParaRPr lang="en-US" sz="4800" b="1" dirty="0">
              <a:latin typeface="Cambria" panose="02040503050406030204" pitchFamily="18" charset="0"/>
              <a:ea typeface="Cambria" panose="02040503050406030204" pitchFamily="18" charset="0"/>
            </a:endParaRPr>
          </a:p>
        </p:txBody>
      </p:sp>
      <p:pic>
        <p:nvPicPr>
          <p:cNvPr id="3" name="Image 0" descr="preencoded.png"/>
          <p:cNvPicPr>
            <a:picLocks noChangeAspect="1"/>
          </p:cNvPicPr>
          <p:nvPr/>
        </p:nvPicPr>
        <p:blipFill>
          <a:blip r:embed="rId3"/>
          <a:stretch>
            <a:fillRect/>
          </a:stretch>
        </p:blipFill>
        <p:spPr>
          <a:xfrm>
            <a:off x="800814" y="1788497"/>
            <a:ext cx="3742292" cy="2312852"/>
          </a:xfrm>
          <a:prstGeom prst="rect">
            <a:avLst/>
          </a:prstGeom>
        </p:spPr>
      </p:pic>
      <p:sp>
        <p:nvSpPr>
          <p:cNvPr id="4" name="Text 1"/>
          <p:cNvSpPr/>
          <p:nvPr/>
        </p:nvSpPr>
        <p:spPr>
          <a:xfrm>
            <a:off x="800814" y="4582543"/>
            <a:ext cx="3169652" cy="350022"/>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Luxurious Living Spaces</a:t>
            </a:r>
            <a:endParaRPr lang="en-US" sz="2400" b="1" dirty="0">
              <a:latin typeface="Cambria" panose="02040503050406030204" pitchFamily="18" charset="0"/>
              <a:ea typeface="Cambria" panose="02040503050406030204" pitchFamily="18" charset="0"/>
            </a:endParaRPr>
          </a:p>
        </p:txBody>
      </p:sp>
      <p:sp>
        <p:nvSpPr>
          <p:cNvPr id="5" name="Text 2"/>
          <p:cNvSpPr/>
          <p:nvPr/>
        </p:nvSpPr>
        <p:spPr>
          <a:xfrm>
            <a:off x="800815" y="5257205"/>
            <a:ext cx="3742292" cy="1433408"/>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Purpose-built facility featuring lush gardens, comfortable communal areas, and private accommodations designed for dignity and comfort.</a:t>
            </a:r>
            <a:endParaRPr lang="en-US" dirty="0">
              <a:latin typeface="Cambria" panose="02040503050406030204" pitchFamily="18" charset="0"/>
              <a:ea typeface="Cambria" panose="02040503050406030204" pitchFamily="18" charset="0"/>
            </a:endParaRPr>
          </a:p>
        </p:txBody>
      </p:sp>
      <p:pic>
        <p:nvPicPr>
          <p:cNvPr id="6" name="Image 1" descr="preencoded.png"/>
          <p:cNvPicPr>
            <a:picLocks noChangeAspect="1"/>
          </p:cNvPicPr>
          <p:nvPr/>
        </p:nvPicPr>
        <p:blipFill>
          <a:blip r:embed="rId4"/>
          <a:stretch>
            <a:fillRect/>
          </a:stretch>
        </p:blipFill>
        <p:spPr>
          <a:xfrm>
            <a:off x="5231010" y="1788497"/>
            <a:ext cx="3742440" cy="2313000"/>
          </a:xfrm>
          <a:prstGeom prst="rect">
            <a:avLst/>
          </a:prstGeom>
        </p:spPr>
      </p:pic>
      <p:sp>
        <p:nvSpPr>
          <p:cNvPr id="7" name="Text 3"/>
          <p:cNvSpPr/>
          <p:nvPr/>
        </p:nvSpPr>
        <p:spPr>
          <a:xfrm>
            <a:off x="5231009" y="4582662"/>
            <a:ext cx="3897673" cy="350022"/>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World-Class Wellness Centre</a:t>
            </a:r>
            <a:endParaRPr lang="en-US" sz="2400" b="1" dirty="0">
              <a:latin typeface="Cambria" panose="02040503050406030204" pitchFamily="18" charset="0"/>
              <a:ea typeface="Cambria" panose="02040503050406030204" pitchFamily="18" charset="0"/>
            </a:endParaRPr>
          </a:p>
        </p:txBody>
      </p:sp>
      <p:sp>
        <p:nvSpPr>
          <p:cNvPr id="8" name="Text 4"/>
          <p:cNvSpPr/>
          <p:nvPr/>
        </p:nvSpPr>
        <p:spPr>
          <a:xfrm>
            <a:off x="5231010" y="5257324"/>
            <a:ext cx="3742440" cy="1433408"/>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Comprehensive wellness facilities offering physiotherapy, hydrotherapy, occupational therapy, and specialized clinical care programs.</a:t>
            </a:r>
            <a:endParaRPr lang="en-US" dirty="0">
              <a:latin typeface="Cambria" panose="02040503050406030204" pitchFamily="18" charset="0"/>
              <a:ea typeface="Cambria" panose="02040503050406030204" pitchFamily="18" charset="0"/>
            </a:endParaRPr>
          </a:p>
        </p:txBody>
      </p:sp>
      <p:pic>
        <p:nvPicPr>
          <p:cNvPr id="9" name="Image 2" descr="preencoded.png"/>
          <p:cNvPicPr>
            <a:picLocks noChangeAspect="1"/>
          </p:cNvPicPr>
          <p:nvPr/>
        </p:nvPicPr>
        <p:blipFill>
          <a:blip r:embed="rId5"/>
          <a:stretch>
            <a:fillRect/>
          </a:stretch>
        </p:blipFill>
        <p:spPr>
          <a:xfrm>
            <a:off x="9661326" y="1788497"/>
            <a:ext cx="3742440" cy="2313000"/>
          </a:xfrm>
          <a:prstGeom prst="rect">
            <a:avLst/>
          </a:prstGeom>
        </p:spPr>
      </p:pic>
      <p:sp>
        <p:nvSpPr>
          <p:cNvPr id="10" name="Text 5"/>
          <p:cNvSpPr/>
          <p:nvPr/>
        </p:nvSpPr>
        <p:spPr>
          <a:xfrm>
            <a:off x="9654301" y="4582781"/>
            <a:ext cx="3422089" cy="350022"/>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Engaging Social Activities</a:t>
            </a:r>
            <a:endParaRPr lang="en-US" sz="2400" b="1" dirty="0">
              <a:latin typeface="Cambria" panose="02040503050406030204" pitchFamily="18" charset="0"/>
              <a:ea typeface="Cambria" panose="02040503050406030204" pitchFamily="18" charset="0"/>
            </a:endParaRPr>
          </a:p>
        </p:txBody>
      </p:sp>
      <p:sp>
        <p:nvSpPr>
          <p:cNvPr id="11" name="Text 6"/>
          <p:cNvSpPr/>
          <p:nvPr/>
        </p:nvSpPr>
        <p:spPr>
          <a:xfrm>
            <a:off x="9654302" y="5257324"/>
            <a:ext cx="3749464" cy="1433408"/>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Rich program of activities including pet therapy, live concerts, scenic drives, arts and crafts, and community outings that promote joy and connection.</a:t>
            </a:r>
            <a:endParaRPr lang="en-US" dirty="0">
              <a:latin typeface="Cambria" panose="02040503050406030204" pitchFamily="18" charset="0"/>
              <a:ea typeface="Cambria" panose="020405030504060302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23768" y="428744"/>
            <a:ext cx="5004792" cy="487204"/>
          </a:xfrm>
          <a:prstGeom prst="rect">
            <a:avLst/>
          </a:prstGeom>
          <a:noFill/>
          <a:ln/>
        </p:spPr>
        <p:txBody>
          <a:bodyPr wrap="none" lIns="0" tIns="0" rIns="0" bIns="0" rtlCol="0" anchor="t"/>
          <a:lstStyle/>
          <a:p>
            <a:pPr marL="0" indent="0" algn="l">
              <a:lnSpc>
                <a:spcPts val="3800"/>
              </a:lnSpc>
              <a:buNone/>
            </a:pPr>
            <a:r>
              <a:rPr lang="en-US" sz="4800" b="1" dirty="0">
                <a:latin typeface="Cambria" panose="02040503050406030204" pitchFamily="18" charset="0"/>
                <a:ea typeface="Cambria" panose="02040503050406030204" pitchFamily="18" charset="0"/>
                <a:cs typeface="Instrument Sans Semi Bold" pitchFamily="34" charset="-120"/>
              </a:rPr>
              <a:t>Real Stories of Care and Joy</a:t>
            </a:r>
            <a:endParaRPr lang="en-US" sz="4800" b="1" dirty="0">
              <a:latin typeface="Cambria" panose="02040503050406030204" pitchFamily="18" charset="0"/>
              <a:ea typeface="Cambria" panose="02040503050406030204" pitchFamily="18" charset="0"/>
            </a:endParaRPr>
          </a:p>
        </p:txBody>
      </p:sp>
      <p:sp>
        <p:nvSpPr>
          <p:cNvPr id="3" name="Shape 1"/>
          <p:cNvSpPr/>
          <p:nvPr/>
        </p:nvSpPr>
        <p:spPr>
          <a:xfrm>
            <a:off x="623768" y="1227773"/>
            <a:ext cx="6613446" cy="1780461"/>
          </a:xfrm>
          <a:prstGeom prst="roundRect">
            <a:avLst>
              <a:gd name="adj" fmla="val 3679"/>
            </a:avLst>
          </a:prstGeom>
          <a:solidFill>
            <a:srgbClr val="FFFFFF">
              <a:alpha val="95000"/>
            </a:srgbClr>
          </a:solidFill>
          <a:ln w="22860">
            <a:solidFill>
              <a:srgbClr val="C8C9CF"/>
            </a:solidFill>
            <a:prstDash val="solid"/>
          </a:ln>
        </p:spPr>
        <p:txBody>
          <a:bodyPr/>
          <a:lstStyle/>
          <a:p>
            <a:endParaRPr lang="en-IN" dirty="0"/>
          </a:p>
        </p:txBody>
      </p:sp>
      <p:pic>
        <p:nvPicPr>
          <p:cNvPr id="4" name="Image 0" descr="preencoded.png"/>
          <p:cNvPicPr>
            <a:picLocks noChangeAspect="1"/>
          </p:cNvPicPr>
          <p:nvPr/>
        </p:nvPicPr>
        <p:blipFill>
          <a:blip r:embed="rId3"/>
          <a:stretch>
            <a:fillRect/>
          </a:stretch>
        </p:blipFill>
        <p:spPr>
          <a:xfrm>
            <a:off x="553164" y="1157168"/>
            <a:ext cx="187047" cy="187047"/>
          </a:xfrm>
          <a:prstGeom prst="rect">
            <a:avLst/>
          </a:prstGeom>
        </p:spPr>
      </p:pic>
      <p:pic>
        <p:nvPicPr>
          <p:cNvPr id="5" name="Image 1" descr="preencoded.png"/>
          <p:cNvPicPr>
            <a:picLocks noChangeAspect="1"/>
          </p:cNvPicPr>
          <p:nvPr/>
        </p:nvPicPr>
        <p:blipFill>
          <a:blip r:embed="rId3"/>
          <a:stretch>
            <a:fillRect/>
          </a:stretch>
        </p:blipFill>
        <p:spPr>
          <a:xfrm>
            <a:off x="7120771" y="2891790"/>
            <a:ext cx="187047" cy="187047"/>
          </a:xfrm>
          <a:prstGeom prst="rect">
            <a:avLst/>
          </a:prstGeom>
        </p:spPr>
      </p:pic>
      <p:sp>
        <p:nvSpPr>
          <p:cNvPr id="6" name="Text 2"/>
          <p:cNvSpPr/>
          <p:nvPr/>
        </p:nvSpPr>
        <p:spPr>
          <a:xfrm>
            <a:off x="1114306" y="1577935"/>
            <a:ext cx="5866209" cy="499110"/>
          </a:xfrm>
          <a:prstGeom prst="rect">
            <a:avLst/>
          </a:prstGeom>
          <a:noFill/>
          <a:ln/>
        </p:spPr>
        <p:txBody>
          <a:bodyPr wrap="square" lIns="0" tIns="0" rIns="0" bIns="0" rtlCol="0" anchor="t"/>
          <a:lstStyle/>
          <a:p>
            <a:pPr marL="0" indent="0" algn="l">
              <a:lnSpc>
                <a:spcPts val="1950"/>
              </a:lnSpc>
              <a:buNone/>
            </a:pPr>
            <a:r>
              <a:rPr lang="en-US" sz="1600" dirty="0">
                <a:latin typeface="Cambria" panose="02040503050406030204" pitchFamily="18" charset="0"/>
                <a:ea typeface="Cambria" panose="02040503050406030204" pitchFamily="18" charset="0"/>
                <a:cs typeface="Instrument Sans Medium" pitchFamily="34" charset="-120"/>
              </a:rPr>
              <a:t>My father loved the activities and was cared for like family. The staff went above and beyond to make him feel at home and valued every single day.</a:t>
            </a:r>
            <a:endParaRPr lang="en-US" sz="1600" dirty="0">
              <a:latin typeface="Cambria" panose="02040503050406030204" pitchFamily="18" charset="0"/>
              <a:ea typeface="Cambria" panose="02040503050406030204" pitchFamily="18" charset="0"/>
            </a:endParaRPr>
          </a:p>
        </p:txBody>
      </p:sp>
      <p:sp>
        <p:nvSpPr>
          <p:cNvPr id="7" name="Shape 3"/>
          <p:cNvSpPr/>
          <p:nvPr/>
        </p:nvSpPr>
        <p:spPr>
          <a:xfrm>
            <a:off x="880466" y="1608750"/>
            <a:ext cx="45719" cy="740874"/>
          </a:xfrm>
          <a:prstGeom prst="rect">
            <a:avLst/>
          </a:prstGeom>
          <a:solidFill>
            <a:srgbClr val="505468"/>
          </a:solidFill>
          <a:ln/>
        </p:spPr>
      </p:sp>
      <p:sp>
        <p:nvSpPr>
          <p:cNvPr id="8" name="Text 4"/>
          <p:cNvSpPr/>
          <p:nvPr/>
        </p:nvSpPr>
        <p:spPr>
          <a:xfrm>
            <a:off x="903327" y="2526274"/>
            <a:ext cx="6100048" cy="249555"/>
          </a:xfrm>
          <a:prstGeom prst="rect">
            <a:avLst/>
          </a:prstGeom>
          <a:noFill/>
          <a:ln/>
        </p:spPr>
        <p:txBody>
          <a:bodyPr wrap="none" lIns="0" tIns="0" rIns="0" bIns="0" rtlCol="0" anchor="t"/>
          <a:lstStyle/>
          <a:p>
            <a:pPr marL="0" indent="0" algn="l">
              <a:lnSpc>
                <a:spcPts val="1950"/>
              </a:lnSpc>
              <a:buNone/>
            </a:pPr>
            <a:r>
              <a:rPr lang="en-US" sz="1600" b="1" dirty="0">
                <a:solidFill>
                  <a:srgbClr val="5B5F71"/>
                </a:solidFill>
                <a:latin typeface="Cambria" panose="02040503050406030204" pitchFamily="18" charset="0"/>
                <a:ea typeface="Cambria" panose="02040503050406030204" pitchFamily="18" charset="0"/>
                <a:cs typeface="Instrument Sans Medium" pitchFamily="34" charset="-120"/>
              </a:rPr>
              <a:t>– Kathy Smith</a:t>
            </a:r>
            <a:endParaRPr lang="en-US" sz="1600" dirty="0">
              <a:latin typeface="Cambria" panose="02040503050406030204" pitchFamily="18" charset="0"/>
              <a:ea typeface="Cambria" panose="02040503050406030204" pitchFamily="18" charset="0"/>
            </a:endParaRPr>
          </a:p>
        </p:txBody>
      </p:sp>
      <p:sp>
        <p:nvSpPr>
          <p:cNvPr id="9" name="Shape 5"/>
          <p:cNvSpPr/>
          <p:nvPr/>
        </p:nvSpPr>
        <p:spPr>
          <a:xfrm>
            <a:off x="7393067" y="1227773"/>
            <a:ext cx="6613565" cy="1780461"/>
          </a:xfrm>
          <a:prstGeom prst="roundRect">
            <a:avLst>
              <a:gd name="adj" fmla="val 3679"/>
            </a:avLst>
          </a:prstGeom>
          <a:solidFill>
            <a:srgbClr val="FFFFFF">
              <a:alpha val="95000"/>
            </a:srgbClr>
          </a:solidFill>
          <a:ln w="22860">
            <a:solidFill>
              <a:srgbClr val="C8C9CF"/>
            </a:solidFill>
            <a:prstDash val="solid"/>
          </a:ln>
        </p:spPr>
        <p:txBody>
          <a:bodyPr/>
          <a:lstStyle/>
          <a:p>
            <a:endParaRPr lang="en-IN" dirty="0"/>
          </a:p>
        </p:txBody>
      </p:sp>
      <p:pic>
        <p:nvPicPr>
          <p:cNvPr id="10" name="Image 2" descr="preencoded.png"/>
          <p:cNvPicPr>
            <a:picLocks noChangeAspect="1"/>
          </p:cNvPicPr>
          <p:nvPr/>
        </p:nvPicPr>
        <p:blipFill>
          <a:blip r:embed="rId3"/>
          <a:stretch>
            <a:fillRect/>
          </a:stretch>
        </p:blipFill>
        <p:spPr>
          <a:xfrm>
            <a:off x="7322463" y="1157168"/>
            <a:ext cx="187047" cy="187047"/>
          </a:xfrm>
          <a:prstGeom prst="rect">
            <a:avLst/>
          </a:prstGeom>
        </p:spPr>
      </p:pic>
      <p:pic>
        <p:nvPicPr>
          <p:cNvPr id="11" name="Image 3" descr="preencoded.png"/>
          <p:cNvPicPr>
            <a:picLocks noChangeAspect="1"/>
          </p:cNvPicPr>
          <p:nvPr/>
        </p:nvPicPr>
        <p:blipFill>
          <a:blip r:embed="rId3"/>
          <a:stretch>
            <a:fillRect/>
          </a:stretch>
        </p:blipFill>
        <p:spPr>
          <a:xfrm>
            <a:off x="13890188" y="2891790"/>
            <a:ext cx="187047" cy="187047"/>
          </a:xfrm>
          <a:prstGeom prst="rect">
            <a:avLst/>
          </a:prstGeom>
        </p:spPr>
      </p:pic>
      <p:sp>
        <p:nvSpPr>
          <p:cNvPr id="12" name="Text 6"/>
          <p:cNvSpPr/>
          <p:nvPr/>
        </p:nvSpPr>
        <p:spPr>
          <a:xfrm>
            <a:off x="7883604" y="1577935"/>
            <a:ext cx="5866328" cy="748665"/>
          </a:xfrm>
          <a:prstGeom prst="rect">
            <a:avLst/>
          </a:prstGeom>
          <a:noFill/>
          <a:ln/>
        </p:spPr>
        <p:txBody>
          <a:bodyPr wrap="square" lIns="0" tIns="0" rIns="0" bIns="0" rtlCol="0" anchor="t"/>
          <a:lstStyle/>
          <a:p>
            <a:pPr marL="0" indent="0" algn="l">
              <a:lnSpc>
                <a:spcPts val="1950"/>
              </a:lnSpc>
              <a:buNone/>
            </a:pPr>
            <a:r>
              <a:rPr lang="en-US" sz="1600" dirty="0">
                <a:latin typeface="Cambria" panose="02040503050406030204" pitchFamily="18" charset="0"/>
                <a:ea typeface="Cambria" panose="02040503050406030204" pitchFamily="18" charset="0"/>
                <a:cs typeface="Instrument Sans Medium" pitchFamily="34" charset="-120"/>
              </a:rPr>
              <a:t>The kindness and professionalism exceeded our expectations. We felt confident leaving our mother in their care, knowing she would receive compassionate attention.</a:t>
            </a:r>
            <a:endParaRPr lang="en-US" sz="1600" dirty="0">
              <a:latin typeface="Cambria" panose="02040503050406030204" pitchFamily="18" charset="0"/>
              <a:ea typeface="Cambria" panose="02040503050406030204" pitchFamily="18" charset="0"/>
            </a:endParaRPr>
          </a:p>
        </p:txBody>
      </p:sp>
      <p:sp>
        <p:nvSpPr>
          <p:cNvPr id="13" name="Shape 7"/>
          <p:cNvSpPr/>
          <p:nvPr/>
        </p:nvSpPr>
        <p:spPr>
          <a:xfrm>
            <a:off x="7649766" y="1577935"/>
            <a:ext cx="22860" cy="748665"/>
          </a:xfrm>
          <a:prstGeom prst="rect">
            <a:avLst/>
          </a:prstGeom>
          <a:solidFill>
            <a:srgbClr val="505468"/>
          </a:solidFill>
          <a:ln/>
        </p:spPr>
      </p:sp>
      <p:sp>
        <p:nvSpPr>
          <p:cNvPr id="14" name="Text 8"/>
          <p:cNvSpPr/>
          <p:nvPr/>
        </p:nvSpPr>
        <p:spPr>
          <a:xfrm>
            <a:off x="7649766" y="2501979"/>
            <a:ext cx="6100167" cy="249555"/>
          </a:xfrm>
          <a:prstGeom prst="rect">
            <a:avLst/>
          </a:prstGeom>
          <a:noFill/>
          <a:ln/>
        </p:spPr>
        <p:txBody>
          <a:bodyPr wrap="none" lIns="0" tIns="0" rIns="0" bIns="0" rtlCol="0" anchor="t"/>
          <a:lstStyle/>
          <a:p>
            <a:pPr marL="0" indent="0" algn="l">
              <a:lnSpc>
                <a:spcPts val="1950"/>
              </a:lnSpc>
              <a:buNone/>
            </a:pPr>
            <a:r>
              <a:rPr lang="en-US" sz="1600" b="1" dirty="0">
                <a:solidFill>
                  <a:srgbClr val="5B5F71"/>
                </a:solidFill>
                <a:latin typeface="Cambria" panose="02040503050406030204" pitchFamily="18" charset="0"/>
                <a:ea typeface="Cambria" panose="02040503050406030204" pitchFamily="18" charset="0"/>
                <a:cs typeface="Instrument Sans Medium" pitchFamily="34" charset="-120"/>
              </a:rPr>
              <a:t>– The Meredith Family</a:t>
            </a:r>
            <a:endParaRPr lang="en-US" sz="1600" dirty="0">
              <a:latin typeface="Cambria" panose="02040503050406030204" pitchFamily="18" charset="0"/>
              <a:ea typeface="Cambria" panose="02040503050406030204" pitchFamily="18" charset="0"/>
            </a:endParaRPr>
          </a:p>
        </p:txBody>
      </p:sp>
      <p:pic>
        <p:nvPicPr>
          <p:cNvPr id="15" name="Image 4" descr="preencoded.png"/>
          <p:cNvPicPr>
            <a:picLocks noChangeAspect="1"/>
          </p:cNvPicPr>
          <p:nvPr/>
        </p:nvPicPr>
        <p:blipFill>
          <a:blip r:embed="rId4"/>
          <a:stretch>
            <a:fillRect/>
          </a:stretch>
        </p:blipFill>
        <p:spPr>
          <a:xfrm>
            <a:off x="623768" y="3281304"/>
            <a:ext cx="6613446" cy="4268748"/>
          </a:xfrm>
          <a:prstGeom prst="rect">
            <a:avLst/>
          </a:prstGeom>
        </p:spPr>
      </p:pic>
      <p:sp>
        <p:nvSpPr>
          <p:cNvPr id="16" name="Text 9"/>
          <p:cNvSpPr/>
          <p:nvPr/>
        </p:nvSpPr>
        <p:spPr>
          <a:xfrm>
            <a:off x="7512963" y="3339465"/>
            <a:ext cx="2857143" cy="292418"/>
          </a:xfrm>
          <a:prstGeom prst="rect">
            <a:avLst/>
          </a:prstGeom>
          <a:noFill/>
          <a:ln/>
        </p:spPr>
        <p:txBody>
          <a:bodyPr wrap="none" lIns="0" tIns="0" rIns="0" bIns="0" rtlCol="0" anchor="t"/>
          <a:lstStyle/>
          <a:p>
            <a:pPr marL="0" indent="0" algn="l">
              <a:lnSpc>
                <a:spcPts val="2300"/>
              </a:lnSpc>
              <a:buNone/>
            </a:pPr>
            <a:r>
              <a:rPr lang="en-US" sz="2800" b="1" dirty="0">
                <a:latin typeface="Cambria" panose="02040503050406030204" pitchFamily="18" charset="0"/>
                <a:ea typeface="Cambria" panose="02040503050406030204" pitchFamily="18" charset="0"/>
                <a:cs typeface="Instrument Sans Semi Bold" pitchFamily="34" charset="-120"/>
              </a:rPr>
              <a:t>Peace of Mind for Families</a:t>
            </a:r>
            <a:endParaRPr lang="en-US" sz="2800" b="1" dirty="0">
              <a:latin typeface="Cambria" panose="02040503050406030204" pitchFamily="18" charset="0"/>
              <a:ea typeface="Cambria" panose="02040503050406030204" pitchFamily="18" charset="0"/>
            </a:endParaRPr>
          </a:p>
        </p:txBody>
      </p:sp>
      <p:sp>
        <p:nvSpPr>
          <p:cNvPr id="17" name="Text 10"/>
          <p:cNvSpPr/>
          <p:nvPr/>
        </p:nvSpPr>
        <p:spPr>
          <a:xfrm>
            <a:off x="7512963" y="3787735"/>
            <a:ext cx="6501289" cy="998220"/>
          </a:xfrm>
          <a:prstGeom prst="rect">
            <a:avLst/>
          </a:prstGeom>
          <a:noFill/>
          <a:ln/>
        </p:spPr>
        <p:txBody>
          <a:bodyPr wrap="square" lIns="0" tIns="0" rIns="0" bIns="0" rtlCol="0" anchor="t"/>
          <a:lstStyle/>
          <a:p>
            <a:pPr marL="0" indent="0" algn="l">
              <a:lnSpc>
                <a:spcPts val="1950"/>
              </a:lnSpc>
              <a:buNone/>
            </a:pPr>
            <a:r>
              <a:rPr lang="en-US" sz="1600" dirty="0">
                <a:latin typeface="Cambria" panose="02040503050406030204" pitchFamily="18" charset="0"/>
                <a:ea typeface="Cambria" panose="02040503050406030204" pitchFamily="18" charset="0"/>
                <a:cs typeface="Instrument Sans Medium" pitchFamily="34" charset="-120"/>
              </a:rPr>
              <a:t>Families consistently express gratitude for the peace of mind that comes from knowing their loved ones are safe, happy, and receiving exceptional care. Our commitment to transparency and regular communication ensures families stay connected and informed about their loved one's wellbeing.</a:t>
            </a:r>
            <a:endParaRPr lang="en-US" sz="1600" dirty="0">
              <a:latin typeface="Cambria" panose="02040503050406030204" pitchFamily="18" charset="0"/>
              <a:ea typeface="Cambria" panose="020405030504060302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68893"/>
            <a:ext cx="7556421" cy="1240155"/>
          </a:xfrm>
          <a:prstGeom prst="rect">
            <a:avLst/>
          </a:prstGeom>
          <a:noFill/>
          <a:ln/>
        </p:spPr>
        <p:txBody>
          <a:bodyPr wrap="square" lIns="0" tIns="0" rIns="0" bIns="0" rtlCol="0" anchor="t"/>
          <a:lstStyle/>
          <a:p>
            <a:pPr marL="0" indent="0" algn="l">
              <a:lnSpc>
                <a:spcPts val="4850"/>
              </a:lnSpc>
              <a:buNone/>
            </a:pPr>
            <a:r>
              <a:rPr lang="en-US" sz="4400" b="1" dirty="0">
                <a:latin typeface="Cambria" panose="02040503050406030204" pitchFamily="18" charset="0"/>
                <a:ea typeface="Cambria" panose="02040503050406030204" pitchFamily="18" charset="0"/>
                <a:cs typeface="Instrument Sans Semi Bold" pitchFamily="34" charset="-120"/>
              </a:rPr>
              <a:t>Innovative and Empowering Care at Caura Aged Care</a:t>
            </a:r>
            <a:endParaRPr lang="en-US" sz="4400" b="1" dirty="0">
              <a:latin typeface="Cambria" panose="02040503050406030204" pitchFamily="18" charset="0"/>
              <a:ea typeface="Cambria" panose="02040503050406030204" pitchFamily="18" charset="0"/>
            </a:endParaRPr>
          </a:p>
        </p:txBody>
      </p:sp>
      <p:sp>
        <p:nvSpPr>
          <p:cNvPr id="4" name="Text 1"/>
          <p:cNvSpPr/>
          <p:nvPr/>
        </p:nvSpPr>
        <p:spPr>
          <a:xfrm>
            <a:off x="793790" y="2206704"/>
            <a:ext cx="198358" cy="248007"/>
          </a:xfrm>
          <a:prstGeom prst="rect">
            <a:avLst/>
          </a:prstGeom>
          <a:noFill/>
          <a:ln/>
        </p:spPr>
        <p:txBody>
          <a:bodyPr wrap="none" lIns="0" tIns="0" rIns="0" bIns="0" rtlCol="0" anchor="t"/>
          <a:lstStyle/>
          <a:p>
            <a:pPr marL="0" indent="0" algn="l">
              <a:lnSpc>
                <a:spcPts val="2500"/>
              </a:lnSpc>
              <a:buNone/>
            </a:pPr>
            <a:r>
              <a:rPr lang="en-US" sz="1600" b="1" dirty="0">
                <a:latin typeface="Cambria" panose="02040503050406030204" pitchFamily="18" charset="0"/>
                <a:ea typeface="Cambria" panose="02040503050406030204" pitchFamily="18" charset="0"/>
                <a:cs typeface="Instrument Sans Light" pitchFamily="34" charset="-120"/>
              </a:rPr>
              <a:t>01</a:t>
            </a:r>
            <a:endParaRPr lang="en-US" sz="1600" b="1" dirty="0">
              <a:latin typeface="Cambria" panose="02040503050406030204" pitchFamily="18" charset="0"/>
              <a:ea typeface="Cambria" panose="02040503050406030204" pitchFamily="18" charset="0"/>
            </a:endParaRPr>
          </a:p>
        </p:txBody>
      </p:sp>
      <p:pic>
        <p:nvPicPr>
          <p:cNvPr id="5" name="Image 1" descr="preencoded.png"/>
          <p:cNvPicPr>
            <a:picLocks noChangeAspect="1"/>
          </p:cNvPicPr>
          <p:nvPr/>
        </p:nvPicPr>
        <p:blipFill>
          <a:blip r:embed="rId4"/>
          <a:stretch>
            <a:fillRect/>
          </a:stretch>
        </p:blipFill>
        <p:spPr>
          <a:xfrm>
            <a:off x="793790" y="2521029"/>
            <a:ext cx="3679031" cy="22860"/>
          </a:xfrm>
          <a:prstGeom prst="rect">
            <a:avLst/>
          </a:prstGeom>
        </p:spPr>
      </p:pic>
      <p:sp>
        <p:nvSpPr>
          <p:cNvPr id="6" name="Text 2"/>
          <p:cNvSpPr/>
          <p:nvPr/>
        </p:nvSpPr>
        <p:spPr>
          <a:xfrm>
            <a:off x="793790" y="2665928"/>
            <a:ext cx="2490073" cy="310158"/>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Empowerment Focus</a:t>
            </a:r>
            <a:endParaRPr lang="en-US" sz="2400" b="1" dirty="0">
              <a:latin typeface="Cambria" panose="02040503050406030204" pitchFamily="18" charset="0"/>
              <a:ea typeface="Cambria" panose="02040503050406030204" pitchFamily="18" charset="0"/>
            </a:endParaRPr>
          </a:p>
        </p:txBody>
      </p:sp>
      <p:sp>
        <p:nvSpPr>
          <p:cNvPr id="7" name="Text 3"/>
          <p:cNvSpPr/>
          <p:nvPr/>
        </p:nvSpPr>
        <p:spPr>
          <a:xfrm>
            <a:off x="793790" y="3095149"/>
            <a:ext cx="3679031" cy="1270159"/>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Dedicated to empowering seniors to live independently with dignity, maintaining autonomy while providing necessary support.</a:t>
            </a:r>
            <a:endParaRPr lang="en-US" dirty="0">
              <a:latin typeface="Cambria" panose="02040503050406030204" pitchFamily="18" charset="0"/>
              <a:ea typeface="Cambria" panose="02040503050406030204" pitchFamily="18" charset="0"/>
            </a:endParaRPr>
          </a:p>
        </p:txBody>
      </p:sp>
      <p:sp>
        <p:nvSpPr>
          <p:cNvPr id="8" name="Text 4"/>
          <p:cNvSpPr/>
          <p:nvPr/>
        </p:nvSpPr>
        <p:spPr>
          <a:xfrm>
            <a:off x="4671179" y="2206704"/>
            <a:ext cx="198358" cy="248007"/>
          </a:xfrm>
          <a:prstGeom prst="rect">
            <a:avLst/>
          </a:prstGeom>
          <a:noFill/>
          <a:ln/>
        </p:spPr>
        <p:txBody>
          <a:bodyPr wrap="none" lIns="0" tIns="0" rIns="0" bIns="0" rtlCol="0" anchor="t"/>
          <a:lstStyle/>
          <a:p>
            <a:pPr marL="0" indent="0" algn="l">
              <a:lnSpc>
                <a:spcPts val="2500"/>
              </a:lnSpc>
              <a:buNone/>
            </a:pPr>
            <a:r>
              <a:rPr lang="en-US" sz="1600" b="1" dirty="0">
                <a:latin typeface="Cambria" panose="02040503050406030204" pitchFamily="18" charset="0"/>
                <a:ea typeface="Cambria" panose="02040503050406030204" pitchFamily="18" charset="0"/>
                <a:cs typeface="Instrument Sans Light" pitchFamily="34" charset="-120"/>
              </a:rPr>
              <a:t>02</a:t>
            </a:r>
            <a:endParaRPr lang="en-US" sz="1600" b="1" dirty="0">
              <a:latin typeface="Cambria" panose="02040503050406030204" pitchFamily="18" charset="0"/>
              <a:ea typeface="Cambria" panose="02040503050406030204" pitchFamily="18" charset="0"/>
            </a:endParaRPr>
          </a:p>
        </p:txBody>
      </p:sp>
      <p:pic>
        <p:nvPicPr>
          <p:cNvPr id="9" name="Image 2" descr="preencoded.png"/>
          <p:cNvPicPr>
            <a:picLocks noChangeAspect="1"/>
          </p:cNvPicPr>
          <p:nvPr/>
        </p:nvPicPr>
        <p:blipFill>
          <a:blip r:embed="rId4"/>
          <a:stretch>
            <a:fillRect/>
          </a:stretch>
        </p:blipFill>
        <p:spPr>
          <a:xfrm>
            <a:off x="4671179" y="2521029"/>
            <a:ext cx="3679031" cy="22860"/>
          </a:xfrm>
          <a:prstGeom prst="rect">
            <a:avLst/>
          </a:prstGeom>
        </p:spPr>
      </p:pic>
      <p:sp>
        <p:nvSpPr>
          <p:cNvPr id="10" name="Text 5"/>
          <p:cNvSpPr/>
          <p:nvPr/>
        </p:nvSpPr>
        <p:spPr>
          <a:xfrm>
            <a:off x="4671179" y="2665928"/>
            <a:ext cx="3205043" cy="310158"/>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Personalized Support Plans</a:t>
            </a:r>
            <a:endParaRPr lang="en-US" sz="2400" b="1" dirty="0">
              <a:latin typeface="Cambria" panose="02040503050406030204" pitchFamily="18" charset="0"/>
              <a:ea typeface="Cambria" panose="02040503050406030204" pitchFamily="18" charset="0"/>
            </a:endParaRPr>
          </a:p>
        </p:txBody>
      </p:sp>
      <p:sp>
        <p:nvSpPr>
          <p:cNvPr id="11" name="Text 6"/>
          <p:cNvSpPr/>
          <p:nvPr/>
        </p:nvSpPr>
        <p:spPr>
          <a:xfrm>
            <a:off x="4671179" y="3095149"/>
            <a:ext cx="3679031" cy="1270159"/>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Compassionate, transparent, and individually tailored care plans that evolve with changing needs and preferences.</a:t>
            </a:r>
            <a:endParaRPr lang="en-US" dirty="0">
              <a:latin typeface="Cambria" panose="02040503050406030204" pitchFamily="18" charset="0"/>
              <a:ea typeface="Cambria" panose="02040503050406030204" pitchFamily="18" charset="0"/>
            </a:endParaRPr>
          </a:p>
        </p:txBody>
      </p:sp>
      <p:sp>
        <p:nvSpPr>
          <p:cNvPr id="12" name="Text 7"/>
          <p:cNvSpPr/>
          <p:nvPr/>
        </p:nvSpPr>
        <p:spPr>
          <a:xfrm>
            <a:off x="793790" y="4712494"/>
            <a:ext cx="198358" cy="248007"/>
          </a:xfrm>
          <a:prstGeom prst="rect">
            <a:avLst/>
          </a:prstGeom>
          <a:noFill/>
          <a:ln/>
        </p:spPr>
        <p:txBody>
          <a:bodyPr wrap="none" lIns="0" tIns="0" rIns="0" bIns="0" rtlCol="0" anchor="t"/>
          <a:lstStyle/>
          <a:p>
            <a:pPr marL="0" indent="0" algn="l">
              <a:lnSpc>
                <a:spcPts val="2500"/>
              </a:lnSpc>
              <a:buNone/>
            </a:pPr>
            <a:r>
              <a:rPr lang="en-US" sz="1600" b="1" dirty="0">
                <a:latin typeface="Cambria" panose="02040503050406030204" pitchFamily="18" charset="0"/>
                <a:ea typeface="Cambria" panose="02040503050406030204" pitchFamily="18" charset="0"/>
                <a:cs typeface="Instrument Sans Light" pitchFamily="34" charset="-120"/>
              </a:rPr>
              <a:t>03</a:t>
            </a:r>
            <a:endParaRPr lang="en-US" sz="1600" b="1" dirty="0">
              <a:latin typeface="Cambria" panose="02040503050406030204" pitchFamily="18" charset="0"/>
              <a:ea typeface="Cambria" panose="02040503050406030204" pitchFamily="18" charset="0"/>
            </a:endParaRPr>
          </a:p>
        </p:txBody>
      </p:sp>
      <p:pic>
        <p:nvPicPr>
          <p:cNvPr id="13" name="Image 3" descr="preencoded.png"/>
          <p:cNvPicPr>
            <a:picLocks noChangeAspect="1"/>
          </p:cNvPicPr>
          <p:nvPr/>
        </p:nvPicPr>
        <p:blipFill>
          <a:blip r:embed="rId5"/>
          <a:stretch>
            <a:fillRect/>
          </a:stretch>
        </p:blipFill>
        <p:spPr>
          <a:xfrm>
            <a:off x="793790" y="5006935"/>
            <a:ext cx="7556421" cy="22860"/>
          </a:xfrm>
          <a:prstGeom prst="rect">
            <a:avLst/>
          </a:prstGeom>
        </p:spPr>
      </p:pic>
      <p:sp>
        <p:nvSpPr>
          <p:cNvPr id="14" name="Text 8"/>
          <p:cNvSpPr/>
          <p:nvPr/>
        </p:nvSpPr>
        <p:spPr>
          <a:xfrm>
            <a:off x="793790" y="5171718"/>
            <a:ext cx="3414117" cy="310158"/>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Experience-Driven Approach</a:t>
            </a:r>
            <a:endParaRPr lang="en-US" sz="2400" b="1" dirty="0">
              <a:latin typeface="Cambria" panose="02040503050406030204" pitchFamily="18" charset="0"/>
              <a:ea typeface="Cambria" panose="02040503050406030204" pitchFamily="18" charset="0"/>
            </a:endParaRPr>
          </a:p>
        </p:txBody>
      </p:sp>
      <p:sp>
        <p:nvSpPr>
          <p:cNvPr id="15" name="Text 9"/>
          <p:cNvSpPr/>
          <p:nvPr/>
        </p:nvSpPr>
        <p:spPr>
          <a:xfrm>
            <a:off x="793790" y="5600938"/>
            <a:ext cx="7556421" cy="635079"/>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Founded on lived experience to create a safe, understanding environment where seniors feel heard, respected, and valued.</a:t>
            </a:r>
            <a:endParaRPr lang="en-US" dirty="0">
              <a:latin typeface="Cambria" panose="02040503050406030204" pitchFamily="18" charset="0"/>
              <a:ea typeface="Cambria" panose="02040503050406030204" pitchFamily="18" charset="0"/>
            </a:endParaRPr>
          </a:p>
        </p:txBody>
      </p:sp>
      <p:sp>
        <p:nvSpPr>
          <p:cNvPr id="16" name="Text 10"/>
          <p:cNvSpPr/>
          <p:nvPr/>
        </p:nvSpPr>
        <p:spPr>
          <a:xfrm>
            <a:off x="793790" y="6608088"/>
            <a:ext cx="7556421" cy="952619"/>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Caura Aged Care represents a new generation of aged care providers, built on the principle that quality care should enhance rather than diminish personal autonomy and dignity.</a:t>
            </a:r>
            <a:endParaRPr lang="en-US" dirty="0">
              <a:latin typeface="Cambria" panose="02040503050406030204" pitchFamily="18" charset="0"/>
              <a:ea typeface="Cambria" panose="020405030504060302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25316" y="429935"/>
            <a:ext cx="9035653" cy="488513"/>
          </a:xfrm>
          <a:prstGeom prst="rect">
            <a:avLst/>
          </a:prstGeom>
          <a:noFill/>
          <a:ln/>
        </p:spPr>
        <p:txBody>
          <a:bodyPr wrap="none" lIns="0" tIns="0" rIns="0" bIns="0" rtlCol="0" anchor="t"/>
          <a:lstStyle/>
          <a:p>
            <a:pPr marL="0" indent="0" algn="l">
              <a:lnSpc>
                <a:spcPts val="3800"/>
              </a:lnSpc>
              <a:buNone/>
            </a:pPr>
            <a:r>
              <a:rPr lang="en-US" sz="4000" b="1" dirty="0">
                <a:latin typeface="Cambria" panose="02040503050406030204" pitchFamily="18" charset="0"/>
                <a:ea typeface="Cambria" panose="02040503050406030204" pitchFamily="18" charset="0"/>
                <a:cs typeface="Instrument Sans Semi Bold" pitchFamily="34" charset="-120"/>
              </a:rPr>
              <a:t>Building a Supportive Community in Georges Hall</a:t>
            </a:r>
            <a:endParaRPr lang="en-US" sz="4000" b="1" dirty="0">
              <a:latin typeface="Cambria" panose="02040503050406030204" pitchFamily="18" charset="0"/>
              <a:ea typeface="Cambria" panose="02040503050406030204" pitchFamily="18" charset="0"/>
            </a:endParaRPr>
          </a:p>
        </p:txBody>
      </p:sp>
      <p:sp>
        <p:nvSpPr>
          <p:cNvPr id="3" name="Text 1"/>
          <p:cNvSpPr/>
          <p:nvPr/>
        </p:nvSpPr>
        <p:spPr>
          <a:xfrm>
            <a:off x="625316" y="1431875"/>
            <a:ext cx="3461504" cy="293132"/>
          </a:xfrm>
          <a:prstGeom prst="rect">
            <a:avLst/>
          </a:prstGeom>
          <a:noFill/>
          <a:ln/>
        </p:spPr>
        <p:txBody>
          <a:bodyPr wrap="none" lIns="0" tIns="0" rIns="0" bIns="0" rtlCol="0" anchor="t"/>
          <a:lstStyle/>
          <a:p>
            <a:pPr marL="0" indent="0" algn="l">
              <a:lnSpc>
                <a:spcPts val="2300"/>
              </a:lnSpc>
              <a:buNone/>
            </a:pPr>
            <a:r>
              <a:rPr lang="en-US" sz="2400" b="1" dirty="0">
                <a:latin typeface="Cambria" panose="02040503050406030204" pitchFamily="18" charset="0"/>
                <a:ea typeface="Cambria" panose="02040503050406030204" pitchFamily="18" charset="0"/>
                <a:cs typeface="Instrument Sans Semi Bold" pitchFamily="34" charset="-120"/>
              </a:rPr>
              <a:t>Inclusive Community Programs</a:t>
            </a:r>
            <a:endParaRPr lang="en-US" sz="2400" b="1" dirty="0">
              <a:latin typeface="Cambria" panose="02040503050406030204" pitchFamily="18" charset="0"/>
              <a:ea typeface="Cambria" panose="02040503050406030204" pitchFamily="18" charset="0"/>
            </a:endParaRPr>
          </a:p>
        </p:txBody>
      </p:sp>
      <p:sp>
        <p:nvSpPr>
          <p:cNvPr id="4" name="Text 2"/>
          <p:cNvSpPr/>
          <p:nvPr/>
        </p:nvSpPr>
        <p:spPr>
          <a:xfrm>
            <a:off x="625316" y="2093211"/>
            <a:ext cx="6499146" cy="250031"/>
          </a:xfrm>
          <a:prstGeom prst="rect">
            <a:avLst/>
          </a:prstGeom>
          <a:noFill/>
          <a:ln/>
        </p:spPr>
        <p:txBody>
          <a:bodyPr wrap="none" lIns="0" tIns="0" rIns="0" bIns="0" rtlCol="0" anchor="t"/>
          <a:lstStyle/>
          <a:p>
            <a:pPr marL="342900" indent="-342900" algn="l">
              <a:lnSpc>
                <a:spcPts val="19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Social engagement activities that combat isolation</a:t>
            </a:r>
            <a:endParaRPr lang="en-US" sz="1600" dirty="0">
              <a:latin typeface="Cambria" panose="02040503050406030204" pitchFamily="18" charset="0"/>
              <a:ea typeface="Cambria" panose="02040503050406030204" pitchFamily="18" charset="0"/>
            </a:endParaRPr>
          </a:p>
        </p:txBody>
      </p:sp>
      <p:sp>
        <p:nvSpPr>
          <p:cNvPr id="5" name="Text 3"/>
          <p:cNvSpPr/>
          <p:nvPr/>
        </p:nvSpPr>
        <p:spPr>
          <a:xfrm>
            <a:off x="625316" y="2397892"/>
            <a:ext cx="6499146" cy="250031"/>
          </a:xfrm>
          <a:prstGeom prst="rect">
            <a:avLst/>
          </a:prstGeom>
          <a:noFill/>
          <a:ln/>
        </p:spPr>
        <p:txBody>
          <a:bodyPr wrap="none" lIns="0" tIns="0" rIns="0" bIns="0" rtlCol="0" anchor="t"/>
          <a:lstStyle/>
          <a:p>
            <a:pPr marL="342900" indent="-342900" algn="l">
              <a:lnSpc>
                <a:spcPts val="19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Mental wellness programs and counseling support</a:t>
            </a:r>
            <a:endParaRPr lang="en-US" sz="1600" dirty="0">
              <a:latin typeface="Cambria" panose="02040503050406030204" pitchFamily="18" charset="0"/>
              <a:ea typeface="Cambria" panose="02040503050406030204" pitchFamily="18" charset="0"/>
            </a:endParaRPr>
          </a:p>
        </p:txBody>
      </p:sp>
      <p:sp>
        <p:nvSpPr>
          <p:cNvPr id="6" name="Text 4"/>
          <p:cNvSpPr/>
          <p:nvPr/>
        </p:nvSpPr>
        <p:spPr>
          <a:xfrm>
            <a:off x="625316" y="2702573"/>
            <a:ext cx="6499146" cy="250031"/>
          </a:xfrm>
          <a:prstGeom prst="rect">
            <a:avLst/>
          </a:prstGeom>
          <a:noFill/>
          <a:ln/>
        </p:spPr>
        <p:txBody>
          <a:bodyPr wrap="none" lIns="0" tIns="0" rIns="0" bIns="0" rtlCol="0" anchor="t"/>
          <a:lstStyle/>
          <a:p>
            <a:pPr marL="342900" indent="-342900" algn="l">
              <a:lnSpc>
                <a:spcPts val="19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Cultural celebrations and community events</a:t>
            </a:r>
            <a:endParaRPr lang="en-US" sz="1600" dirty="0">
              <a:latin typeface="Cambria" panose="02040503050406030204" pitchFamily="18" charset="0"/>
              <a:ea typeface="Cambria" panose="02040503050406030204" pitchFamily="18" charset="0"/>
            </a:endParaRPr>
          </a:p>
        </p:txBody>
      </p:sp>
      <p:sp>
        <p:nvSpPr>
          <p:cNvPr id="7" name="Text 5"/>
          <p:cNvSpPr/>
          <p:nvPr/>
        </p:nvSpPr>
        <p:spPr>
          <a:xfrm>
            <a:off x="625316" y="3007254"/>
            <a:ext cx="6499146" cy="250031"/>
          </a:xfrm>
          <a:prstGeom prst="rect">
            <a:avLst/>
          </a:prstGeom>
          <a:noFill/>
          <a:ln/>
        </p:spPr>
        <p:txBody>
          <a:bodyPr wrap="none" lIns="0" tIns="0" rIns="0" bIns="0" rtlCol="0" anchor="t"/>
          <a:lstStyle/>
          <a:p>
            <a:pPr marL="342900" indent="-342900" algn="l">
              <a:lnSpc>
                <a:spcPts val="19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Intergenerational programs connecting with local schools</a:t>
            </a:r>
            <a:endParaRPr lang="en-US" sz="1600" dirty="0">
              <a:latin typeface="Cambria" panose="02040503050406030204" pitchFamily="18" charset="0"/>
              <a:ea typeface="Cambria" panose="02040503050406030204" pitchFamily="18" charset="0"/>
            </a:endParaRPr>
          </a:p>
        </p:txBody>
      </p:sp>
      <p:sp>
        <p:nvSpPr>
          <p:cNvPr id="8" name="Text 6"/>
          <p:cNvSpPr/>
          <p:nvPr/>
        </p:nvSpPr>
        <p:spPr>
          <a:xfrm>
            <a:off x="625316" y="3311935"/>
            <a:ext cx="6499146" cy="250031"/>
          </a:xfrm>
          <a:prstGeom prst="rect">
            <a:avLst/>
          </a:prstGeom>
          <a:noFill/>
          <a:ln/>
        </p:spPr>
        <p:txBody>
          <a:bodyPr wrap="none" lIns="0" tIns="0" rIns="0" bIns="0" rtlCol="0" anchor="t"/>
          <a:lstStyle/>
          <a:p>
            <a:pPr marL="342900" indent="-342900" algn="l">
              <a:lnSpc>
                <a:spcPts val="1950"/>
              </a:lnSpc>
              <a:buSzPct val="100000"/>
              <a:buChar char="•"/>
            </a:pPr>
            <a:r>
              <a:rPr lang="en-US" sz="1600" dirty="0">
                <a:latin typeface="Cambria" panose="02040503050406030204" pitchFamily="18" charset="0"/>
                <a:ea typeface="Cambria" panose="02040503050406030204" pitchFamily="18" charset="0"/>
                <a:cs typeface="Instrument Sans Medium" pitchFamily="34" charset="-120"/>
              </a:rPr>
              <a:t>Volunteer opportunities for active community participation</a:t>
            </a:r>
            <a:endParaRPr lang="en-US" sz="1600" dirty="0">
              <a:latin typeface="Cambria" panose="02040503050406030204" pitchFamily="18" charset="0"/>
              <a:ea typeface="Cambria" panose="02040503050406030204" pitchFamily="18" charset="0"/>
            </a:endParaRPr>
          </a:p>
        </p:txBody>
      </p:sp>
      <p:sp>
        <p:nvSpPr>
          <p:cNvPr id="9" name="Text 7"/>
          <p:cNvSpPr/>
          <p:nvPr/>
        </p:nvSpPr>
        <p:spPr>
          <a:xfrm>
            <a:off x="625316" y="4030522"/>
            <a:ext cx="2345174" cy="293132"/>
          </a:xfrm>
          <a:prstGeom prst="rect">
            <a:avLst/>
          </a:prstGeom>
          <a:noFill/>
          <a:ln/>
        </p:spPr>
        <p:txBody>
          <a:bodyPr wrap="none" lIns="0" tIns="0" rIns="0" bIns="0" rtlCol="0" anchor="t"/>
          <a:lstStyle/>
          <a:p>
            <a:pPr marL="0" indent="0" algn="l">
              <a:lnSpc>
                <a:spcPts val="2300"/>
              </a:lnSpc>
              <a:buNone/>
            </a:pPr>
            <a:r>
              <a:rPr lang="en-US" sz="2400" b="1" dirty="0">
                <a:latin typeface="Cambria" panose="02040503050406030204" pitchFamily="18" charset="0"/>
                <a:ea typeface="Cambria" panose="02040503050406030204" pitchFamily="18" charset="0"/>
                <a:cs typeface="Instrument Sans Semi Bold" pitchFamily="34" charset="-120"/>
              </a:rPr>
              <a:t>Clinical Excellence</a:t>
            </a:r>
            <a:endParaRPr lang="en-US" sz="2400" b="1" dirty="0">
              <a:latin typeface="Cambria" panose="02040503050406030204" pitchFamily="18" charset="0"/>
              <a:ea typeface="Cambria" panose="02040503050406030204" pitchFamily="18" charset="0"/>
            </a:endParaRPr>
          </a:p>
        </p:txBody>
      </p:sp>
      <p:sp>
        <p:nvSpPr>
          <p:cNvPr id="10" name="Text 8"/>
          <p:cNvSpPr/>
          <p:nvPr/>
        </p:nvSpPr>
        <p:spPr>
          <a:xfrm>
            <a:off x="625316" y="4479983"/>
            <a:ext cx="6499146" cy="750094"/>
          </a:xfrm>
          <a:prstGeom prst="rect">
            <a:avLst/>
          </a:prstGeom>
          <a:noFill/>
          <a:ln/>
        </p:spPr>
        <p:txBody>
          <a:bodyPr wrap="square" lIns="0" tIns="0" rIns="0" bIns="0" rtlCol="0" anchor="t"/>
          <a:lstStyle/>
          <a:p>
            <a:pPr marL="0" indent="0" algn="l">
              <a:lnSpc>
                <a:spcPts val="1950"/>
              </a:lnSpc>
              <a:buNone/>
            </a:pPr>
            <a:r>
              <a:rPr lang="en-US" sz="1600" dirty="0">
                <a:latin typeface="Cambria" panose="02040503050406030204" pitchFamily="18" charset="0"/>
                <a:ea typeface="Cambria" panose="02040503050406030204" pitchFamily="18" charset="0"/>
                <a:cs typeface="Instrument Sans Medium" pitchFamily="34" charset="-120"/>
              </a:rPr>
              <a:t>Our skilled nursing teams provide comprehensive clinical care tailored to individual health needs, including chronic disease management, medication support, and coordination with healthcare providers.</a:t>
            </a:r>
            <a:endParaRPr lang="en-US" sz="1600" dirty="0">
              <a:latin typeface="Cambria" panose="02040503050406030204" pitchFamily="18" charset="0"/>
              <a:ea typeface="Cambria" panose="02040503050406030204" pitchFamily="18" charset="0"/>
            </a:endParaRPr>
          </a:p>
        </p:txBody>
      </p:sp>
      <p:pic>
        <p:nvPicPr>
          <p:cNvPr id="11" name="Image 0" descr="preencoded.png"/>
          <p:cNvPicPr>
            <a:picLocks noChangeAspect="1"/>
          </p:cNvPicPr>
          <p:nvPr/>
        </p:nvPicPr>
        <p:blipFill>
          <a:blip r:embed="rId3"/>
          <a:stretch>
            <a:fillRect/>
          </a:stretch>
        </p:blipFill>
        <p:spPr>
          <a:xfrm>
            <a:off x="7716645" y="1290550"/>
            <a:ext cx="6369698" cy="6425803"/>
          </a:xfrm>
          <a:prstGeom prst="rect">
            <a:avLst/>
          </a:prstGeom>
        </p:spPr>
      </p:pic>
      <p:sp>
        <p:nvSpPr>
          <p:cNvPr id="12" name="Shape 9"/>
          <p:cNvSpPr/>
          <p:nvPr/>
        </p:nvSpPr>
        <p:spPr>
          <a:xfrm>
            <a:off x="544057" y="6620876"/>
            <a:ext cx="6499146" cy="1164193"/>
          </a:xfrm>
          <a:prstGeom prst="roundRect">
            <a:avLst>
              <a:gd name="adj" fmla="val 5640"/>
            </a:avLst>
          </a:prstGeom>
          <a:solidFill>
            <a:srgbClr val="D4D5DE"/>
          </a:solidFill>
          <a:ln/>
        </p:spPr>
      </p:sp>
      <p:pic>
        <p:nvPicPr>
          <p:cNvPr id="13" name="Image 1" descr="preencoded.png"/>
          <p:cNvPicPr>
            <a:picLocks noChangeAspect="1"/>
          </p:cNvPicPr>
          <p:nvPr/>
        </p:nvPicPr>
        <p:blipFill>
          <a:blip r:embed="rId4"/>
          <a:stretch>
            <a:fillRect/>
          </a:stretch>
        </p:blipFill>
        <p:spPr>
          <a:xfrm>
            <a:off x="700386" y="6854715"/>
            <a:ext cx="195382" cy="156329"/>
          </a:xfrm>
          <a:prstGeom prst="rect">
            <a:avLst/>
          </a:prstGeom>
        </p:spPr>
      </p:pic>
      <p:sp>
        <p:nvSpPr>
          <p:cNvPr id="14" name="Text 10"/>
          <p:cNvSpPr/>
          <p:nvPr/>
        </p:nvSpPr>
        <p:spPr>
          <a:xfrm>
            <a:off x="1052097" y="6816258"/>
            <a:ext cx="5834777" cy="750094"/>
          </a:xfrm>
          <a:prstGeom prst="rect">
            <a:avLst/>
          </a:prstGeom>
          <a:noFill/>
          <a:ln/>
        </p:spPr>
        <p:txBody>
          <a:bodyPr wrap="square" lIns="0" tIns="0" rIns="0" bIns="0" rtlCol="0" anchor="t"/>
          <a:lstStyle/>
          <a:p>
            <a:pPr marL="0" indent="0" algn="l">
              <a:lnSpc>
                <a:spcPts val="1950"/>
              </a:lnSpc>
              <a:buNone/>
            </a:pPr>
            <a:r>
              <a:rPr lang="en-US" sz="1600" dirty="0">
                <a:latin typeface="Cambria" panose="02040503050406030204" pitchFamily="18" charset="0"/>
                <a:ea typeface="Cambria" panose="02040503050406030204" pitchFamily="18" charset="0"/>
                <a:cs typeface="Instrument Sans Medium" pitchFamily="34" charset="-120"/>
              </a:rPr>
              <a:t>Our Commitment Respect, empathy, and continuous improvement in all aspects of care delivery and community building.</a:t>
            </a:r>
            <a:endParaRPr lang="en-US" sz="1600" dirty="0">
              <a:latin typeface="Cambria" panose="02040503050406030204" pitchFamily="18" charset="0"/>
              <a:ea typeface="Cambria" panose="02040503050406030204" pitchFamily="18" charset="0"/>
            </a:endParaRPr>
          </a:p>
        </p:txBody>
      </p:sp>
      <p:sp>
        <p:nvSpPr>
          <p:cNvPr id="15" name="Text 11"/>
          <p:cNvSpPr/>
          <p:nvPr/>
        </p:nvSpPr>
        <p:spPr>
          <a:xfrm>
            <a:off x="625316" y="5624805"/>
            <a:ext cx="6491527" cy="500063"/>
          </a:xfrm>
          <a:prstGeom prst="rect">
            <a:avLst/>
          </a:prstGeom>
          <a:noFill/>
          <a:ln/>
        </p:spPr>
        <p:txBody>
          <a:bodyPr wrap="square" lIns="0" tIns="0" rIns="0" bIns="0" rtlCol="0" anchor="t"/>
          <a:lstStyle/>
          <a:p>
            <a:pPr marL="0" indent="0" algn="l">
              <a:lnSpc>
                <a:spcPts val="1950"/>
              </a:lnSpc>
              <a:buNone/>
            </a:pPr>
            <a:r>
              <a:rPr lang="en-US" sz="1600" dirty="0">
                <a:latin typeface="Cambria" panose="02040503050406030204" pitchFamily="18" charset="0"/>
                <a:ea typeface="Cambria" panose="02040503050406030204" pitchFamily="18" charset="0"/>
                <a:cs typeface="Instrument Sans Medium" pitchFamily="34" charset="-120"/>
              </a:rPr>
              <a:t>Georges Hall's aged care community is built on the foundation of mutual respect, where every individual contributes to a vibrant, supportive environment that celebrates life at every stage.</a:t>
            </a:r>
            <a:endParaRPr lang="en-US" sz="1600" dirty="0">
              <a:latin typeface="Cambria" panose="02040503050406030204" pitchFamily="18" charset="0"/>
              <a:ea typeface="Cambria" panose="020405030504060302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8678" y="508568"/>
            <a:ext cx="7556421" cy="1240155"/>
          </a:xfrm>
          <a:prstGeom prst="rect">
            <a:avLst/>
          </a:prstGeom>
          <a:noFill/>
          <a:ln/>
        </p:spPr>
        <p:txBody>
          <a:bodyPr wrap="square" lIns="0" tIns="0" rIns="0" bIns="0" rtlCol="0" anchor="t"/>
          <a:lstStyle/>
          <a:p>
            <a:pPr marL="0" indent="0" algn="l">
              <a:lnSpc>
                <a:spcPts val="4850"/>
              </a:lnSpc>
              <a:buNone/>
            </a:pPr>
            <a:r>
              <a:rPr lang="en-US" sz="4800" b="1" dirty="0">
                <a:latin typeface="Cambria" panose="02040503050406030204" pitchFamily="18" charset="0"/>
                <a:ea typeface="Cambria" panose="02040503050406030204" pitchFamily="18" charset="0"/>
                <a:cs typeface="Instrument Sans Semi Bold" pitchFamily="34" charset="-120"/>
              </a:rPr>
              <a:t>Contact Us: Start Your Journey to Quality Care Today</a:t>
            </a:r>
            <a:endParaRPr lang="en-US" sz="4800" b="1" dirty="0">
              <a:latin typeface="Cambria" panose="02040503050406030204" pitchFamily="18" charset="0"/>
              <a:ea typeface="Cambria" panose="02040503050406030204" pitchFamily="18" charset="0"/>
            </a:endParaRPr>
          </a:p>
        </p:txBody>
      </p:sp>
      <p:sp>
        <p:nvSpPr>
          <p:cNvPr id="4" name="Shape 1"/>
          <p:cNvSpPr/>
          <p:nvPr/>
        </p:nvSpPr>
        <p:spPr>
          <a:xfrm>
            <a:off x="6291341" y="3105745"/>
            <a:ext cx="7556421" cy="2062401"/>
          </a:xfrm>
          <a:prstGeom prst="roundRect">
            <a:avLst>
              <a:gd name="adj" fmla="val 4042"/>
            </a:avLst>
          </a:prstGeom>
          <a:solidFill>
            <a:srgbClr val="FFFFFF">
              <a:alpha val="95000"/>
            </a:srgbClr>
          </a:solidFill>
          <a:ln w="22860">
            <a:solidFill>
              <a:srgbClr val="C8C9CF"/>
            </a:solidFill>
            <a:prstDash val="solid"/>
          </a:ln>
        </p:spPr>
        <p:txBody>
          <a:bodyPr/>
          <a:lstStyle/>
          <a:p>
            <a:endParaRPr lang="en-IN" dirty="0"/>
          </a:p>
        </p:txBody>
      </p:sp>
      <p:sp>
        <p:nvSpPr>
          <p:cNvPr id="5" name="Text 2"/>
          <p:cNvSpPr/>
          <p:nvPr/>
        </p:nvSpPr>
        <p:spPr>
          <a:xfrm>
            <a:off x="6501408" y="3326963"/>
            <a:ext cx="2686407" cy="310158"/>
          </a:xfrm>
          <a:prstGeom prst="rect">
            <a:avLst/>
          </a:prstGeom>
          <a:noFill/>
          <a:ln/>
        </p:spPr>
        <p:txBody>
          <a:bodyPr wrap="none" lIns="0" tIns="0" rIns="0" bIns="0" rtlCol="0" anchor="t"/>
          <a:lstStyle/>
          <a:p>
            <a:pPr marL="0" indent="0" algn="l">
              <a:lnSpc>
                <a:spcPts val="2400"/>
              </a:lnSpc>
              <a:buNone/>
            </a:pPr>
            <a:r>
              <a:rPr lang="en-US" sz="2400" b="1" dirty="0">
                <a:latin typeface="Cambria" panose="02040503050406030204" pitchFamily="18" charset="0"/>
                <a:ea typeface="Cambria" panose="02040503050406030204" pitchFamily="18" charset="0"/>
                <a:cs typeface="Instrument Sans Semi Bold" pitchFamily="34" charset="-120"/>
              </a:rPr>
              <a:t>Circle of Hope Services</a:t>
            </a:r>
            <a:endParaRPr lang="en-US" sz="2400" b="1" dirty="0">
              <a:latin typeface="Cambria" panose="02040503050406030204" pitchFamily="18" charset="0"/>
              <a:ea typeface="Cambria" panose="02040503050406030204" pitchFamily="18" charset="0"/>
            </a:endParaRPr>
          </a:p>
        </p:txBody>
      </p:sp>
      <p:sp>
        <p:nvSpPr>
          <p:cNvPr id="6" name="Text 3"/>
          <p:cNvSpPr/>
          <p:nvPr/>
        </p:nvSpPr>
        <p:spPr>
          <a:xfrm>
            <a:off x="6501408" y="3756184"/>
            <a:ext cx="7113984" cy="317540"/>
          </a:xfrm>
          <a:prstGeom prst="rect">
            <a:avLst/>
          </a:prstGeom>
          <a:noFill/>
          <a:ln/>
        </p:spPr>
        <p:txBody>
          <a:bodyPr wrap="none" lIns="0" tIns="0" rIns="0" bIns="0" rtlCol="0" anchor="t"/>
          <a:lstStyle/>
          <a:p>
            <a:pPr marL="0" indent="0" algn="l">
              <a:lnSpc>
                <a:spcPts val="2500"/>
              </a:lnSpc>
              <a:buNone/>
            </a:pPr>
            <a:r>
              <a:rPr lang="en-US" sz="1600" dirty="0">
                <a:latin typeface="Cambria" panose="02040503050406030204" pitchFamily="18" charset="0"/>
                <a:ea typeface="Cambria" panose="02040503050406030204" pitchFamily="18" charset="0"/>
                <a:cs typeface="Instrument Sans Medium" pitchFamily="34" charset="-120"/>
              </a:rPr>
              <a:t>Phone: +61 452 445 445</a:t>
            </a:r>
            <a:endParaRPr lang="en-US" sz="1600" dirty="0">
              <a:latin typeface="Cambria" panose="02040503050406030204" pitchFamily="18" charset="0"/>
              <a:ea typeface="Cambria" panose="02040503050406030204" pitchFamily="18" charset="0"/>
            </a:endParaRPr>
          </a:p>
        </p:txBody>
      </p:sp>
      <p:sp>
        <p:nvSpPr>
          <p:cNvPr id="7" name="Text 4"/>
          <p:cNvSpPr/>
          <p:nvPr/>
        </p:nvSpPr>
        <p:spPr>
          <a:xfrm>
            <a:off x="6501408" y="4192786"/>
            <a:ext cx="7113984" cy="317540"/>
          </a:xfrm>
          <a:prstGeom prst="rect">
            <a:avLst/>
          </a:prstGeom>
          <a:noFill/>
          <a:ln/>
        </p:spPr>
        <p:txBody>
          <a:bodyPr wrap="none" lIns="0" tIns="0" rIns="0" bIns="0" rtlCol="0" anchor="t"/>
          <a:lstStyle/>
          <a:p>
            <a:pPr marL="0" indent="0" algn="l">
              <a:lnSpc>
                <a:spcPts val="2500"/>
              </a:lnSpc>
              <a:buNone/>
            </a:pPr>
            <a:r>
              <a:rPr lang="en-US" sz="1600" b="1" dirty="0">
                <a:latin typeface="Cambria" panose="02040503050406030204" pitchFamily="18" charset="0"/>
                <a:ea typeface="Cambria" panose="02040503050406030204" pitchFamily="18" charset="0"/>
                <a:cs typeface="Instrument Sans Medium" pitchFamily="34" charset="-120"/>
              </a:rPr>
              <a:t>Website:</a:t>
            </a:r>
            <a:r>
              <a:rPr lang="en-US" sz="1600" dirty="0">
                <a:latin typeface="Cambria" panose="02040503050406030204" pitchFamily="18" charset="0"/>
                <a:ea typeface="Cambria" panose="02040503050406030204" pitchFamily="18" charset="0"/>
                <a:cs typeface="Instrument Sans Medium" pitchFamily="34" charset="-120"/>
              </a:rPr>
              <a:t> </a:t>
            </a:r>
            <a:r>
              <a:rPr lang="en-US" sz="1600" u="sng" dirty="0">
                <a:latin typeface="Cambria" panose="02040503050406030204" pitchFamily="18" charset="0"/>
                <a:ea typeface="Cambria" panose="02040503050406030204" pitchFamily="18" charset="0"/>
                <a:cs typeface="Instrument Sans Medium" pitchFamily="34" charset="-120"/>
                <a:hlinkClick r:id="rId4">
                  <a:extLst>
                    <a:ext uri="{A12FA001-AC4F-418D-AE19-62706E023703}">
                      <ahyp:hlinkClr xmlns:ahyp="http://schemas.microsoft.com/office/drawing/2018/hyperlinkcolor" val="tx"/>
                    </a:ext>
                  </a:extLst>
                </a:hlinkClick>
              </a:rPr>
              <a:t>https://circleofhope.com.au/aged-care/</a:t>
            </a:r>
            <a:endParaRPr lang="en-US" sz="1600" dirty="0">
              <a:latin typeface="Cambria" panose="02040503050406030204" pitchFamily="18" charset="0"/>
              <a:ea typeface="Cambria" panose="02040503050406030204" pitchFamily="18" charset="0"/>
            </a:endParaRPr>
          </a:p>
        </p:txBody>
      </p:sp>
      <p:sp>
        <p:nvSpPr>
          <p:cNvPr id="8" name="Text 5"/>
          <p:cNvSpPr/>
          <p:nvPr/>
        </p:nvSpPr>
        <p:spPr>
          <a:xfrm>
            <a:off x="6501408" y="4629388"/>
            <a:ext cx="7113984" cy="317540"/>
          </a:xfrm>
          <a:prstGeom prst="rect">
            <a:avLst/>
          </a:prstGeom>
          <a:noFill/>
          <a:ln/>
        </p:spPr>
        <p:txBody>
          <a:bodyPr wrap="none" lIns="0" tIns="0" rIns="0" bIns="0" rtlCol="0" anchor="t"/>
          <a:lstStyle/>
          <a:p>
            <a:pPr marL="0" indent="0" algn="l">
              <a:lnSpc>
                <a:spcPts val="2500"/>
              </a:lnSpc>
              <a:buNone/>
            </a:pPr>
            <a:r>
              <a:rPr lang="en-US" sz="1600" dirty="0">
                <a:latin typeface="Cambria" panose="02040503050406030204" pitchFamily="18" charset="0"/>
                <a:ea typeface="Cambria" panose="02040503050406030204" pitchFamily="18" charset="0"/>
                <a:cs typeface="Instrument Sans Medium" pitchFamily="34" charset="-120"/>
              </a:rPr>
              <a:t>Government approved home care packages and in-home support services.</a:t>
            </a:r>
            <a:endParaRPr lang="en-US" sz="1600" dirty="0">
              <a:latin typeface="Cambria" panose="02040503050406030204" pitchFamily="18" charset="0"/>
              <a:ea typeface="Cambria" panose="02040503050406030204" pitchFamily="18" charset="0"/>
            </a:endParaRPr>
          </a:p>
        </p:txBody>
      </p:sp>
      <p:sp>
        <p:nvSpPr>
          <p:cNvPr id="9" name="Text 6"/>
          <p:cNvSpPr/>
          <p:nvPr/>
        </p:nvSpPr>
        <p:spPr>
          <a:xfrm>
            <a:off x="6280190" y="5703622"/>
            <a:ext cx="7556421" cy="1270159"/>
          </a:xfrm>
          <a:prstGeom prst="rect">
            <a:avLst/>
          </a:prstGeom>
          <a:noFill/>
          <a:ln/>
        </p:spPr>
        <p:txBody>
          <a:bodyPr wrap="square" lIns="0" tIns="0" rIns="0" bIns="0" rtlCol="0" anchor="t"/>
          <a:lstStyle/>
          <a:p>
            <a:pPr marL="0" indent="0" algn="l">
              <a:lnSpc>
                <a:spcPts val="2500"/>
              </a:lnSpc>
              <a:buNone/>
            </a:pPr>
            <a:r>
              <a:rPr lang="en-US" dirty="0">
                <a:latin typeface="Cambria" panose="02040503050406030204" pitchFamily="18" charset="0"/>
                <a:ea typeface="Cambria" panose="02040503050406030204" pitchFamily="18" charset="0"/>
                <a:cs typeface="Instrument Sans Medium" pitchFamily="34" charset="-120"/>
              </a:rPr>
              <a:t>Take the next step toward quality care by scheduling a personal tour or calling to discuss your care options with our compassionate experts. We're here to support you and your family through this important decision with understanding, patience, and professional guidance.</a:t>
            </a:r>
            <a:endParaRPr lang="en-US" dirty="0">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721</Words>
  <Application>Microsoft Office PowerPoint</Application>
  <PresentationFormat>Custom</PresentationFormat>
  <Paragraphs>69</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Instrument Sans Medium</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Varsha Shrivastav</cp:lastModifiedBy>
  <cp:revision>2</cp:revision>
  <dcterms:created xsi:type="dcterms:W3CDTF">2025-09-22T09:01:25Z</dcterms:created>
  <dcterms:modified xsi:type="dcterms:W3CDTF">2025-09-22T09:24:05Z</dcterms:modified>
</cp:coreProperties>
</file>