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Lst>
  <p:sldSz cx="18288000" cy="10287000"/>
  <p:notesSz cx="6858000" cy="9144000"/>
  <p:embeddedFontLst>
    <p:embeddedFont>
      <p:font typeface="Fuji Bold" charset="1" panose="00000400000000000000"/>
      <p:regular r:id="rId13"/>
    </p:embeddedFont>
    <p:embeddedFont>
      <p:font typeface="Open Sans" charset="1" panose="00000000000000000000"/>
      <p:regular r:id="rId14"/>
    </p:embeddedFont>
    <p:embeddedFont>
      <p:font typeface="Open Sans Bold" charset="1" panose="0000000000000000000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3.png" Type="http://schemas.openxmlformats.org/officeDocument/2006/relationships/image"/><Relationship Id="rId11" Target="../media/image14.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7.png" Type="http://schemas.openxmlformats.org/officeDocument/2006/relationships/image"/><Relationship Id="rId15" Target="../media/image8.svg" Type="http://schemas.openxmlformats.org/officeDocument/2006/relationships/image"/><Relationship Id="rId2" Target="../media/image15.png" Type="http://schemas.openxmlformats.org/officeDocument/2006/relationships/image"/><Relationship Id="rId3" Target="../media/image16.svg" Type="http://schemas.openxmlformats.org/officeDocument/2006/relationships/image"/><Relationship Id="rId4" Target="../media/image17.png" Type="http://schemas.openxmlformats.org/officeDocument/2006/relationships/image"/><Relationship Id="rId5" Target="../media/image18.svg" Type="http://schemas.openxmlformats.org/officeDocument/2006/relationships/image"/><Relationship Id="rId6" Target="../media/image19.jpeg" Type="http://schemas.openxmlformats.org/officeDocument/2006/relationships/image"/><Relationship Id="rId7" Target="../media/image6.png" Type="http://schemas.openxmlformats.org/officeDocument/2006/relationships/image"/><Relationship Id="rId8" Target="../media/image9.png" Type="http://schemas.openxmlformats.org/officeDocument/2006/relationships/image"/><Relationship Id="rId9" Target="../media/image10.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20.jpe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3.png" Type="http://schemas.openxmlformats.org/officeDocument/2006/relationships/image"/><Relationship Id="rId11" Target="../media/image14.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7.png" Type="http://schemas.openxmlformats.org/officeDocument/2006/relationships/image"/><Relationship Id="rId15" Target="../media/image8.svg" Type="http://schemas.openxmlformats.org/officeDocument/2006/relationships/image"/><Relationship Id="rId2" Target="../media/image15.png" Type="http://schemas.openxmlformats.org/officeDocument/2006/relationships/image"/><Relationship Id="rId3" Target="../media/image16.svg" Type="http://schemas.openxmlformats.org/officeDocument/2006/relationships/image"/><Relationship Id="rId4" Target="../media/image17.png" Type="http://schemas.openxmlformats.org/officeDocument/2006/relationships/image"/><Relationship Id="rId5" Target="../media/image18.svg" Type="http://schemas.openxmlformats.org/officeDocument/2006/relationships/image"/><Relationship Id="rId6" Target="../media/image21.jpeg" Type="http://schemas.openxmlformats.org/officeDocument/2006/relationships/image"/><Relationship Id="rId7" Target="../media/image6.png" Type="http://schemas.openxmlformats.org/officeDocument/2006/relationships/image"/><Relationship Id="rId8" Target="../media/image9.png" Type="http://schemas.openxmlformats.org/officeDocument/2006/relationships/image"/><Relationship Id="rId9" Target="../media/image10.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22.jpe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3.png" Type="http://schemas.openxmlformats.org/officeDocument/2006/relationships/image"/><Relationship Id="rId11" Target="../media/image14.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7.png" Type="http://schemas.openxmlformats.org/officeDocument/2006/relationships/image"/><Relationship Id="rId15" Target="../media/image8.svg" Type="http://schemas.openxmlformats.org/officeDocument/2006/relationships/image"/><Relationship Id="rId2" Target="../media/image15.png" Type="http://schemas.openxmlformats.org/officeDocument/2006/relationships/image"/><Relationship Id="rId3" Target="../media/image16.svg" Type="http://schemas.openxmlformats.org/officeDocument/2006/relationships/image"/><Relationship Id="rId4" Target="../media/image17.png" Type="http://schemas.openxmlformats.org/officeDocument/2006/relationships/image"/><Relationship Id="rId5" Target="../media/image18.svg" Type="http://schemas.openxmlformats.org/officeDocument/2006/relationships/image"/><Relationship Id="rId6" Target="../media/image23.jpeg" Type="http://schemas.openxmlformats.org/officeDocument/2006/relationships/image"/><Relationship Id="rId7" Target="../media/image6.png" Type="http://schemas.openxmlformats.org/officeDocument/2006/relationships/image"/><Relationship Id="rId8" Target="../media/image9.png" Type="http://schemas.openxmlformats.org/officeDocument/2006/relationships/image"/><Relationship Id="rId9" Target="../media/image10.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12.svg" Type="http://schemas.openxmlformats.org/officeDocument/2006/relationships/image"/><Relationship Id="rId12" Target="../media/image7.png" Type="http://schemas.openxmlformats.org/officeDocument/2006/relationships/image"/><Relationship Id="rId13" Target="../media/image8.svg" Type="http://schemas.openxmlformats.org/officeDocument/2006/relationships/image"/><Relationship Id="rId14" Target="../media/image24.jpeg" Type="http://schemas.openxmlformats.org/officeDocument/2006/relationships/image"/><Relationship Id="rId2" Target="../media/image15.png" Type="http://schemas.openxmlformats.org/officeDocument/2006/relationships/image"/><Relationship Id="rId3" Target="../media/image16.svg" Type="http://schemas.openxmlformats.org/officeDocument/2006/relationships/image"/><Relationship Id="rId4" Target="../media/image17.png" Type="http://schemas.openxmlformats.org/officeDocument/2006/relationships/image"/><Relationship Id="rId5" Target="../media/image18.svg" Type="http://schemas.openxmlformats.org/officeDocument/2006/relationships/image"/><Relationship Id="rId6" Target="../media/image9.png" Type="http://schemas.openxmlformats.org/officeDocument/2006/relationships/image"/><Relationship Id="rId7" Target="../media/image10.svg" Type="http://schemas.openxmlformats.org/officeDocument/2006/relationships/image"/><Relationship Id="rId8" Target="../media/image13.png" Type="http://schemas.openxmlformats.org/officeDocument/2006/relationships/image"/><Relationship Id="rId9" Target="../media/image14.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4353041"/>
            <a:ext cx="8213092" cy="5933959"/>
          </a:xfrm>
          <a:custGeom>
            <a:avLst/>
            <a:gdLst/>
            <a:ahLst/>
            <a:cxnLst/>
            <a:rect r="r" b="b" t="t" l="l"/>
            <a:pathLst>
              <a:path h="5933959" w="8213092">
                <a:moveTo>
                  <a:pt x="0" y="0"/>
                </a:moveTo>
                <a:lnTo>
                  <a:pt x="8213092" y="0"/>
                </a:lnTo>
                <a:lnTo>
                  <a:pt x="8213092" y="5933959"/>
                </a:lnTo>
                <a:lnTo>
                  <a:pt x="0" y="593395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true" rot="0">
            <a:off x="13149852" y="0"/>
            <a:ext cx="5138148" cy="4114800"/>
          </a:xfrm>
          <a:custGeom>
            <a:avLst/>
            <a:gdLst/>
            <a:ahLst/>
            <a:cxnLst/>
            <a:rect r="r" b="b" t="t" l="l"/>
            <a:pathLst>
              <a:path h="4114800" w="5138148">
                <a:moveTo>
                  <a:pt x="5138148" y="4114800"/>
                </a:moveTo>
                <a:lnTo>
                  <a:pt x="0" y="4114800"/>
                </a:lnTo>
                <a:lnTo>
                  <a:pt x="0" y="0"/>
                </a:lnTo>
                <a:lnTo>
                  <a:pt x="5138148" y="0"/>
                </a:lnTo>
                <a:lnTo>
                  <a:pt x="5138148" y="411480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a:grpSpLocks noChangeAspect="true"/>
          </p:cNvGrpSpPr>
          <p:nvPr/>
        </p:nvGrpSpPr>
        <p:grpSpPr>
          <a:xfrm rot="0">
            <a:off x="1028700" y="1260994"/>
            <a:ext cx="7765011" cy="7765011"/>
            <a:chOff x="0" y="0"/>
            <a:chExt cx="19050000" cy="19050000"/>
          </a:xfrm>
        </p:grpSpPr>
        <p:sp>
          <p:nvSpPr>
            <p:cNvPr name="Freeform 5" id="5"/>
            <p:cNvSpPr/>
            <p:nvPr/>
          </p:nvSpPr>
          <p:spPr>
            <a:xfrm flipH="false" flipV="false" rot="0">
              <a:off x="348882" y="766744"/>
              <a:ext cx="18352235" cy="17516512"/>
            </a:xfrm>
            <a:custGeom>
              <a:avLst/>
              <a:gdLst/>
              <a:ahLst/>
              <a:cxnLst/>
              <a:rect r="r" b="b" t="t" l="l"/>
              <a:pathLst>
                <a:path h="17516512" w="18352235">
                  <a:moveTo>
                    <a:pt x="9176118" y="14013"/>
                  </a:moveTo>
                  <a:cubicBezTo>
                    <a:pt x="6042785" y="0"/>
                    <a:pt x="3141451" y="1663572"/>
                    <a:pt x="1570726" y="4374807"/>
                  </a:cubicBezTo>
                  <a:cubicBezTo>
                    <a:pt x="0" y="7086041"/>
                    <a:pt x="0" y="10430470"/>
                    <a:pt x="1570726" y="13141705"/>
                  </a:cubicBezTo>
                  <a:cubicBezTo>
                    <a:pt x="3141451" y="15852939"/>
                    <a:pt x="6042785" y="17516512"/>
                    <a:pt x="9176118" y="17502499"/>
                  </a:cubicBezTo>
                  <a:cubicBezTo>
                    <a:pt x="12309451" y="17516512"/>
                    <a:pt x="15210784" y="15852939"/>
                    <a:pt x="16781510" y="13141705"/>
                  </a:cubicBezTo>
                  <a:cubicBezTo>
                    <a:pt x="18352235" y="10430470"/>
                    <a:pt x="18352235" y="7086041"/>
                    <a:pt x="16781510" y="4374807"/>
                  </a:cubicBezTo>
                  <a:cubicBezTo>
                    <a:pt x="15210784" y="1663572"/>
                    <a:pt x="12309451" y="0"/>
                    <a:pt x="9176118" y="14013"/>
                  </a:cubicBezTo>
                  <a:close/>
                </a:path>
              </a:pathLst>
            </a:custGeom>
            <a:blipFill>
              <a:blip r:embed="rId6"/>
              <a:stretch>
                <a:fillRect l="-96670" t="0" r="-59192" b="0"/>
              </a:stretch>
            </a:blipFill>
          </p:spPr>
        </p:sp>
        <p:sp>
          <p:nvSpPr>
            <p:cNvPr name="Freeform 6" id="6"/>
            <p:cNvSpPr/>
            <p:nvPr/>
          </p:nvSpPr>
          <p:spPr>
            <a:xfrm flipH="false" flipV="false" rot="0">
              <a:off x="0" y="0"/>
              <a:ext cx="19050000" cy="19050000"/>
            </a:xfrm>
            <a:custGeom>
              <a:avLst/>
              <a:gdLst/>
              <a:ahLst/>
              <a:cxnLst/>
              <a:rect r="r" b="b" t="t" l="l"/>
              <a:pathLst>
                <a:path h="19050000" w="19050000">
                  <a:moveTo>
                    <a:pt x="0" y="0"/>
                  </a:moveTo>
                  <a:lnTo>
                    <a:pt x="19050000" y="0"/>
                  </a:lnTo>
                  <a:lnTo>
                    <a:pt x="19050000" y="19050000"/>
                  </a:lnTo>
                  <a:lnTo>
                    <a:pt x="0" y="19050000"/>
                  </a:lnTo>
                  <a:close/>
                </a:path>
              </a:pathLst>
            </a:custGeom>
            <a:blipFill>
              <a:blip r:embed="rId7"/>
              <a:stretch>
                <a:fillRect l="0" t="0" r="0" b="0"/>
              </a:stretch>
            </a:blipFill>
          </p:spPr>
        </p:sp>
      </p:grpSp>
      <p:sp>
        <p:nvSpPr>
          <p:cNvPr name="TextBox 7" id="7"/>
          <p:cNvSpPr txBox="true"/>
          <p:nvPr/>
        </p:nvSpPr>
        <p:spPr>
          <a:xfrm rot="0">
            <a:off x="9609915" y="3436190"/>
            <a:ext cx="7015126" cy="5213996"/>
          </a:xfrm>
          <a:prstGeom prst="rect">
            <a:avLst/>
          </a:prstGeom>
        </p:spPr>
        <p:txBody>
          <a:bodyPr anchor="t" rtlCol="false" tIns="0" lIns="0" bIns="0" rIns="0">
            <a:spAutoFit/>
          </a:bodyPr>
          <a:lstStyle/>
          <a:p>
            <a:pPr algn="l">
              <a:lnSpc>
                <a:spcPts val="6360"/>
              </a:lnSpc>
            </a:pPr>
            <a:r>
              <a:rPr lang="en-US" sz="6000">
                <a:solidFill>
                  <a:srgbClr val="27445D"/>
                </a:solidFill>
                <a:latin typeface="Fuji Bold"/>
                <a:ea typeface="Fuji Bold"/>
                <a:cs typeface="Fuji Bold"/>
                <a:sym typeface="Fuji Bold"/>
              </a:rPr>
              <a:t>AVOID THESE COMMON NJ STATE APOSTILLE ERRORS THAT COULD COST YOU TIME AND MONEY</a:t>
            </a:r>
          </a:p>
          <a:p>
            <a:pPr algn="l">
              <a:lnSpc>
                <a:spcPts val="3180"/>
              </a:lnSpc>
            </a:pPr>
          </a:p>
        </p:txBody>
      </p:sp>
      <p:sp>
        <p:nvSpPr>
          <p:cNvPr name="Freeform 8" id="8"/>
          <p:cNvSpPr/>
          <p:nvPr/>
        </p:nvSpPr>
        <p:spPr>
          <a:xfrm flipH="false" flipV="false" rot="0">
            <a:off x="8370819" y="223930"/>
            <a:ext cx="2478194" cy="1378495"/>
          </a:xfrm>
          <a:custGeom>
            <a:avLst/>
            <a:gdLst/>
            <a:ahLst/>
            <a:cxnLst/>
            <a:rect r="r" b="b" t="t" l="l"/>
            <a:pathLst>
              <a:path h="1378495" w="2478194">
                <a:moveTo>
                  <a:pt x="0" y="0"/>
                </a:moveTo>
                <a:lnTo>
                  <a:pt x="2478193" y="0"/>
                </a:lnTo>
                <a:lnTo>
                  <a:pt x="2478193" y="1378495"/>
                </a:lnTo>
                <a:lnTo>
                  <a:pt x="0" y="137849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0">
            <a:off x="6695972" y="8902237"/>
            <a:ext cx="2097739" cy="563767"/>
          </a:xfrm>
          <a:custGeom>
            <a:avLst/>
            <a:gdLst/>
            <a:ahLst/>
            <a:cxnLst/>
            <a:rect r="r" b="b" t="t" l="l"/>
            <a:pathLst>
              <a:path h="563767" w="2097739">
                <a:moveTo>
                  <a:pt x="0" y="0"/>
                </a:moveTo>
                <a:lnTo>
                  <a:pt x="2097739" y="0"/>
                </a:lnTo>
                <a:lnTo>
                  <a:pt x="2097739" y="563767"/>
                </a:lnTo>
                <a:lnTo>
                  <a:pt x="0" y="56376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a:ln cap="sq">
            <a:noFill/>
            <a:prstDash val="solid"/>
            <a:miter/>
          </a:ln>
        </p:spPr>
      </p:sp>
      <p:sp>
        <p:nvSpPr>
          <p:cNvPr name="Freeform 10" id="10"/>
          <p:cNvSpPr/>
          <p:nvPr/>
        </p:nvSpPr>
        <p:spPr>
          <a:xfrm flipH="false" flipV="false" rot="5400000">
            <a:off x="107894" y="1577991"/>
            <a:ext cx="1841612" cy="683698"/>
          </a:xfrm>
          <a:custGeom>
            <a:avLst/>
            <a:gdLst/>
            <a:ahLst/>
            <a:cxnLst/>
            <a:rect r="r" b="b" t="t" l="l"/>
            <a:pathLst>
              <a:path h="683698" w="1841612">
                <a:moveTo>
                  <a:pt x="0" y="0"/>
                </a:moveTo>
                <a:lnTo>
                  <a:pt x="1841612" y="0"/>
                </a:lnTo>
                <a:lnTo>
                  <a:pt x="1841612" y="683698"/>
                </a:lnTo>
                <a:lnTo>
                  <a:pt x="0" y="683698"/>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a:ln cap="sq">
            <a:noFill/>
            <a:prstDash val="solid"/>
            <a:miter/>
          </a:ln>
        </p:spPr>
      </p:sp>
      <p:sp>
        <p:nvSpPr>
          <p:cNvPr name="Freeform 11" id="11"/>
          <p:cNvSpPr/>
          <p:nvPr/>
        </p:nvSpPr>
        <p:spPr>
          <a:xfrm flipH="false" flipV="false" rot="0">
            <a:off x="17155197" y="5794250"/>
            <a:ext cx="2265607" cy="1903110"/>
          </a:xfrm>
          <a:custGeom>
            <a:avLst/>
            <a:gdLst/>
            <a:ahLst/>
            <a:cxnLst/>
            <a:rect r="r" b="b" t="t" l="l"/>
            <a:pathLst>
              <a:path h="1903110" w="2265607">
                <a:moveTo>
                  <a:pt x="0" y="0"/>
                </a:moveTo>
                <a:lnTo>
                  <a:pt x="2265606" y="0"/>
                </a:lnTo>
                <a:lnTo>
                  <a:pt x="2265606" y="1903110"/>
                </a:lnTo>
                <a:lnTo>
                  <a:pt x="0" y="1903110"/>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a:ln cap="sq">
            <a:noFill/>
            <a:prstDash val="solid"/>
            <a:miter/>
          </a:ln>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true" rot="0">
            <a:off x="-243753" y="-882335"/>
            <a:ext cx="5138148" cy="4114800"/>
          </a:xfrm>
          <a:custGeom>
            <a:avLst/>
            <a:gdLst/>
            <a:ahLst/>
            <a:cxnLst/>
            <a:rect r="r" b="b" t="t" l="l"/>
            <a:pathLst>
              <a:path h="4114800" w="5138148">
                <a:moveTo>
                  <a:pt x="0" y="4114800"/>
                </a:moveTo>
                <a:lnTo>
                  <a:pt x="5138148" y="4114800"/>
                </a:lnTo>
                <a:lnTo>
                  <a:pt x="5138148" y="0"/>
                </a:lnTo>
                <a:lnTo>
                  <a:pt x="0" y="0"/>
                </a:lnTo>
                <a:lnTo>
                  <a:pt x="0" y="411480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12730589" y="6172200"/>
            <a:ext cx="5557411" cy="4114800"/>
          </a:xfrm>
          <a:custGeom>
            <a:avLst/>
            <a:gdLst/>
            <a:ahLst/>
            <a:cxnLst/>
            <a:rect r="r" b="b" t="t" l="l"/>
            <a:pathLst>
              <a:path h="4114800" w="5557411">
                <a:moveTo>
                  <a:pt x="5557411" y="0"/>
                </a:moveTo>
                <a:lnTo>
                  <a:pt x="0" y="0"/>
                </a:lnTo>
                <a:lnTo>
                  <a:pt x="0" y="4114800"/>
                </a:lnTo>
                <a:lnTo>
                  <a:pt x="5557411" y="4114800"/>
                </a:lnTo>
                <a:lnTo>
                  <a:pt x="5557411"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a:grpSpLocks noChangeAspect="true"/>
          </p:cNvGrpSpPr>
          <p:nvPr/>
        </p:nvGrpSpPr>
        <p:grpSpPr>
          <a:xfrm rot="0">
            <a:off x="10079866" y="1028700"/>
            <a:ext cx="7459105" cy="7459105"/>
            <a:chOff x="0" y="0"/>
            <a:chExt cx="19050000" cy="19050000"/>
          </a:xfrm>
        </p:grpSpPr>
        <p:sp>
          <p:nvSpPr>
            <p:cNvPr name="Freeform 5" id="5"/>
            <p:cNvSpPr/>
            <p:nvPr/>
          </p:nvSpPr>
          <p:spPr>
            <a:xfrm flipH="false" flipV="false" rot="0">
              <a:off x="348882" y="766744"/>
              <a:ext cx="18352235" cy="17516512"/>
            </a:xfrm>
            <a:custGeom>
              <a:avLst/>
              <a:gdLst/>
              <a:ahLst/>
              <a:cxnLst/>
              <a:rect r="r" b="b" t="t" l="l"/>
              <a:pathLst>
                <a:path h="17516512" w="18352235">
                  <a:moveTo>
                    <a:pt x="9176118" y="14013"/>
                  </a:moveTo>
                  <a:cubicBezTo>
                    <a:pt x="6042785" y="0"/>
                    <a:pt x="3141451" y="1663572"/>
                    <a:pt x="1570726" y="4374807"/>
                  </a:cubicBezTo>
                  <a:cubicBezTo>
                    <a:pt x="0" y="7086041"/>
                    <a:pt x="0" y="10430470"/>
                    <a:pt x="1570726" y="13141705"/>
                  </a:cubicBezTo>
                  <a:cubicBezTo>
                    <a:pt x="3141451" y="15852939"/>
                    <a:pt x="6042785" y="17516512"/>
                    <a:pt x="9176118" y="17502499"/>
                  </a:cubicBezTo>
                  <a:cubicBezTo>
                    <a:pt x="12309451" y="17516512"/>
                    <a:pt x="15210784" y="15852939"/>
                    <a:pt x="16781510" y="13141705"/>
                  </a:cubicBezTo>
                  <a:cubicBezTo>
                    <a:pt x="18352235" y="10430470"/>
                    <a:pt x="18352235" y="7086041"/>
                    <a:pt x="16781510" y="4374807"/>
                  </a:cubicBezTo>
                  <a:cubicBezTo>
                    <a:pt x="15210784" y="1663572"/>
                    <a:pt x="12309451" y="0"/>
                    <a:pt x="9176118" y="14013"/>
                  </a:cubicBezTo>
                  <a:close/>
                </a:path>
              </a:pathLst>
            </a:custGeom>
            <a:blipFill>
              <a:blip r:embed="rId6"/>
              <a:stretch>
                <a:fillRect l="-11300" t="0" r="-38123" b="0"/>
              </a:stretch>
            </a:blipFill>
          </p:spPr>
        </p:sp>
        <p:sp>
          <p:nvSpPr>
            <p:cNvPr name="Freeform 6" id="6"/>
            <p:cNvSpPr/>
            <p:nvPr/>
          </p:nvSpPr>
          <p:spPr>
            <a:xfrm flipH="false" flipV="false" rot="0">
              <a:off x="0" y="0"/>
              <a:ext cx="19050000" cy="19050000"/>
            </a:xfrm>
            <a:custGeom>
              <a:avLst/>
              <a:gdLst/>
              <a:ahLst/>
              <a:cxnLst/>
              <a:rect r="r" b="b" t="t" l="l"/>
              <a:pathLst>
                <a:path h="19050000" w="19050000">
                  <a:moveTo>
                    <a:pt x="0" y="0"/>
                  </a:moveTo>
                  <a:lnTo>
                    <a:pt x="19050000" y="0"/>
                  </a:lnTo>
                  <a:lnTo>
                    <a:pt x="19050000" y="19050000"/>
                  </a:lnTo>
                  <a:lnTo>
                    <a:pt x="0" y="19050000"/>
                  </a:lnTo>
                  <a:close/>
                </a:path>
              </a:pathLst>
            </a:custGeom>
            <a:blipFill>
              <a:blip r:embed="rId7"/>
              <a:stretch>
                <a:fillRect l="0" t="0" r="0" b="0"/>
              </a:stretch>
            </a:blipFill>
          </p:spPr>
        </p:sp>
      </p:grpSp>
      <p:sp>
        <p:nvSpPr>
          <p:cNvPr name="Freeform 7" id="7"/>
          <p:cNvSpPr/>
          <p:nvPr/>
        </p:nvSpPr>
        <p:spPr>
          <a:xfrm flipH="false" flipV="false" rot="0">
            <a:off x="7321949" y="893181"/>
            <a:ext cx="2097739" cy="563767"/>
          </a:xfrm>
          <a:custGeom>
            <a:avLst/>
            <a:gdLst/>
            <a:ahLst/>
            <a:cxnLst/>
            <a:rect r="r" b="b" t="t" l="l"/>
            <a:pathLst>
              <a:path h="563767" w="2097739">
                <a:moveTo>
                  <a:pt x="0" y="0"/>
                </a:moveTo>
                <a:lnTo>
                  <a:pt x="2097739" y="0"/>
                </a:lnTo>
                <a:lnTo>
                  <a:pt x="2097739" y="563768"/>
                </a:lnTo>
                <a:lnTo>
                  <a:pt x="0" y="56376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a:ln cap="sq">
            <a:noFill/>
            <a:prstDash val="solid"/>
            <a:miter/>
          </a:ln>
        </p:spPr>
      </p:sp>
      <p:sp>
        <p:nvSpPr>
          <p:cNvPr name="Freeform 8" id="8"/>
          <p:cNvSpPr/>
          <p:nvPr/>
        </p:nvSpPr>
        <p:spPr>
          <a:xfrm flipH="false" flipV="false" rot="0">
            <a:off x="-1132803" y="6285484"/>
            <a:ext cx="2265607" cy="1903110"/>
          </a:xfrm>
          <a:custGeom>
            <a:avLst/>
            <a:gdLst/>
            <a:ahLst/>
            <a:cxnLst/>
            <a:rect r="r" b="b" t="t" l="l"/>
            <a:pathLst>
              <a:path h="1903110" w="2265607">
                <a:moveTo>
                  <a:pt x="0" y="0"/>
                </a:moveTo>
                <a:lnTo>
                  <a:pt x="2265606" y="0"/>
                </a:lnTo>
                <a:lnTo>
                  <a:pt x="2265606" y="1903110"/>
                </a:lnTo>
                <a:lnTo>
                  <a:pt x="0" y="190311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a:ln cap="sq">
            <a:noFill/>
            <a:prstDash val="solid"/>
            <a:miter/>
          </a:ln>
        </p:spPr>
      </p:sp>
      <p:sp>
        <p:nvSpPr>
          <p:cNvPr name="Freeform 9" id="9"/>
          <p:cNvSpPr/>
          <p:nvPr/>
        </p:nvSpPr>
        <p:spPr>
          <a:xfrm flipH="false" flipV="false" rot="5400000">
            <a:off x="9586357" y="8299552"/>
            <a:ext cx="1841612" cy="683698"/>
          </a:xfrm>
          <a:custGeom>
            <a:avLst/>
            <a:gdLst/>
            <a:ahLst/>
            <a:cxnLst/>
            <a:rect r="r" b="b" t="t" l="l"/>
            <a:pathLst>
              <a:path h="683698" w="1841612">
                <a:moveTo>
                  <a:pt x="0" y="0"/>
                </a:moveTo>
                <a:lnTo>
                  <a:pt x="1841612" y="0"/>
                </a:lnTo>
                <a:lnTo>
                  <a:pt x="1841612" y="683698"/>
                </a:lnTo>
                <a:lnTo>
                  <a:pt x="0" y="683698"/>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a:ln cap="sq">
            <a:noFill/>
            <a:prstDash val="solid"/>
            <a:miter/>
          </a:ln>
        </p:spPr>
      </p:sp>
      <p:sp>
        <p:nvSpPr>
          <p:cNvPr name="Freeform 10" id="10"/>
          <p:cNvSpPr/>
          <p:nvPr/>
        </p:nvSpPr>
        <p:spPr>
          <a:xfrm flipH="false" flipV="false" rot="-5400000">
            <a:off x="16709451" y="1101541"/>
            <a:ext cx="2478194" cy="1378495"/>
          </a:xfrm>
          <a:custGeom>
            <a:avLst/>
            <a:gdLst/>
            <a:ahLst/>
            <a:cxnLst/>
            <a:rect r="r" b="b" t="t" l="l"/>
            <a:pathLst>
              <a:path h="1378495" w="2478194">
                <a:moveTo>
                  <a:pt x="0" y="0"/>
                </a:moveTo>
                <a:lnTo>
                  <a:pt x="2478194" y="0"/>
                </a:lnTo>
                <a:lnTo>
                  <a:pt x="2478194" y="1378496"/>
                </a:lnTo>
                <a:lnTo>
                  <a:pt x="0" y="1378496"/>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11" id="11"/>
          <p:cNvSpPr txBox="true"/>
          <p:nvPr/>
        </p:nvSpPr>
        <p:spPr>
          <a:xfrm rot="0">
            <a:off x="1933965" y="2394539"/>
            <a:ext cx="7839993" cy="2421509"/>
          </a:xfrm>
          <a:prstGeom prst="rect">
            <a:avLst/>
          </a:prstGeom>
        </p:spPr>
        <p:txBody>
          <a:bodyPr anchor="t" rtlCol="false" tIns="0" lIns="0" bIns="0" rIns="0">
            <a:spAutoFit/>
          </a:bodyPr>
          <a:lstStyle/>
          <a:p>
            <a:pPr algn="l">
              <a:lnSpc>
                <a:spcPts val="6328"/>
              </a:lnSpc>
            </a:pPr>
            <a:r>
              <a:rPr lang="en-US" sz="5600">
                <a:solidFill>
                  <a:srgbClr val="27445D"/>
                </a:solidFill>
                <a:latin typeface="Fuji Bold"/>
                <a:ea typeface="Fuji Bold"/>
                <a:cs typeface="Fuji Bold"/>
                <a:sym typeface="Fuji Bold"/>
              </a:rPr>
              <a:t>Submitting Ineligible or Improper Documents</a:t>
            </a:r>
          </a:p>
          <a:p>
            <a:pPr algn="l">
              <a:lnSpc>
                <a:spcPts val="6328"/>
              </a:lnSpc>
            </a:pPr>
          </a:p>
        </p:txBody>
      </p:sp>
      <p:sp>
        <p:nvSpPr>
          <p:cNvPr name="TextBox 12" id="12"/>
          <p:cNvSpPr txBox="true"/>
          <p:nvPr/>
        </p:nvSpPr>
        <p:spPr>
          <a:xfrm rot="0">
            <a:off x="1497144" y="4663075"/>
            <a:ext cx="8573198" cy="4899132"/>
          </a:xfrm>
          <a:prstGeom prst="rect">
            <a:avLst/>
          </a:prstGeom>
        </p:spPr>
        <p:txBody>
          <a:bodyPr anchor="t" rtlCol="false" tIns="0" lIns="0" bIns="0" rIns="0">
            <a:spAutoFit/>
          </a:bodyPr>
          <a:lstStyle/>
          <a:p>
            <a:pPr algn="l" marL="0" indent="0" lvl="0">
              <a:lnSpc>
                <a:spcPts val="4347"/>
              </a:lnSpc>
              <a:spcBef>
                <a:spcPct val="0"/>
              </a:spcBef>
            </a:pPr>
            <a:r>
              <a:rPr lang="en-US" sz="3105">
                <a:solidFill>
                  <a:srgbClr val="000000"/>
                </a:solidFill>
                <a:latin typeface="Open Sans"/>
                <a:ea typeface="Open Sans"/>
                <a:cs typeface="Open Sans"/>
                <a:sym typeface="Open Sans"/>
              </a:rPr>
              <a:t>A frequent mistake is sending in documents that are not eligible for apostille certification. For an apostille to be issued, the document must be an original or a certified copy issued by the appropriate authority. Submitting photocopies, expired forms, or improperly signed documents leads to immediate rejection. For example, a birth certificate must come from the correct issuing state office. </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4353041"/>
            <a:ext cx="8213092" cy="5933959"/>
          </a:xfrm>
          <a:custGeom>
            <a:avLst/>
            <a:gdLst/>
            <a:ahLst/>
            <a:cxnLst/>
            <a:rect r="r" b="b" t="t" l="l"/>
            <a:pathLst>
              <a:path h="5933959" w="8213092">
                <a:moveTo>
                  <a:pt x="0" y="0"/>
                </a:moveTo>
                <a:lnTo>
                  <a:pt x="8213092" y="0"/>
                </a:lnTo>
                <a:lnTo>
                  <a:pt x="8213092" y="5933959"/>
                </a:lnTo>
                <a:lnTo>
                  <a:pt x="0" y="593395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true" rot="0">
            <a:off x="13722477" y="-454975"/>
            <a:ext cx="5138148" cy="4114800"/>
          </a:xfrm>
          <a:custGeom>
            <a:avLst/>
            <a:gdLst/>
            <a:ahLst/>
            <a:cxnLst/>
            <a:rect r="r" b="b" t="t" l="l"/>
            <a:pathLst>
              <a:path h="4114800" w="5138148">
                <a:moveTo>
                  <a:pt x="5138148" y="4114800"/>
                </a:moveTo>
                <a:lnTo>
                  <a:pt x="0" y="4114800"/>
                </a:lnTo>
                <a:lnTo>
                  <a:pt x="0" y="0"/>
                </a:lnTo>
                <a:lnTo>
                  <a:pt x="5138148" y="0"/>
                </a:lnTo>
                <a:lnTo>
                  <a:pt x="5138148" y="411480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a:grpSpLocks noChangeAspect="true"/>
          </p:cNvGrpSpPr>
          <p:nvPr/>
        </p:nvGrpSpPr>
        <p:grpSpPr>
          <a:xfrm rot="0">
            <a:off x="1028700" y="1260994"/>
            <a:ext cx="7765011" cy="7765011"/>
            <a:chOff x="0" y="0"/>
            <a:chExt cx="19050000" cy="19050000"/>
          </a:xfrm>
        </p:grpSpPr>
        <p:sp>
          <p:nvSpPr>
            <p:cNvPr name="Freeform 5" id="5"/>
            <p:cNvSpPr/>
            <p:nvPr/>
          </p:nvSpPr>
          <p:spPr>
            <a:xfrm flipH="false" flipV="false" rot="0">
              <a:off x="348882" y="766744"/>
              <a:ext cx="18352235" cy="17516512"/>
            </a:xfrm>
            <a:custGeom>
              <a:avLst/>
              <a:gdLst/>
              <a:ahLst/>
              <a:cxnLst/>
              <a:rect r="r" b="b" t="t" l="l"/>
              <a:pathLst>
                <a:path h="17516512" w="18352235">
                  <a:moveTo>
                    <a:pt x="9176118" y="14013"/>
                  </a:moveTo>
                  <a:cubicBezTo>
                    <a:pt x="6042785" y="0"/>
                    <a:pt x="3141451" y="1663572"/>
                    <a:pt x="1570726" y="4374807"/>
                  </a:cubicBezTo>
                  <a:cubicBezTo>
                    <a:pt x="0" y="7086041"/>
                    <a:pt x="0" y="10430470"/>
                    <a:pt x="1570726" y="13141705"/>
                  </a:cubicBezTo>
                  <a:cubicBezTo>
                    <a:pt x="3141451" y="15852939"/>
                    <a:pt x="6042785" y="17516512"/>
                    <a:pt x="9176118" y="17502499"/>
                  </a:cubicBezTo>
                  <a:cubicBezTo>
                    <a:pt x="12309451" y="17516512"/>
                    <a:pt x="15210784" y="15852939"/>
                    <a:pt x="16781510" y="13141705"/>
                  </a:cubicBezTo>
                  <a:cubicBezTo>
                    <a:pt x="18352235" y="10430470"/>
                    <a:pt x="18352235" y="7086041"/>
                    <a:pt x="16781510" y="4374807"/>
                  </a:cubicBezTo>
                  <a:cubicBezTo>
                    <a:pt x="15210784" y="1663572"/>
                    <a:pt x="12309451" y="0"/>
                    <a:pt x="9176118" y="14013"/>
                  </a:cubicBezTo>
                  <a:close/>
                </a:path>
              </a:pathLst>
            </a:custGeom>
            <a:blipFill>
              <a:blip r:embed="rId6"/>
              <a:stretch>
                <a:fillRect l="-27127" t="0" r="-67728" b="0"/>
              </a:stretch>
            </a:blipFill>
          </p:spPr>
        </p:sp>
        <p:sp>
          <p:nvSpPr>
            <p:cNvPr name="Freeform 6" id="6"/>
            <p:cNvSpPr/>
            <p:nvPr/>
          </p:nvSpPr>
          <p:spPr>
            <a:xfrm flipH="false" flipV="false" rot="0">
              <a:off x="0" y="0"/>
              <a:ext cx="19050000" cy="19050000"/>
            </a:xfrm>
            <a:custGeom>
              <a:avLst/>
              <a:gdLst/>
              <a:ahLst/>
              <a:cxnLst/>
              <a:rect r="r" b="b" t="t" l="l"/>
              <a:pathLst>
                <a:path h="19050000" w="19050000">
                  <a:moveTo>
                    <a:pt x="0" y="0"/>
                  </a:moveTo>
                  <a:lnTo>
                    <a:pt x="19050000" y="0"/>
                  </a:lnTo>
                  <a:lnTo>
                    <a:pt x="19050000" y="19050000"/>
                  </a:lnTo>
                  <a:lnTo>
                    <a:pt x="0" y="19050000"/>
                  </a:lnTo>
                  <a:close/>
                </a:path>
              </a:pathLst>
            </a:custGeom>
            <a:blipFill>
              <a:blip r:embed="rId7"/>
              <a:stretch>
                <a:fillRect l="0" t="0" r="0" b="0"/>
              </a:stretch>
            </a:blipFill>
          </p:spPr>
        </p:sp>
      </p:grpSp>
      <p:sp>
        <p:nvSpPr>
          <p:cNvPr name="Freeform 7" id="7"/>
          <p:cNvSpPr/>
          <p:nvPr/>
        </p:nvSpPr>
        <p:spPr>
          <a:xfrm flipH="false" flipV="false" rot="0">
            <a:off x="8370819" y="223930"/>
            <a:ext cx="2478194" cy="1378495"/>
          </a:xfrm>
          <a:custGeom>
            <a:avLst/>
            <a:gdLst/>
            <a:ahLst/>
            <a:cxnLst/>
            <a:rect r="r" b="b" t="t" l="l"/>
            <a:pathLst>
              <a:path h="1378495" w="2478194">
                <a:moveTo>
                  <a:pt x="0" y="0"/>
                </a:moveTo>
                <a:lnTo>
                  <a:pt x="2478193" y="0"/>
                </a:lnTo>
                <a:lnTo>
                  <a:pt x="2478193" y="1378495"/>
                </a:lnTo>
                <a:lnTo>
                  <a:pt x="0" y="137849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false" flipV="false" rot="0">
            <a:off x="6695972" y="8902237"/>
            <a:ext cx="2097739" cy="563767"/>
          </a:xfrm>
          <a:custGeom>
            <a:avLst/>
            <a:gdLst/>
            <a:ahLst/>
            <a:cxnLst/>
            <a:rect r="r" b="b" t="t" l="l"/>
            <a:pathLst>
              <a:path h="563767" w="2097739">
                <a:moveTo>
                  <a:pt x="0" y="0"/>
                </a:moveTo>
                <a:lnTo>
                  <a:pt x="2097739" y="0"/>
                </a:lnTo>
                <a:lnTo>
                  <a:pt x="2097739" y="563767"/>
                </a:lnTo>
                <a:lnTo>
                  <a:pt x="0" y="56376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a:ln cap="sq">
            <a:noFill/>
            <a:prstDash val="solid"/>
            <a:miter/>
          </a:ln>
        </p:spPr>
      </p:sp>
      <p:sp>
        <p:nvSpPr>
          <p:cNvPr name="Freeform 9" id="9"/>
          <p:cNvSpPr/>
          <p:nvPr/>
        </p:nvSpPr>
        <p:spPr>
          <a:xfrm flipH="false" flipV="false" rot="5400000">
            <a:off x="107894" y="1577991"/>
            <a:ext cx="1841612" cy="683698"/>
          </a:xfrm>
          <a:custGeom>
            <a:avLst/>
            <a:gdLst/>
            <a:ahLst/>
            <a:cxnLst/>
            <a:rect r="r" b="b" t="t" l="l"/>
            <a:pathLst>
              <a:path h="683698" w="1841612">
                <a:moveTo>
                  <a:pt x="0" y="0"/>
                </a:moveTo>
                <a:lnTo>
                  <a:pt x="1841612" y="0"/>
                </a:lnTo>
                <a:lnTo>
                  <a:pt x="1841612" y="683698"/>
                </a:lnTo>
                <a:lnTo>
                  <a:pt x="0" y="683698"/>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a:ln cap="sq">
            <a:noFill/>
            <a:prstDash val="solid"/>
            <a:miter/>
          </a:ln>
        </p:spPr>
      </p:sp>
      <p:sp>
        <p:nvSpPr>
          <p:cNvPr name="Freeform 10" id="10"/>
          <p:cNvSpPr/>
          <p:nvPr/>
        </p:nvSpPr>
        <p:spPr>
          <a:xfrm flipH="false" flipV="false" rot="0">
            <a:off x="17155197" y="5794250"/>
            <a:ext cx="2265607" cy="1903110"/>
          </a:xfrm>
          <a:custGeom>
            <a:avLst/>
            <a:gdLst/>
            <a:ahLst/>
            <a:cxnLst/>
            <a:rect r="r" b="b" t="t" l="l"/>
            <a:pathLst>
              <a:path h="1903110" w="2265607">
                <a:moveTo>
                  <a:pt x="0" y="0"/>
                </a:moveTo>
                <a:lnTo>
                  <a:pt x="2265606" y="0"/>
                </a:lnTo>
                <a:lnTo>
                  <a:pt x="2265606" y="1903110"/>
                </a:lnTo>
                <a:lnTo>
                  <a:pt x="0" y="1903110"/>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a:ln cap="sq">
            <a:noFill/>
            <a:prstDash val="solid"/>
            <a:miter/>
          </a:ln>
        </p:spPr>
      </p:sp>
      <p:sp>
        <p:nvSpPr>
          <p:cNvPr name="TextBox 11" id="11"/>
          <p:cNvSpPr txBox="true"/>
          <p:nvPr/>
        </p:nvSpPr>
        <p:spPr>
          <a:xfrm rot="0">
            <a:off x="9315203" y="2463358"/>
            <a:ext cx="7839993" cy="2421509"/>
          </a:xfrm>
          <a:prstGeom prst="rect">
            <a:avLst/>
          </a:prstGeom>
        </p:spPr>
        <p:txBody>
          <a:bodyPr anchor="t" rtlCol="false" tIns="0" lIns="0" bIns="0" rIns="0">
            <a:spAutoFit/>
          </a:bodyPr>
          <a:lstStyle/>
          <a:p>
            <a:pPr algn="l">
              <a:lnSpc>
                <a:spcPts val="6328"/>
              </a:lnSpc>
            </a:pPr>
            <a:r>
              <a:rPr lang="en-US" sz="5600">
                <a:solidFill>
                  <a:srgbClr val="27445D"/>
                </a:solidFill>
                <a:latin typeface="Fuji Bold"/>
                <a:ea typeface="Fuji Bold"/>
                <a:cs typeface="Fuji Bold"/>
                <a:sym typeface="Fuji Bold"/>
              </a:rPr>
              <a:t>Incorrect or Incomplete Notarization</a:t>
            </a:r>
          </a:p>
          <a:p>
            <a:pPr algn="l" marL="0" indent="0" lvl="0">
              <a:lnSpc>
                <a:spcPts val="6328"/>
              </a:lnSpc>
              <a:spcBef>
                <a:spcPct val="0"/>
              </a:spcBef>
            </a:pPr>
          </a:p>
        </p:txBody>
      </p:sp>
      <p:sp>
        <p:nvSpPr>
          <p:cNvPr name="TextBox 12" id="12"/>
          <p:cNvSpPr txBox="true"/>
          <p:nvPr/>
        </p:nvSpPr>
        <p:spPr>
          <a:xfrm rot="0">
            <a:off x="9609915" y="4295891"/>
            <a:ext cx="6449979" cy="5287531"/>
          </a:xfrm>
          <a:prstGeom prst="rect">
            <a:avLst/>
          </a:prstGeom>
        </p:spPr>
        <p:txBody>
          <a:bodyPr anchor="t" rtlCol="false" tIns="0" lIns="0" bIns="0" rIns="0">
            <a:spAutoFit/>
          </a:bodyPr>
          <a:lstStyle/>
          <a:p>
            <a:pPr algn="just">
              <a:lnSpc>
                <a:spcPts val="4219"/>
              </a:lnSpc>
            </a:pPr>
            <a:r>
              <a:rPr lang="en-US" sz="3014">
                <a:solidFill>
                  <a:srgbClr val="000000"/>
                </a:solidFill>
                <a:latin typeface="Open Sans"/>
                <a:ea typeface="Open Sans"/>
                <a:cs typeface="Open Sans"/>
                <a:sym typeface="Open Sans"/>
              </a:rPr>
              <a:t>Certain documents must be notarized prior to being submitted for apostille. Many applicants either skip this step or rely on a notary unfamiliar with the state’s apostille requirements. In New Jersey, it is crucial to use a Notary Public State of New Jersey who understands the specific formatting, signature, and seal guidelines. </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true" rot="0">
            <a:off x="-395332" y="-266611"/>
            <a:ext cx="5138148" cy="4114800"/>
          </a:xfrm>
          <a:custGeom>
            <a:avLst/>
            <a:gdLst/>
            <a:ahLst/>
            <a:cxnLst/>
            <a:rect r="r" b="b" t="t" l="l"/>
            <a:pathLst>
              <a:path h="4114800" w="5138148">
                <a:moveTo>
                  <a:pt x="0" y="4114800"/>
                </a:moveTo>
                <a:lnTo>
                  <a:pt x="5138148" y="4114800"/>
                </a:lnTo>
                <a:lnTo>
                  <a:pt x="5138148" y="0"/>
                </a:lnTo>
                <a:lnTo>
                  <a:pt x="0" y="0"/>
                </a:lnTo>
                <a:lnTo>
                  <a:pt x="0" y="411480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12730589" y="6172200"/>
            <a:ext cx="5557411" cy="4114800"/>
          </a:xfrm>
          <a:custGeom>
            <a:avLst/>
            <a:gdLst/>
            <a:ahLst/>
            <a:cxnLst/>
            <a:rect r="r" b="b" t="t" l="l"/>
            <a:pathLst>
              <a:path h="4114800" w="5557411">
                <a:moveTo>
                  <a:pt x="5557411" y="0"/>
                </a:moveTo>
                <a:lnTo>
                  <a:pt x="0" y="0"/>
                </a:lnTo>
                <a:lnTo>
                  <a:pt x="0" y="4114800"/>
                </a:lnTo>
                <a:lnTo>
                  <a:pt x="5557411" y="4114800"/>
                </a:lnTo>
                <a:lnTo>
                  <a:pt x="5557411"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a:grpSpLocks noChangeAspect="true"/>
          </p:cNvGrpSpPr>
          <p:nvPr/>
        </p:nvGrpSpPr>
        <p:grpSpPr>
          <a:xfrm rot="0">
            <a:off x="10079866" y="1028700"/>
            <a:ext cx="7459105" cy="7459105"/>
            <a:chOff x="0" y="0"/>
            <a:chExt cx="19050000" cy="19050000"/>
          </a:xfrm>
        </p:grpSpPr>
        <p:sp>
          <p:nvSpPr>
            <p:cNvPr name="Freeform 5" id="5"/>
            <p:cNvSpPr/>
            <p:nvPr/>
          </p:nvSpPr>
          <p:spPr>
            <a:xfrm flipH="false" flipV="false" rot="0">
              <a:off x="348882" y="766744"/>
              <a:ext cx="18352235" cy="17516512"/>
            </a:xfrm>
            <a:custGeom>
              <a:avLst/>
              <a:gdLst/>
              <a:ahLst/>
              <a:cxnLst/>
              <a:rect r="r" b="b" t="t" l="l"/>
              <a:pathLst>
                <a:path h="17516512" w="18352235">
                  <a:moveTo>
                    <a:pt x="9176118" y="14013"/>
                  </a:moveTo>
                  <a:cubicBezTo>
                    <a:pt x="6042785" y="0"/>
                    <a:pt x="3141451" y="1663572"/>
                    <a:pt x="1570726" y="4374807"/>
                  </a:cubicBezTo>
                  <a:cubicBezTo>
                    <a:pt x="0" y="7086041"/>
                    <a:pt x="0" y="10430470"/>
                    <a:pt x="1570726" y="13141705"/>
                  </a:cubicBezTo>
                  <a:cubicBezTo>
                    <a:pt x="3141451" y="15852939"/>
                    <a:pt x="6042785" y="17516512"/>
                    <a:pt x="9176118" y="17502499"/>
                  </a:cubicBezTo>
                  <a:cubicBezTo>
                    <a:pt x="12309451" y="17516512"/>
                    <a:pt x="15210784" y="15852939"/>
                    <a:pt x="16781510" y="13141705"/>
                  </a:cubicBezTo>
                  <a:cubicBezTo>
                    <a:pt x="18352235" y="10430470"/>
                    <a:pt x="18352235" y="7086041"/>
                    <a:pt x="16781510" y="4374807"/>
                  </a:cubicBezTo>
                  <a:cubicBezTo>
                    <a:pt x="15210784" y="1663572"/>
                    <a:pt x="12309451" y="0"/>
                    <a:pt x="9176118" y="14013"/>
                  </a:cubicBezTo>
                  <a:close/>
                </a:path>
              </a:pathLst>
            </a:custGeom>
            <a:blipFill>
              <a:blip r:embed="rId6"/>
              <a:stretch>
                <a:fillRect l="-38313" t="0" r="-38313" b="0"/>
              </a:stretch>
            </a:blipFill>
          </p:spPr>
        </p:sp>
        <p:sp>
          <p:nvSpPr>
            <p:cNvPr name="Freeform 6" id="6"/>
            <p:cNvSpPr/>
            <p:nvPr/>
          </p:nvSpPr>
          <p:spPr>
            <a:xfrm flipH="false" flipV="false" rot="0">
              <a:off x="0" y="0"/>
              <a:ext cx="19050000" cy="19050000"/>
            </a:xfrm>
            <a:custGeom>
              <a:avLst/>
              <a:gdLst/>
              <a:ahLst/>
              <a:cxnLst/>
              <a:rect r="r" b="b" t="t" l="l"/>
              <a:pathLst>
                <a:path h="19050000" w="19050000">
                  <a:moveTo>
                    <a:pt x="0" y="0"/>
                  </a:moveTo>
                  <a:lnTo>
                    <a:pt x="19050000" y="0"/>
                  </a:lnTo>
                  <a:lnTo>
                    <a:pt x="19050000" y="19050000"/>
                  </a:lnTo>
                  <a:lnTo>
                    <a:pt x="0" y="19050000"/>
                  </a:lnTo>
                  <a:close/>
                </a:path>
              </a:pathLst>
            </a:custGeom>
            <a:blipFill>
              <a:blip r:embed="rId7"/>
              <a:stretch>
                <a:fillRect l="0" t="0" r="0" b="0"/>
              </a:stretch>
            </a:blipFill>
          </p:spPr>
        </p:sp>
      </p:grpSp>
      <p:sp>
        <p:nvSpPr>
          <p:cNvPr name="Freeform 7" id="7"/>
          <p:cNvSpPr/>
          <p:nvPr/>
        </p:nvSpPr>
        <p:spPr>
          <a:xfrm flipH="false" flipV="false" rot="0">
            <a:off x="7321949" y="893181"/>
            <a:ext cx="2097739" cy="563767"/>
          </a:xfrm>
          <a:custGeom>
            <a:avLst/>
            <a:gdLst/>
            <a:ahLst/>
            <a:cxnLst/>
            <a:rect r="r" b="b" t="t" l="l"/>
            <a:pathLst>
              <a:path h="563767" w="2097739">
                <a:moveTo>
                  <a:pt x="0" y="0"/>
                </a:moveTo>
                <a:lnTo>
                  <a:pt x="2097739" y="0"/>
                </a:lnTo>
                <a:lnTo>
                  <a:pt x="2097739" y="563768"/>
                </a:lnTo>
                <a:lnTo>
                  <a:pt x="0" y="56376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a:ln cap="sq">
            <a:noFill/>
            <a:prstDash val="solid"/>
            <a:miter/>
          </a:ln>
        </p:spPr>
      </p:sp>
      <p:sp>
        <p:nvSpPr>
          <p:cNvPr name="Freeform 8" id="8"/>
          <p:cNvSpPr/>
          <p:nvPr/>
        </p:nvSpPr>
        <p:spPr>
          <a:xfrm flipH="false" flipV="false" rot="0">
            <a:off x="-1132803" y="6285484"/>
            <a:ext cx="2265607" cy="1903110"/>
          </a:xfrm>
          <a:custGeom>
            <a:avLst/>
            <a:gdLst/>
            <a:ahLst/>
            <a:cxnLst/>
            <a:rect r="r" b="b" t="t" l="l"/>
            <a:pathLst>
              <a:path h="1903110" w="2265607">
                <a:moveTo>
                  <a:pt x="0" y="0"/>
                </a:moveTo>
                <a:lnTo>
                  <a:pt x="2265606" y="0"/>
                </a:lnTo>
                <a:lnTo>
                  <a:pt x="2265606" y="1903110"/>
                </a:lnTo>
                <a:lnTo>
                  <a:pt x="0" y="190311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a:ln cap="sq">
            <a:noFill/>
            <a:prstDash val="solid"/>
            <a:miter/>
          </a:ln>
        </p:spPr>
      </p:sp>
      <p:sp>
        <p:nvSpPr>
          <p:cNvPr name="Freeform 9" id="9"/>
          <p:cNvSpPr/>
          <p:nvPr/>
        </p:nvSpPr>
        <p:spPr>
          <a:xfrm flipH="false" flipV="false" rot="5400000">
            <a:off x="9586357" y="8299552"/>
            <a:ext cx="1841612" cy="683698"/>
          </a:xfrm>
          <a:custGeom>
            <a:avLst/>
            <a:gdLst/>
            <a:ahLst/>
            <a:cxnLst/>
            <a:rect r="r" b="b" t="t" l="l"/>
            <a:pathLst>
              <a:path h="683698" w="1841612">
                <a:moveTo>
                  <a:pt x="0" y="0"/>
                </a:moveTo>
                <a:lnTo>
                  <a:pt x="1841612" y="0"/>
                </a:lnTo>
                <a:lnTo>
                  <a:pt x="1841612" y="683698"/>
                </a:lnTo>
                <a:lnTo>
                  <a:pt x="0" y="683698"/>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a:ln cap="sq">
            <a:noFill/>
            <a:prstDash val="solid"/>
            <a:miter/>
          </a:ln>
        </p:spPr>
      </p:sp>
      <p:sp>
        <p:nvSpPr>
          <p:cNvPr name="Freeform 10" id="10"/>
          <p:cNvSpPr/>
          <p:nvPr/>
        </p:nvSpPr>
        <p:spPr>
          <a:xfrm flipH="false" flipV="false" rot="-5400000">
            <a:off x="16709451" y="1101541"/>
            <a:ext cx="2478194" cy="1378495"/>
          </a:xfrm>
          <a:custGeom>
            <a:avLst/>
            <a:gdLst/>
            <a:ahLst/>
            <a:cxnLst/>
            <a:rect r="r" b="b" t="t" l="l"/>
            <a:pathLst>
              <a:path h="1378495" w="2478194">
                <a:moveTo>
                  <a:pt x="0" y="0"/>
                </a:moveTo>
                <a:lnTo>
                  <a:pt x="2478194" y="0"/>
                </a:lnTo>
                <a:lnTo>
                  <a:pt x="2478194" y="1378496"/>
                </a:lnTo>
                <a:lnTo>
                  <a:pt x="0" y="1378496"/>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11" id="11"/>
          <p:cNvSpPr txBox="true"/>
          <p:nvPr/>
        </p:nvSpPr>
        <p:spPr>
          <a:xfrm rot="0">
            <a:off x="2173742" y="2721991"/>
            <a:ext cx="7839993" cy="2421509"/>
          </a:xfrm>
          <a:prstGeom prst="rect">
            <a:avLst/>
          </a:prstGeom>
        </p:spPr>
        <p:txBody>
          <a:bodyPr anchor="t" rtlCol="false" tIns="0" lIns="0" bIns="0" rIns="0">
            <a:spAutoFit/>
          </a:bodyPr>
          <a:lstStyle/>
          <a:p>
            <a:pPr algn="l">
              <a:lnSpc>
                <a:spcPts val="6328"/>
              </a:lnSpc>
            </a:pPr>
            <a:r>
              <a:rPr lang="en-US" sz="5600">
                <a:solidFill>
                  <a:srgbClr val="27445D"/>
                </a:solidFill>
                <a:latin typeface="Fuji Bold"/>
                <a:ea typeface="Fuji Bold"/>
                <a:cs typeface="Fuji Bold"/>
                <a:sym typeface="Fuji Bold"/>
              </a:rPr>
              <a:t>Sending to the Wrong Office or Department</a:t>
            </a:r>
          </a:p>
          <a:p>
            <a:pPr algn="l">
              <a:lnSpc>
                <a:spcPts val="6328"/>
              </a:lnSpc>
            </a:pPr>
          </a:p>
        </p:txBody>
      </p:sp>
      <p:sp>
        <p:nvSpPr>
          <p:cNvPr name="TextBox 12" id="12"/>
          <p:cNvSpPr txBox="true"/>
          <p:nvPr/>
        </p:nvSpPr>
        <p:spPr>
          <a:xfrm rot="0">
            <a:off x="2088294" y="5132014"/>
            <a:ext cx="7991572" cy="4162426"/>
          </a:xfrm>
          <a:prstGeom prst="rect">
            <a:avLst/>
          </a:prstGeom>
        </p:spPr>
        <p:txBody>
          <a:bodyPr anchor="t" rtlCol="false" tIns="0" lIns="0" bIns="0" rIns="0">
            <a:spAutoFit/>
          </a:bodyPr>
          <a:lstStyle/>
          <a:p>
            <a:pPr algn="l" marL="0" indent="0" lvl="0">
              <a:lnSpc>
                <a:spcPts val="4199"/>
              </a:lnSpc>
              <a:spcBef>
                <a:spcPct val="0"/>
              </a:spcBef>
            </a:pPr>
            <a:r>
              <a:rPr lang="en-US" sz="2999">
                <a:solidFill>
                  <a:srgbClr val="000000"/>
                </a:solidFill>
                <a:latin typeface="Open Sans"/>
                <a:ea typeface="Open Sans"/>
                <a:cs typeface="Open Sans"/>
                <a:sym typeface="Open Sans"/>
              </a:rPr>
              <a:t>Submitting your application to the incorrect office is another common but avoidable error. A designated department handles the NJ State Apostille process, and sending documents to other state offices can delay your application by weeks. Additionally, many assume all offices offer the same services, which is not the case. </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4353041"/>
            <a:ext cx="8213092" cy="5933959"/>
          </a:xfrm>
          <a:custGeom>
            <a:avLst/>
            <a:gdLst/>
            <a:ahLst/>
            <a:cxnLst/>
            <a:rect r="r" b="b" t="t" l="l"/>
            <a:pathLst>
              <a:path h="5933959" w="8213092">
                <a:moveTo>
                  <a:pt x="0" y="0"/>
                </a:moveTo>
                <a:lnTo>
                  <a:pt x="8213092" y="0"/>
                </a:lnTo>
                <a:lnTo>
                  <a:pt x="8213092" y="5933959"/>
                </a:lnTo>
                <a:lnTo>
                  <a:pt x="0" y="593395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true" rot="0">
            <a:off x="13636621" y="-454975"/>
            <a:ext cx="5138148" cy="4114800"/>
          </a:xfrm>
          <a:custGeom>
            <a:avLst/>
            <a:gdLst/>
            <a:ahLst/>
            <a:cxnLst/>
            <a:rect r="r" b="b" t="t" l="l"/>
            <a:pathLst>
              <a:path h="4114800" w="5138148">
                <a:moveTo>
                  <a:pt x="5138148" y="4114800"/>
                </a:moveTo>
                <a:lnTo>
                  <a:pt x="0" y="4114800"/>
                </a:lnTo>
                <a:lnTo>
                  <a:pt x="0" y="0"/>
                </a:lnTo>
                <a:lnTo>
                  <a:pt x="5138148" y="0"/>
                </a:lnTo>
                <a:lnTo>
                  <a:pt x="5138148" y="411480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a:grpSpLocks noChangeAspect="true"/>
          </p:cNvGrpSpPr>
          <p:nvPr/>
        </p:nvGrpSpPr>
        <p:grpSpPr>
          <a:xfrm rot="0">
            <a:off x="1028700" y="1260994"/>
            <a:ext cx="7765011" cy="7765011"/>
            <a:chOff x="0" y="0"/>
            <a:chExt cx="19050000" cy="19050000"/>
          </a:xfrm>
        </p:grpSpPr>
        <p:sp>
          <p:nvSpPr>
            <p:cNvPr name="Freeform 5" id="5"/>
            <p:cNvSpPr/>
            <p:nvPr/>
          </p:nvSpPr>
          <p:spPr>
            <a:xfrm flipH="false" flipV="false" rot="0">
              <a:off x="348882" y="766744"/>
              <a:ext cx="18352235" cy="17516512"/>
            </a:xfrm>
            <a:custGeom>
              <a:avLst/>
              <a:gdLst/>
              <a:ahLst/>
              <a:cxnLst/>
              <a:rect r="r" b="b" t="t" l="l"/>
              <a:pathLst>
                <a:path h="17516512" w="18352235">
                  <a:moveTo>
                    <a:pt x="9176118" y="14013"/>
                  </a:moveTo>
                  <a:cubicBezTo>
                    <a:pt x="6042785" y="0"/>
                    <a:pt x="3141451" y="1663572"/>
                    <a:pt x="1570726" y="4374807"/>
                  </a:cubicBezTo>
                  <a:cubicBezTo>
                    <a:pt x="0" y="7086041"/>
                    <a:pt x="0" y="10430470"/>
                    <a:pt x="1570726" y="13141705"/>
                  </a:cubicBezTo>
                  <a:cubicBezTo>
                    <a:pt x="3141451" y="15852939"/>
                    <a:pt x="6042785" y="17516512"/>
                    <a:pt x="9176118" y="17502499"/>
                  </a:cubicBezTo>
                  <a:cubicBezTo>
                    <a:pt x="12309451" y="17516512"/>
                    <a:pt x="15210784" y="15852939"/>
                    <a:pt x="16781510" y="13141705"/>
                  </a:cubicBezTo>
                  <a:cubicBezTo>
                    <a:pt x="18352235" y="10430470"/>
                    <a:pt x="18352235" y="7086041"/>
                    <a:pt x="16781510" y="4374807"/>
                  </a:cubicBezTo>
                  <a:cubicBezTo>
                    <a:pt x="15210784" y="1663572"/>
                    <a:pt x="12309451" y="0"/>
                    <a:pt x="9176118" y="14013"/>
                  </a:cubicBezTo>
                  <a:close/>
                </a:path>
              </a:pathLst>
            </a:custGeom>
            <a:blipFill>
              <a:blip r:embed="rId6"/>
              <a:stretch>
                <a:fillRect l="-16449" t="0" r="-16449" b="0"/>
              </a:stretch>
            </a:blipFill>
          </p:spPr>
        </p:sp>
        <p:sp>
          <p:nvSpPr>
            <p:cNvPr name="Freeform 6" id="6"/>
            <p:cNvSpPr/>
            <p:nvPr/>
          </p:nvSpPr>
          <p:spPr>
            <a:xfrm flipH="false" flipV="false" rot="0">
              <a:off x="0" y="0"/>
              <a:ext cx="19050000" cy="19050000"/>
            </a:xfrm>
            <a:custGeom>
              <a:avLst/>
              <a:gdLst/>
              <a:ahLst/>
              <a:cxnLst/>
              <a:rect r="r" b="b" t="t" l="l"/>
              <a:pathLst>
                <a:path h="19050000" w="19050000">
                  <a:moveTo>
                    <a:pt x="0" y="0"/>
                  </a:moveTo>
                  <a:lnTo>
                    <a:pt x="19050000" y="0"/>
                  </a:lnTo>
                  <a:lnTo>
                    <a:pt x="19050000" y="19050000"/>
                  </a:lnTo>
                  <a:lnTo>
                    <a:pt x="0" y="19050000"/>
                  </a:lnTo>
                  <a:close/>
                </a:path>
              </a:pathLst>
            </a:custGeom>
            <a:blipFill>
              <a:blip r:embed="rId7"/>
              <a:stretch>
                <a:fillRect l="0" t="0" r="0" b="0"/>
              </a:stretch>
            </a:blipFill>
          </p:spPr>
        </p:sp>
      </p:grpSp>
      <p:sp>
        <p:nvSpPr>
          <p:cNvPr name="Freeform 7" id="7"/>
          <p:cNvSpPr/>
          <p:nvPr/>
        </p:nvSpPr>
        <p:spPr>
          <a:xfrm flipH="false" flipV="false" rot="0">
            <a:off x="8370819" y="223930"/>
            <a:ext cx="2478194" cy="1378495"/>
          </a:xfrm>
          <a:custGeom>
            <a:avLst/>
            <a:gdLst/>
            <a:ahLst/>
            <a:cxnLst/>
            <a:rect r="r" b="b" t="t" l="l"/>
            <a:pathLst>
              <a:path h="1378495" w="2478194">
                <a:moveTo>
                  <a:pt x="0" y="0"/>
                </a:moveTo>
                <a:lnTo>
                  <a:pt x="2478193" y="0"/>
                </a:lnTo>
                <a:lnTo>
                  <a:pt x="2478193" y="1378495"/>
                </a:lnTo>
                <a:lnTo>
                  <a:pt x="0" y="137849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false" flipV="false" rot="0">
            <a:off x="6695972" y="8902237"/>
            <a:ext cx="2097739" cy="563767"/>
          </a:xfrm>
          <a:custGeom>
            <a:avLst/>
            <a:gdLst/>
            <a:ahLst/>
            <a:cxnLst/>
            <a:rect r="r" b="b" t="t" l="l"/>
            <a:pathLst>
              <a:path h="563767" w="2097739">
                <a:moveTo>
                  <a:pt x="0" y="0"/>
                </a:moveTo>
                <a:lnTo>
                  <a:pt x="2097739" y="0"/>
                </a:lnTo>
                <a:lnTo>
                  <a:pt x="2097739" y="563767"/>
                </a:lnTo>
                <a:lnTo>
                  <a:pt x="0" y="56376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a:ln cap="sq">
            <a:noFill/>
            <a:prstDash val="solid"/>
            <a:miter/>
          </a:ln>
        </p:spPr>
      </p:sp>
      <p:sp>
        <p:nvSpPr>
          <p:cNvPr name="Freeform 9" id="9"/>
          <p:cNvSpPr/>
          <p:nvPr/>
        </p:nvSpPr>
        <p:spPr>
          <a:xfrm flipH="false" flipV="false" rot="5400000">
            <a:off x="107894" y="1577991"/>
            <a:ext cx="1841612" cy="683698"/>
          </a:xfrm>
          <a:custGeom>
            <a:avLst/>
            <a:gdLst/>
            <a:ahLst/>
            <a:cxnLst/>
            <a:rect r="r" b="b" t="t" l="l"/>
            <a:pathLst>
              <a:path h="683698" w="1841612">
                <a:moveTo>
                  <a:pt x="0" y="0"/>
                </a:moveTo>
                <a:lnTo>
                  <a:pt x="1841612" y="0"/>
                </a:lnTo>
                <a:lnTo>
                  <a:pt x="1841612" y="683698"/>
                </a:lnTo>
                <a:lnTo>
                  <a:pt x="0" y="683698"/>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a:ln cap="sq">
            <a:noFill/>
            <a:prstDash val="solid"/>
            <a:miter/>
          </a:ln>
        </p:spPr>
      </p:sp>
      <p:sp>
        <p:nvSpPr>
          <p:cNvPr name="Freeform 10" id="10"/>
          <p:cNvSpPr/>
          <p:nvPr/>
        </p:nvSpPr>
        <p:spPr>
          <a:xfrm flipH="false" flipV="false" rot="0">
            <a:off x="17155197" y="5794250"/>
            <a:ext cx="2265607" cy="1903110"/>
          </a:xfrm>
          <a:custGeom>
            <a:avLst/>
            <a:gdLst/>
            <a:ahLst/>
            <a:cxnLst/>
            <a:rect r="r" b="b" t="t" l="l"/>
            <a:pathLst>
              <a:path h="1903110" w="2265607">
                <a:moveTo>
                  <a:pt x="0" y="0"/>
                </a:moveTo>
                <a:lnTo>
                  <a:pt x="2265606" y="0"/>
                </a:lnTo>
                <a:lnTo>
                  <a:pt x="2265606" y="1903110"/>
                </a:lnTo>
                <a:lnTo>
                  <a:pt x="0" y="1903110"/>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a:ln cap="sq">
            <a:noFill/>
            <a:prstDash val="solid"/>
            <a:miter/>
          </a:ln>
        </p:spPr>
      </p:sp>
      <p:sp>
        <p:nvSpPr>
          <p:cNvPr name="TextBox 11" id="11"/>
          <p:cNvSpPr txBox="true"/>
          <p:nvPr/>
        </p:nvSpPr>
        <p:spPr>
          <a:xfrm rot="0">
            <a:off x="9419307" y="2169534"/>
            <a:ext cx="7839993" cy="2421509"/>
          </a:xfrm>
          <a:prstGeom prst="rect">
            <a:avLst/>
          </a:prstGeom>
        </p:spPr>
        <p:txBody>
          <a:bodyPr anchor="t" rtlCol="false" tIns="0" lIns="0" bIns="0" rIns="0">
            <a:spAutoFit/>
          </a:bodyPr>
          <a:lstStyle/>
          <a:p>
            <a:pPr algn="l">
              <a:lnSpc>
                <a:spcPts val="6328"/>
              </a:lnSpc>
            </a:pPr>
            <a:r>
              <a:rPr lang="en-US" sz="5600">
                <a:solidFill>
                  <a:srgbClr val="27445D"/>
                </a:solidFill>
                <a:latin typeface="Fuji Bold"/>
                <a:ea typeface="Fuji Bold"/>
                <a:cs typeface="Fuji Bold"/>
                <a:sym typeface="Fuji Bold"/>
              </a:rPr>
              <a:t>Incorrect Payment or Fee Submission</a:t>
            </a:r>
          </a:p>
          <a:p>
            <a:pPr algn="l" marL="0" indent="0" lvl="0">
              <a:lnSpc>
                <a:spcPts val="6328"/>
              </a:lnSpc>
              <a:spcBef>
                <a:spcPct val="0"/>
              </a:spcBef>
            </a:pPr>
          </a:p>
        </p:txBody>
      </p:sp>
      <p:sp>
        <p:nvSpPr>
          <p:cNvPr name="TextBox 12" id="12"/>
          <p:cNvSpPr txBox="true"/>
          <p:nvPr/>
        </p:nvSpPr>
        <p:spPr>
          <a:xfrm rot="0">
            <a:off x="9649579" y="4305416"/>
            <a:ext cx="6069130" cy="5468528"/>
          </a:xfrm>
          <a:prstGeom prst="rect">
            <a:avLst/>
          </a:prstGeom>
        </p:spPr>
        <p:txBody>
          <a:bodyPr anchor="t" rtlCol="false" tIns="0" lIns="0" bIns="0" rIns="0">
            <a:spAutoFit/>
          </a:bodyPr>
          <a:lstStyle/>
          <a:p>
            <a:pPr algn="just">
              <a:lnSpc>
                <a:spcPts val="3970"/>
              </a:lnSpc>
            </a:pPr>
            <a:r>
              <a:rPr lang="en-US" sz="2836">
                <a:solidFill>
                  <a:srgbClr val="000000"/>
                </a:solidFill>
                <a:latin typeface="Open Sans"/>
                <a:ea typeface="Open Sans"/>
                <a:cs typeface="Open Sans"/>
                <a:sym typeface="Open Sans"/>
              </a:rPr>
              <a:t>Failure to follow payment instructions precisely is a key issue that leads to returned applications. Common mistakes include sending cash, writing incorrect amounts, or omitting payment entirely. Payments must follow the format outlined in the State of NJ Apostille instructions, typically in the form of a money order or check made out to the correct recipient. </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true" rot="0">
            <a:off x="-486769" y="-882335"/>
            <a:ext cx="5138148" cy="4114800"/>
          </a:xfrm>
          <a:custGeom>
            <a:avLst/>
            <a:gdLst/>
            <a:ahLst/>
            <a:cxnLst/>
            <a:rect r="r" b="b" t="t" l="l"/>
            <a:pathLst>
              <a:path h="4114800" w="5138148">
                <a:moveTo>
                  <a:pt x="0" y="4114800"/>
                </a:moveTo>
                <a:lnTo>
                  <a:pt x="5138148" y="4114800"/>
                </a:lnTo>
                <a:lnTo>
                  <a:pt x="5138148" y="0"/>
                </a:lnTo>
                <a:lnTo>
                  <a:pt x="0" y="0"/>
                </a:lnTo>
                <a:lnTo>
                  <a:pt x="0" y="411480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12730589" y="6172200"/>
            <a:ext cx="5557411" cy="4114800"/>
          </a:xfrm>
          <a:custGeom>
            <a:avLst/>
            <a:gdLst/>
            <a:ahLst/>
            <a:cxnLst/>
            <a:rect r="r" b="b" t="t" l="l"/>
            <a:pathLst>
              <a:path h="4114800" w="5557411">
                <a:moveTo>
                  <a:pt x="5557411" y="0"/>
                </a:moveTo>
                <a:lnTo>
                  <a:pt x="0" y="0"/>
                </a:lnTo>
                <a:lnTo>
                  <a:pt x="0" y="4114800"/>
                </a:lnTo>
                <a:lnTo>
                  <a:pt x="5557411" y="4114800"/>
                </a:lnTo>
                <a:lnTo>
                  <a:pt x="5557411"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a:grpSpLocks noChangeAspect="true"/>
          </p:cNvGrpSpPr>
          <p:nvPr/>
        </p:nvGrpSpPr>
        <p:grpSpPr>
          <a:xfrm rot="0">
            <a:off x="10079866" y="1028700"/>
            <a:ext cx="7459105" cy="7459105"/>
            <a:chOff x="0" y="0"/>
            <a:chExt cx="19050000" cy="19050000"/>
          </a:xfrm>
        </p:grpSpPr>
        <p:sp>
          <p:nvSpPr>
            <p:cNvPr name="Freeform 5" id="5"/>
            <p:cNvSpPr/>
            <p:nvPr/>
          </p:nvSpPr>
          <p:spPr>
            <a:xfrm flipH="false" flipV="false" rot="0">
              <a:off x="348882" y="766744"/>
              <a:ext cx="18352235" cy="17516512"/>
            </a:xfrm>
            <a:custGeom>
              <a:avLst/>
              <a:gdLst/>
              <a:ahLst/>
              <a:cxnLst/>
              <a:rect r="r" b="b" t="t" l="l"/>
              <a:pathLst>
                <a:path h="17516512" w="18352235">
                  <a:moveTo>
                    <a:pt x="9176118" y="14013"/>
                  </a:moveTo>
                  <a:cubicBezTo>
                    <a:pt x="6042785" y="0"/>
                    <a:pt x="3141451" y="1663572"/>
                    <a:pt x="1570726" y="4374807"/>
                  </a:cubicBezTo>
                  <a:cubicBezTo>
                    <a:pt x="0" y="7086041"/>
                    <a:pt x="0" y="10430470"/>
                    <a:pt x="1570726" y="13141705"/>
                  </a:cubicBezTo>
                  <a:cubicBezTo>
                    <a:pt x="3141451" y="15852939"/>
                    <a:pt x="6042785" y="17516512"/>
                    <a:pt x="9176118" y="17502499"/>
                  </a:cubicBezTo>
                  <a:cubicBezTo>
                    <a:pt x="12309451" y="17516512"/>
                    <a:pt x="15210784" y="15852939"/>
                    <a:pt x="16781510" y="13141705"/>
                  </a:cubicBezTo>
                  <a:cubicBezTo>
                    <a:pt x="18352235" y="10430470"/>
                    <a:pt x="18352235" y="7086041"/>
                    <a:pt x="16781510" y="4374807"/>
                  </a:cubicBezTo>
                  <a:cubicBezTo>
                    <a:pt x="15210784" y="1663572"/>
                    <a:pt x="12309451" y="0"/>
                    <a:pt x="9176118" y="14013"/>
                  </a:cubicBezTo>
                  <a:close/>
                </a:path>
              </a:pathLst>
            </a:custGeom>
            <a:blipFill>
              <a:blip r:embed="rId6"/>
              <a:stretch>
                <a:fillRect l="223" t="-831" r="223" b="-831"/>
              </a:stretch>
            </a:blipFill>
          </p:spPr>
        </p:sp>
        <p:sp>
          <p:nvSpPr>
            <p:cNvPr name="Freeform 6" id="6"/>
            <p:cNvSpPr/>
            <p:nvPr/>
          </p:nvSpPr>
          <p:spPr>
            <a:xfrm flipH="false" flipV="false" rot="0">
              <a:off x="0" y="0"/>
              <a:ext cx="19050000" cy="19050000"/>
            </a:xfrm>
            <a:custGeom>
              <a:avLst/>
              <a:gdLst/>
              <a:ahLst/>
              <a:cxnLst/>
              <a:rect r="r" b="b" t="t" l="l"/>
              <a:pathLst>
                <a:path h="19050000" w="19050000">
                  <a:moveTo>
                    <a:pt x="0" y="0"/>
                  </a:moveTo>
                  <a:lnTo>
                    <a:pt x="19050000" y="0"/>
                  </a:lnTo>
                  <a:lnTo>
                    <a:pt x="19050000" y="19050000"/>
                  </a:lnTo>
                  <a:lnTo>
                    <a:pt x="0" y="19050000"/>
                  </a:lnTo>
                  <a:close/>
                </a:path>
              </a:pathLst>
            </a:custGeom>
            <a:blipFill>
              <a:blip r:embed="rId7"/>
              <a:stretch>
                <a:fillRect l="0" t="0" r="0" b="0"/>
              </a:stretch>
            </a:blipFill>
          </p:spPr>
        </p:sp>
      </p:grpSp>
      <p:sp>
        <p:nvSpPr>
          <p:cNvPr name="Freeform 7" id="7"/>
          <p:cNvSpPr/>
          <p:nvPr/>
        </p:nvSpPr>
        <p:spPr>
          <a:xfrm flipH="false" flipV="false" rot="0">
            <a:off x="7321949" y="893181"/>
            <a:ext cx="2097739" cy="563767"/>
          </a:xfrm>
          <a:custGeom>
            <a:avLst/>
            <a:gdLst/>
            <a:ahLst/>
            <a:cxnLst/>
            <a:rect r="r" b="b" t="t" l="l"/>
            <a:pathLst>
              <a:path h="563767" w="2097739">
                <a:moveTo>
                  <a:pt x="0" y="0"/>
                </a:moveTo>
                <a:lnTo>
                  <a:pt x="2097739" y="0"/>
                </a:lnTo>
                <a:lnTo>
                  <a:pt x="2097739" y="563768"/>
                </a:lnTo>
                <a:lnTo>
                  <a:pt x="0" y="56376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a:ln cap="sq">
            <a:noFill/>
            <a:prstDash val="solid"/>
            <a:miter/>
          </a:ln>
        </p:spPr>
      </p:sp>
      <p:sp>
        <p:nvSpPr>
          <p:cNvPr name="Freeform 8" id="8"/>
          <p:cNvSpPr/>
          <p:nvPr/>
        </p:nvSpPr>
        <p:spPr>
          <a:xfrm flipH="false" flipV="false" rot="0">
            <a:off x="-1132803" y="6285484"/>
            <a:ext cx="2265607" cy="1903110"/>
          </a:xfrm>
          <a:custGeom>
            <a:avLst/>
            <a:gdLst/>
            <a:ahLst/>
            <a:cxnLst/>
            <a:rect r="r" b="b" t="t" l="l"/>
            <a:pathLst>
              <a:path h="1903110" w="2265607">
                <a:moveTo>
                  <a:pt x="0" y="0"/>
                </a:moveTo>
                <a:lnTo>
                  <a:pt x="2265606" y="0"/>
                </a:lnTo>
                <a:lnTo>
                  <a:pt x="2265606" y="1903110"/>
                </a:lnTo>
                <a:lnTo>
                  <a:pt x="0" y="190311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a:ln cap="sq">
            <a:noFill/>
            <a:prstDash val="solid"/>
            <a:miter/>
          </a:ln>
        </p:spPr>
      </p:sp>
      <p:sp>
        <p:nvSpPr>
          <p:cNvPr name="Freeform 9" id="9"/>
          <p:cNvSpPr/>
          <p:nvPr/>
        </p:nvSpPr>
        <p:spPr>
          <a:xfrm flipH="false" flipV="false" rot="5400000">
            <a:off x="9586357" y="8299552"/>
            <a:ext cx="1841612" cy="683698"/>
          </a:xfrm>
          <a:custGeom>
            <a:avLst/>
            <a:gdLst/>
            <a:ahLst/>
            <a:cxnLst/>
            <a:rect r="r" b="b" t="t" l="l"/>
            <a:pathLst>
              <a:path h="683698" w="1841612">
                <a:moveTo>
                  <a:pt x="0" y="0"/>
                </a:moveTo>
                <a:lnTo>
                  <a:pt x="1841612" y="0"/>
                </a:lnTo>
                <a:lnTo>
                  <a:pt x="1841612" y="683698"/>
                </a:lnTo>
                <a:lnTo>
                  <a:pt x="0" y="683698"/>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a:ln cap="sq">
            <a:noFill/>
            <a:prstDash val="solid"/>
            <a:miter/>
          </a:ln>
        </p:spPr>
      </p:sp>
      <p:sp>
        <p:nvSpPr>
          <p:cNvPr name="Freeform 10" id="10"/>
          <p:cNvSpPr/>
          <p:nvPr/>
        </p:nvSpPr>
        <p:spPr>
          <a:xfrm flipH="false" flipV="false" rot="-5400000">
            <a:off x="16709451" y="1101541"/>
            <a:ext cx="2478194" cy="1378495"/>
          </a:xfrm>
          <a:custGeom>
            <a:avLst/>
            <a:gdLst/>
            <a:ahLst/>
            <a:cxnLst/>
            <a:rect r="r" b="b" t="t" l="l"/>
            <a:pathLst>
              <a:path h="1378495" w="2478194">
                <a:moveTo>
                  <a:pt x="0" y="0"/>
                </a:moveTo>
                <a:lnTo>
                  <a:pt x="2478194" y="0"/>
                </a:lnTo>
                <a:lnTo>
                  <a:pt x="2478194" y="1378496"/>
                </a:lnTo>
                <a:lnTo>
                  <a:pt x="0" y="1378496"/>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11" id="11"/>
          <p:cNvSpPr txBox="true"/>
          <p:nvPr/>
        </p:nvSpPr>
        <p:spPr>
          <a:xfrm rot="0">
            <a:off x="2450871" y="4108907"/>
            <a:ext cx="6686312" cy="5479176"/>
          </a:xfrm>
          <a:prstGeom prst="rect">
            <a:avLst/>
          </a:prstGeom>
        </p:spPr>
        <p:txBody>
          <a:bodyPr anchor="t" rtlCol="false" tIns="0" lIns="0" bIns="0" rIns="0">
            <a:spAutoFit/>
          </a:bodyPr>
          <a:lstStyle/>
          <a:p>
            <a:pPr algn="l">
              <a:lnSpc>
                <a:spcPts val="4374"/>
              </a:lnSpc>
            </a:pPr>
            <a:r>
              <a:rPr lang="en-US" sz="3124">
                <a:solidFill>
                  <a:srgbClr val="000000"/>
                </a:solidFill>
                <a:latin typeface="Open Sans"/>
                <a:ea typeface="Open Sans"/>
                <a:cs typeface="Open Sans"/>
                <a:sym typeface="Open Sans"/>
              </a:rPr>
              <a:t>An apostille application is a formal process that demands precision at every stage. Errors such as submitting the wrong documents, skipping proper notarization, or sending forms to the incorrect office can delay or derail your goals. Avoiding these mistakes ensures your State of NJ Apostille request is processed promptly and correctly.   </a:t>
            </a:r>
          </a:p>
        </p:txBody>
      </p:sp>
      <p:sp>
        <p:nvSpPr>
          <p:cNvPr name="TextBox 12" id="12"/>
          <p:cNvSpPr txBox="true"/>
          <p:nvPr/>
        </p:nvSpPr>
        <p:spPr>
          <a:xfrm rot="0">
            <a:off x="2450871" y="2544648"/>
            <a:ext cx="8817451" cy="1621409"/>
          </a:xfrm>
          <a:prstGeom prst="rect">
            <a:avLst/>
          </a:prstGeom>
        </p:spPr>
        <p:txBody>
          <a:bodyPr anchor="t" rtlCol="false" tIns="0" lIns="0" bIns="0" rIns="0">
            <a:spAutoFit/>
          </a:bodyPr>
          <a:lstStyle/>
          <a:p>
            <a:pPr algn="l">
              <a:lnSpc>
                <a:spcPts val="6328"/>
              </a:lnSpc>
            </a:pPr>
            <a:r>
              <a:rPr lang="en-US" sz="5600">
                <a:solidFill>
                  <a:srgbClr val="27445D"/>
                </a:solidFill>
                <a:latin typeface="Fuji Bold"/>
                <a:ea typeface="Fuji Bold"/>
                <a:cs typeface="Fuji Bold"/>
                <a:sym typeface="Fuji Bold"/>
              </a:rPr>
              <a:t> The Final Note </a:t>
            </a:r>
          </a:p>
          <a:p>
            <a:pPr algn="l" marL="0" indent="0" lvl="0">
              <a:lnSpc>
                <a:spcPts val="6328"/>
              </a:lnSpc>
              <a:spcBef>
                <a:spcPct val="0"/>
              </a:spcBef>
            </a:pP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true" rot="0">
            <a:off x="-705395" y="-328989"/>
            <a:ext cx="4460198" cy="3571875"/>
          </a:xfrm>
          <a:custGeom>
            <a:avLst/>
            <a:gdLst/>
            <a:ahLst/>
            <a:cxnLst/>
            <a:rect r="r" b="b" t="t" l="l"/>
            <a:pathLst>
              <a:path h="3571875" w="4460198">
                <a:moveTo>
                  <a:pt x="0" y="3571875"/>
                </a:moveTo>
                <a:lnTo>
                  <a:pt x="4460198" y="3571875"/>
                </a:lnTo>
                <a:lnTo>
                  <a:pt x="4460198" y="0"/>
                </a:lnTo>
                <a:lnTo>
                  <a:pt x="0" y="0"/>
                </a:lnTo>
                <a:lnTo>
                  <a:pt x="0" y="3571875"/>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12730589" y="6172200"/>
            <a:ext cx="5557411" cy="4114800"/>
          </a:xfrm>
          <a:custGeom>
            <a:avLst/>
            <a:gdLst/>
            <a:ahLst/>
            <a:cxnLst/>
            <a:rect r="r" b="b" t="t" l="l"/>
            <a:pathLst>
              <a:path h="4114800" w="5557411">
                <a:moveTo>
                  <a:pt x="5557411" y="0"/>
                </a:moveTo>
                <a:lnTo>
                  <a:pt x="0" y="0"/>
                </a:lnTo>
                <a:lnTo>
                  <a:pt x="0" y="4114800"/>
                </a:lnTo>
                <a:lnTo>
                  <a:pt x="5557411" y="4114800"/>
                </a:lnTo>
                <a:lnTo>
                  <a:pt x="5557411"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7321949" y="893181"/>
            <a:ext cx="2097739" cy="563767"/>
          </a:xfrm>
          <a:custGeom>
            <a:avLst/>
            <a:gdLst/>
            <a:ahLst/>
            <a:cxnLst/>
            <a:rect r="r" b="b" t="t" l="l"/>
            <a:pathLst>
              <a:path h="563767" w="2097739">
                <a:moveTo>
                  <a:pt x="0" y="0"/>
                </a:moveTo>
                <a:lnTo>
                  <a:pt x="2097739" y="0"/>
                </a:lnTo>
                <a:lnTo>
                  <a:pt x="2097739" y="563768"/>
                </a:lnTo>
                <a:lnTo>
                  <a:pt x="0" y="56376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a:ln cap="sq">
            <a:noFill/>
            <a:prstDash val="solid"/>
            <a:miter/>
          </a:ln>
        </p:spPr>
      </p:sp>
      <p:sp>
        <p:nvSpPr>
          <p:cNvPr name="Freeform 5" id="5"/>
          <p:cNvSpPr/>
          <p:nvPr/>
        </p:nvSpPr>
        <p:spPr>
          <a:xfrm flipH="false" flipV="false" rot="0">
            <a:off x="-1866773" y="6326490"/>
            <a:ext cx="2265607" cy="1903110"/>
          </a:xfrm>
          <a:custGeom>
            <a:avLst/>
            <a:gdLst/>
            <a:ahLst/>
            <a:cxnLst/>
            <a:rect r="r" b="b" t="t" l="l"/>
            <a:pathLst>
              <a:path h="1903110" w="2265607">
                <a:moveTo>
                  <a:pt x="0" y="0"/>
                </a:moveTo>
                <a:lnTo>
                  <a:pt x="2265606" y="0"/>
                </a:lnTo>
                <a:lnTo>
                  <a:pt x="2265606" y="1903110"/>
                </a:lnTo>
                <a:lnTo>
                  <a:pt x="0" y="190311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a:ln cap="sq">
            <a:noFill/>
            <a:prstDash val="solid"/>
            <a:miter/>
          </a:ln>
        </p:spPr>
      </p:sp>
      <p:sp>
        <p:nvSpPr>
          <p:cNvPr name="Freeform 6" id="6"/>
          <p:cNvSpPr/>
          <p:nvPr/>
        </p:nvSpPr>
        <p:spPr>
          <a:xfrm flipH="false" flipV="false" rot="5400000">
            <a:off x="10955147" y="9024345"/>
            <a:ext cx="1841612" cy="683698"/>
          </a:xfrm>
          <a:custGeom>
            <a:avLst/>
            <a:gdLst/>
            <a:ahLst/>
            <a:cxnLst/>
            <a:rect r="r" b="b" t="t" l="l"/>
            <a:pathLst>
              <a:path h="683698" w="1841612">
                <a:moveTo>
                  <a:pt x="0" y="0"/>
                </a:moveTo>
                <a:lnTo>
                  <a:pt x="1841612" y="0"/>
                </a:lnTo>
                <a:lnTo>
                  <a:pt x="1841612" y="683698"/>
                </a:lnTo>
                <a:lnTo>
                  <a:pt x="0" y="68369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a:ln cap="sq">
            <a:noFill/>
            <a:prstDash val="solid"/>
            <a:miter/>
          </a:ln>
        </p:spPr>
      </p:sp>
      <p:sp>
        <p:nvSpPr>
          <p:cNvPr name="Freeform 7" id="7"/>
          <p:cNvSpPr/>
          <p:nvPr/>
        </p:nvSpPr>
        <p:spPr>
          <a:xfrm flipH="false" flipV="false" rot="-5400000">
            <a:off x="16709451" y="1101541"/>
            <a:ext cx="2478194" cy="1378495"/>
          </a:xfrm>
          <a:custGeom>
            <a:avLst/>
            <a:gdLst/>
            <a:ahLst/>
            <a:cxnLst/>
            <a:rect r="r" b="b" t="t" l="l"/>
            <a:pathLst>
              <a:path h="1378495" w="2478194">
                <a:moveTo>
                  <a:pt x="0" y="0"/>
                </a:moveTo>
                <a:lnTo>
                  <a:pt x="2478194" y="0"/>
                </a:lnTo>
                <a:lnTo>
                  <a:pt x="2478194" y="1378496"/>
                </a:lnTo>
                <a:lnTo>
                  <a:pt x="0" y="137849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grpSp>
        <p:nvGrpSpPr>
          <p:cNvPr name="Group 8" id="8"/>
          <p:cNvGrpSpPr/>
          <p:nvPr/>
        </p:nvGrpSpPr>
        <p:grpSpPr>
          <a:xfrm rot="0">
            <a:off x="12217802" y="2125789"/>
            <a:ext cx="5246370" cy="5246370"/>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4"/>
              <a:stretch>
                <a:fillRect l="0" t="0" r="0" b="0"/>
              </a:stretch>
            </a:blipFill>
            <a:ln w="38100" cap="sq">
              <a:solidFill>
                <a:srgbClr val="000000"/>
              </a:solidFill>
              <a:prstDash val="solid"/>
              <a:miter/>
            </a:ln>
          </p:spPr>
        </p:sp>
      </p:grpSp>
      <p:sp>
        <p:nvSpPr>
          <p:cNvPr name="TextBox 10" id="10"/>
          <p:cNvSpPr txBox="true"/>
          <p:nvPr/>
        </p:nvSpPr>
        <p:spPr>
          <a:xfrm rot="0">
            <a:off x="2516542" y="2141202"/>
            <a:ext cx="7972901" cy="1101684"/>
          </a:xfrm>
          <a:prstGeom prst="rect">
            <a:avLst/>
          </a:prstGeom>
        </p:spPr>
        <p:txBody>
          <a:bodyPr anchor="t" rtlCol="false" tIns="0" lIns="0" bIns="0" rIns="0">
            <a:spAutoFit/>
          </a:bodyPr>
          <a:lstStyle/>
          <a:p>
            <a:pPr algn="l">
              <a:lnSpc>
                <a:spcPts val="8326"/>
              </a:lnSpc>
            </a:pPr>
            <a:r>
              <a:rPr lang="en-US" sz="7854">
                <a:solidFill>
                  <a:srgbClr val="27445D"/>
                </a:solidFill>
                <a:latin typeface="Fuji Bold"/>
                <a:ea typeface="Fuji Bold"/>
                <a:cs typeface="Fuji Bold"/>
                <a:sym typeface="Fuji Bold"/>
              </a:rPr>
              <a:t>THANK YOU</a:t>
            </a:r>
          </a:p>
        </p:txBody>
      </p:sp>
      <p:sp>
        <p:nvSpPr>
          <p:cNvPr name="TextBox 11" id="11"/>
          <p:cNvSpPr txBox="true"/>
          <p:nvPr/>
        </p:nvSpPr>
        <p:spPr>
          <a:xfrm rot="0">
            <a:off x="800100" y="5606248"/>
            <a:ext cx="3830600" cy="720242"/>
          </a:xfrm>
          <a:prstGeom prst="rect">
            <a:avLst/>
          </a:prstGeom>
        </p:spPr>
        <p:txBody>
          <a:bodyPr anchor="t" rtlCol="false" tIns="0" lIns="0" bIns="0" rIns="0">
            <a:spAutoFit/>
          </a:bodyPr>
          <a:lstStyle/>
          <a:p>
            <a:pPr algn="l" marL="0" indent="0" lvl="0">
              <a:lnSpc>
                <a:spcPts val="5867"/>
              </a:lnSpc>
              <a:spcBef>
                <a:spcPct val="0"/>
              </a:spcBef>
            </a:pPr>
            <a:r>
              <a:rPr lang="en-US" b="true" sz="4513">
                <a:solidFill>
                  <a:srgbClr val="000000"/>
                </a:solidFill>
                <a:latin typeface="Open Sans Bold"/>
                <a:ea typeface="Open Sans Bold"/>
                <a:cs typeface="Open Sans Bold"/>
                <a:sym typeface="Open Sans Bold"/>
              </a:rPr>
              <a:t>Address: </a:t>
            </a:r>
          </a:p>
        </p:txBody>
      </p:sp>
      <p:sp>
        <p:nvSpPr>
          <p:cNvPr name="TextBox 12" id="12"/>
          <p:cNvSpPr txBox="true"/>
          <p:nvPr/>
        </p:nvSpPr>
        <p:spPr>
          <a:xfrm rot="0">
            <a:off x="3754803" y="7269081"/>
            <a:ext cx="6034125" cy="582656"/>
          </a:xfrm>
          <a:prstGeom prst="rect">
            <a:avLst/>
          </a:prstGeom>
        </p:spPr>
        <p:txBody>
          <a:bodyPr anchor="t" rtlCol="false" tIns="0" lIns="0" bIns="0" rIns="0">
            <a:spAutoFit/>
          </a:bodyPr>
          <a:lstStyle/>
          <a:p>
            <a:pPr algn="just" marL="0" indent="0" lvl="0">
              <a:lnSpc>
                <a:spcPts val="4708"/>
              </a:lnSpc>
              <a:spcBef>
                <a:spcPct val="0"/>
              </a:spcBef>
            </a:pPr>
            <a:r>
              <a:rPr lang="en-US" sz="3621" u="sng">
                <a:solidFill>
                  <a:srgbClr val="000000"/>
                </a:solidFill>
                <a:latin typeface="Open Sans"/>
                <a:ea typeface="Open Sans"/>
                <a:cs typeface="Open Sans"/>
                <a:sym typeface="Open Sans"/>
              </a:rPr>
              <a:t>https://njnotarygroup.com/ </a:t>
            </a:r>
          </a:p>
        </p:txBody>
      </p:sp>
      <p:sp>
        <p:nvSpPr>
          <p:cNvPr name="TextBox 13" id="13"/>
          <p:cNvSpPr txBox="true"/>
          <p:nvPr/>
        </p:nvSpPr>
        <p:spPr>
          <a:xfrm rot="0">
            <a:off x="828675" y="7180981"/>
            <a:ext cx="3940467" cy="749332"/>
          </a:xfrm>
          <a:prstGeom prst="rect">
            <a:avLst/>
          </a:prstGeom>
        </p:spPr>
        <p:txBody>
          <a:bodyPr anchor="t" rtlCol="false" tIns="0" lIns="0" bIns="0" rIns="0">
            <a:spAutoFit/>
          </a:bodyPr>
          <a:lstStyle/>
          <a:p>
            <a:pPr algn="l" marL="0" indent="0" lvl="0">
              <a:lnSpc>
                <a:spcPts val="6035"/>
              </a:lnSpc>
              <a:spcBef>
                <a:spcPct val="0"/>
              </a:spcBef>
            </a:pPr>
            <a:r>
              <a:rPr lang="en-US" b="true" sz="4642">
                <a:solidFill>
                  <a:srgbClr val="000000"/>
                </a:solidFill>
                <a:latin typeface="Open Sans Bold"/>
                <a:ea typeface="Open Sans Bold"/>
                <a:cs typeface="Open Sans Bold"/>
                <a:sym typeface="Open Sans Bold"/>
              </a:rPr>
              <a:t>Website:</a:t>
            </a:r>
          </a:p>
        </p:txBody>
      </p:sp>
      <p:sp>
        <p:nvSpPr>
          <p:cNvPr name="TextBox 14" id="14"/>
          <p:cNvSpPr txBox="true"/>
          <p:nvPr/>
        </p:nvSpPr>
        <p:spPr>
          <a:xfrm rot="0">
            <a:off x="367458" y="3818551"/>
            <a:ext cx="11886454" cy="2251417"/>
          </a:xfrm>
          <a:prstGeom prst="rect">
            <a:avLst/>
          </a:prstGeom>
        </p:spPr>
        <p:txBody>
          <a:bodyPr anchor="t" rtlCol="false" tIns="0" lIns="0" bIns="0" rIns="0">
            <a:spAutoFit/>
          </a:bodyPr>
          <a:lstStyle/>
          <a:p>
            <a:pPr algn="l">
              <a:lnSpc>
                <a:spcPts val="5888"/>
              </a:lnSpc>
            </a:pPr>
            <a:r>
              <a:rPr lang="en-US" sz="5554">
                <a:solidFill>
                  <a:srgbClr val="27445D"/>
                </a:solidFill>
                <a:latin typeface="Fuji Bold"/>
                <a:ea typeface="Fuji Bold"/>
                <a:cs typeface="Fuji Bold"/>
                <a:sym typeface="Fuji Bold"/>
              </a:rPr>
              <a:t>NEW JERSEY MOBILE NOTARY &amp; APOSTILLE SERVICES</a:t>
            </a:r>
          </a:p>
          <a:p>
            <a:pPr algn="l">
              <a:lnSpc>
                <a:spcPts val="5888"/>
              </a:lnSpc>
            </a:pPr>
          </a:p>
        </p:txBody>
      </p:sp>
      <p:sp>
        <p:nvSpPr>
          <p:cNvPr name="TextBox 15" id="15"/>
          <p:cNvSpPr txBox="true"/>
          <p:nvPr/>
        </p:nvSpPr>
        <p:spPr>
          <a:xfrm rot="0">
            <a:off x="923925" y="8859822"/>
            <a:ext cx="3940467" cy="749332"/>
          </a:xfrm>
          <a:prstGeom prst="rect">
            <a:avLst/>
          </a:prstGeom>
        </p:spPr>
        <p:txBody>
          <a:bodyPr anchor="t" rtlCol="false" tIns="0" lIns="0" bIns="0" rIns="0">
            <a:spAutoFit/>
          </a:bodyPr>
          <a:lstStyle/>
          <a:p>
            <a:pPr algn="l" marL="0" indent="0" lvl="0">
              <a:lnSpc>
                <a:spcPts val="6035"/>
              </a:lnSpc>
              <a:spcBef>
                <a:spcPct val="0"/>
              </a:spcBef>
            </a:pPr>
            <a:r>
              <a:rPr lang="en-US" b="true" sz="4642">
                <a:solidFill>
                  <a:srgbClr val="000000"/>
                </a:solidFill>
                <a:latin typeface="Open Sans Bold"/>
                <a:ea typeface="Open Sans Bold"/>
                <a:cs typeface="Open Sans Bold"/>
                <a:sym typeface="Open Sans Bold"/>
              </a:rPr>
              <a:t>Email:</a:t>
            </a:r>
          </a:p>
        </p:txBody>
      </p:sp>
      <p:sp>
        <p:nvSpPr>
          <p:cNvPr name="TextBox 16" id="16"/>
          <p:cNvSpPr txBox="true"/>
          <p:nvPr/>
        </p:nvSpPr>
        <p:spPr>
          <a:xfrm rot="0">
            <a:off x="3579509" y="5701498"/>
            <a:ext cx="8002219" cy="1670661"/>
          </a:xfrm>
          <a:prstGeom prst="rect">
            <a:avLst/>
          </a:prstGeom>
        </p:spPr>
        <p:txBody>
          <a:bodyPr anchor="t" rtlCol="false" tIns="0" lIns="0" bIns="0" rIns="0">
            <a:spAutoFit/>
          </a:bodyPr>
          <a:lstStyle/>
          <a:p>
            <a:pPr algn="just">
              <a:lnSpc>
                <a:spcPts val="4487"/>
              </a:lnSpc>
            </a:pPr>
            <a:r>
              <a:rPr lang="en-US" sz="3451">
                <a:solidFill>
                  <a:srgbClr val="000000"/>
                </a:solidFill>
                <a:latin typeface="Open Sans"/>
                <a:ea typeface="Open Sans"/>
                <a:cs typeface="Open Sans"/>
                <a:sym typeface="Open Sans"/>
              </a:rPr>
              <a:t>470 Schooleys Mountain Road Suite – 702, Hackettstown, NJ 07840, USA</a:t>
            </a:r>
          </a:p>
          <a:p>
            <a:pPr algn="just" marL="0" indent="0" lvl="0">
              <a:lnSpc>
                <a:spcPts val="4487"/>
              </a:lnSpc>
              <a:spcBef>
                <a:spcPct val="0"/>
              </a:spcBef>
            </a:pPr>
          </a:p>
        </p:txBody>
      </p:sp>
      <p:sp>
        <p:nvSpPr>
          <p:cNvPr name="TextBox 17" id="17"/>
          <p:cNvSpPr txBox="true"/>
          <p:nvPr/>
        </p:nvSpPr>
        <p:spPr>
          <a:xfrm rot="0">
            <a:off x="3109875" y="8869347"/>
            <a:ext cx="6034125" cy="1173206"/>
          </a:xfrm>
          <a:prstGeom prst="rect">
            <a:avLst/>
          </a:prstGeom>
        </p:spPr>
        <p:txBody>
          <a:bodyPr anchor="t" rtlCol="false" tIns="0" lIns="0" bIns="0" rIns="0">
            <a:spAutoFit/>
          </a:bodyPr>
          <a:lstStyle/>
          <a:p>
            <a:pPr algn="r">
              <a:lnSpc>
                <a:spcPts val="4708"/>
              </a:lnSpc>
            </a:pPr>
            <a:r>
              <a:rPr lang="en-US" sz="3621">
                <a:solidFill>
                  <a:srgbClr val="000000"/>
                </a:solidFill>
                <a:latin typeface="Open Sans"/>
                <a:ea typeface="Open Sans"/>
                <a:cs typeface="Open Sans"/>
                <a:sym typeface="Open Sans"/>
              </a:rPr>
              <a:t>info@</a:t>
            </a:r>
            <a:r>
              <a:rPr lang="en-US" sz="3621">
                <a:solidFill>
                  <a:srgbClr val="000000"/>
                </a:solidFill>
                <a:latin typeface="Open Sans"/>
                <a:ea typeface="Open Sans"/>
                <a:cs typeface="Open Sans"/>
                <a:sym typeface="Open Sans"/>
              </a:rPr>
              <a:t>njnotarygroup.com</a:t>
            </a:r>
          </a:p>
          <a:p>
            <a:pPr algn="r" marL="0" indent="0" lvl="0">
              <a:lnSpc>
                <a:spcPts val="4708"/>
              </a:lnSpc>
              <a:spcBef>
                <a:spcPct val="0"/>
              </a:spcBef>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DAGnaTfDX08</dc:identifier>
  <dcterms:modified xsi:type="dcterms:W3CDTF">2011-08-01T06:04:30Z</dcterms:modified>
  <cp:revision>1</cp:revision>
  <dc:title>Avoid These Common NJ State Apostille Errors That Could Cost You Time and Money</dc:title>
</cp:coreProperties>
</file>