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DM Sans Bold" charset="1" panose="00000000000000000000"/>
      <p:regular r:id="rId16"/>
    </p:embeddedFont>
    <p:embeddedFont>
      <p:font typeface="League Spartan" charset="1" panose="00000800000000000000"/>
      <p:regular r:id="rId17"/>
    </p:embeddedFont>
    <p:embeddedFont>
      <p:font typeface="DM Sans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https://www.airflypolicy.com" TargetMode="External" Type="http://schemas.openxmlformats.org/officeDocument/2006/relationships/hyperlink"/><Relationship Id="rId4" Target="../media/image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airflypolicy.com/cancellation-policy/cathay-pacific-cancellation-policy" TargetMode="External" Type="http://schemas.openxmlformats.org/officeDocument/2006/relationships/hyperlink"/><Relationship Id="rId3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airflypolicy.com/cancellation-policy/cathay-pacific-cancellation-policy" TargetMode="External" Type="http://schemas.openxmlformats.org/officeDocument/2006/relationships/hyperlink"/><Relationship Id="rId3" Target="../media/image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F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66" r="0" b="-666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F2B">
                <a:alpha val="57647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384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209550" cy="10287000"/>
            <a:chOff x="0" y="0"/>
            <a:chExt cx="27940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94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79400">
                  <a:moveTo>
                    <a:pt x="0" y="0"/>
                  </a:moveTo>
                  <a:lnTo>
                    <a:pt x="279400" y="0"/>
                  </a:lnTo>
                  <a:lnTo>
                    <a:pt x="2794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F765D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794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38200" y="5434203"/>
            <a:ext cx="7753350" cy="662940"/>
            <a:chOff x="0" y="0"/>
            <a:chExt cx="10337800" cy="883920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0033000" cy="883920"/>
              <a:chOff x="0" y="0"/>
              <a:chExt cx="10033000" cy="88392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0033000" cy="883920"/>
              </a:xfrm>
              <a:custGeom>
                <a:avLst/>
                <a:gdLst/>
                <a:ahLst/>
                <a:cxnLst/>
                <a:rect r="r" b="b" t="t" l="l"/>
                <a:pathLst>
                  <a:path h="883920" w="10033000">
                    <a:moveTo>
                      <a:pt x="0" y="0"/>
                    </a:moveTo>
                    <a:lnTo>
                      <a:pt x="10033000" y="0"/>
                    </a:lnTo>
                    <a:lnTo>
                      <a:pt x="10033000" y="883920"/>
                    </a:lnTo>
                    <a:lnTo>
                      <a:pt x="0" y="883920"/>
                    </a:lnTo>
                    <a:close/>
                  </a:path>
                </a:pathLst>
              </a:custGeom>
              <a:solidFill>
                <a:srgbClr val="9ED8C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10033000" cy="9220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304800" y="203200"/>
              <a:ext cx="1003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071F2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CALL US NOW  +1-888-212-0809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425" t="-128244" r="-29589" b="-136737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66800" y="847725"/>
            <a:ext cx="1095375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CATHAY PACIFIC • CANCELLATION &amp; REFUND GUIDE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66800" y="1933575"/>
            <a:ext cx="11906250" cy="2550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66"/>
              </a:lnSpc>
            </a:pPr>
            <a:r>
              <a:rPr lang="en-US" sz="6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Can I cancel my Cathay Pacific flight and get a full refund?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66800" y="4731258"/>
            <a:ext cx="9048750" cy="388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4"/>
              </a:lnSpc>
            </a:pPr>
            <a:r>
              <a:rPr lang="en-US" sz="2325">
                <a:solidFill>
                  <a:srgbClr val="F4F1EA"/>
                </a:solidFill>
                <a:latin typeface="DM Sans"/>
                <a:ea typeface="DM Sans"/>
                <a:cs typeface="DM Sans"/>
                <a:sym typeface="DM Sans"/>
              </a:rPr>
              <a:t>Know your rights, cancel with confidence.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01 / 10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F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810750" y="0"/>
            <a:ext cx="8477250" cy="10287000"/>
          </a:xfrm>
          <a:custGeom>
            <a:avLst/>
            <a:gdLst/>
            <a:ahLst/>
            <a:cxnLst/>
            <a:rect r="r" b="b" t="t" l="l"/>
            <a:pathLst>
              <a:path h="10287000" w="8477250">
                <a:moveTo>
                  <a:pt x="0" y="0"/>
                </a:moveTo>
                <a:lnTo>
                  <a:pt x="8477250" y="0"/>
                </a:lnTo>
                <a:lnTo>
                  <a:pt x="8477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45" t="0" r="-56445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9525000" y="0"/>
            <a:ext cx="8763000" cy="10287000"/>
            <a:chOff x="0" y="0"/>
            <a:chExt cx="11684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6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684000">
                  <a:moveTo>
                    <a:pt x="0" y="0"/>
                  </a:moveTo>
                  <a:lnTo>
                    <a:pt x="11684000" y="0"/>
                  </a:lnTo>
                  <a:lnTo>
                    <a:pt x="116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F2B">
                <a:alpha val="19608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1684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66800" y="971550"/>
            <a:ext cx="72390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EXPERT TRAVEL POLICY HELP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6800" y="1657350"/>
            <a:ext cx="7810500" cy="1392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52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Need a clear answer before you cancel?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6800" y="4067175"/>
            <a:ext cx="7239000" cy="67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F4F1EA"/>
                </a:solidFill>
                <a:latin typeface="DM Sans"/>
                <a:ea typeface="DM Sans"/>
                <a:cs typeface="DM Sans"/>
                <a:sym typeface="DM Sans"/>
              </a:rPr>
              <a:t>For expert help with your Cathay Pacific cancellation and refund questions, reach out to us today.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6800" y="5743575"/>
            <a:ext cx="7239000" cy="653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9ED8C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+1-888-212-0809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6800" y="6667500"/>
            <a:ext cx="7239000" cy="373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5"/>
              </a:lnSpc>
            </a:pPr>
            <a:r>
              <a:rPr lang="en-US" b="true" sz="2175" u="sng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  <a:hlinkClick r:id="rId3" tooltip="https://www.airflypolicy.com"/>
              </a:rPr>
              <a:t>airflypolicy.com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6800" y="7191375"/>
            <a:ext cx="7239000" cy="373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5"/>
              </a:lnSpc>
            </a:pPr>
            <a:r>
              <a:rPr lang="en-US" sz="217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info@airflypolicy.com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10 / 10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BEFORE YOU CANCEL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63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6"/>
              </a:lnSpc>
            </a:pPr>
            <a:r>
              <a:rPr lang="en-US" sz="4650">
                <a:solidFill>
                  <a:srgbClr val="102A3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refund starts with the fare rules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94738"/>
            <a:ext cx="13811250" cy="67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Understanding </a:t>
            </a:r>
            <a:r>
              <a:rPr lang="en-US" sz="2025" u="sng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  <a:hlinkClick r:id="rId2" tooltip="https://www.airflypolicy.com/cancellation-policy/cathay-pacific-cancellation-policy"/>
              </a:rPr>
              <a:t>cathay pacific cancellation</a:t>
            </a: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 terms before booking—or before pressing cancel—helps protect both your money and your travel options.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3094387"/>
            <a:ext cx="16154400" cy="0"/>
          </a:xfrm>
          <a:prstGeom prst="line">
            <a:avLst/>
          </a:prstGeom>
          <a:ln cap="flat" w="19050">
            <a:solidFill>
              <a:srgbClr val="CBD7D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02 / 10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66800" y="4953000"/>
            <a:ext cx="3867150" cy="3143250"/>
            <a:chOff x="0" y="0"/>
            <a:chExt cx="5156200" cy="419100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OPTIONS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55600" y="1031875"/>
              <a:ext cx="4445000" cy="830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Refund, travel credit or rebooking may be available.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162550" y="4953000"/>
            <a:ext cx="3867150" cy="3143250"/>
            <a:chOff x="0" y="0"/>
            <a:chExt cx="5156200" cy="41910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TIMING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Earlier action can preserve more value and reduce fees.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58300" y="4953000"/>
            <a:ext cx="3867150" cy="3143250"/>
            <a:chOff x="0" y="0"/>
            <a:chExt cx="51562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ELIGIBILITY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55600" y="1031875"/>
              <a:ext cx="4445000" cy="830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Fare type, route and booking channel all matter.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54050" y="4953000"/>
            <a:ext cx="3867150" cy="3143250"/>
            <a:chOff x="0" y="0"/>
            <a:chExt cx="5156200" cy="41910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BEFORE YOU ACT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55600" y="1031875"/>
              <a:ext cx="4445000" cy="830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Review ticket conditions and disruption notices first.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POLICY ESSENTIALS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63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6"/>
              </a:lnSpc>
            </a:pPr>
            <a:r>
              <a:rPr lang="en-US" sz="4650">
                <a:solidFill>
                  <a:srgbClr val="102A3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One airline. Different cancellation outcomes.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94738"/>
            <a:ext cx="13811250" cy="67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Cathay Pacific handles requests according to fare class, booking channel, timing and the conditions attached to the original ticket.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3094387"/>
            <a:ext cx="16154400" cy="0"/>
          </a:xfrm>
          <a:prstGeom prst="line">
            <a:avLst/>
          </a:prstGeom>
          <a:ln cap="flat" w="19050">
            <a:solidFill>
              <a:srgbClr val="CBD7D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03 / 10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66800" y="4953000"/>
            <a:ext cx="3867150" cy="3143250"/>
            <a:chOff x="0" y="0"/>
            <a:chExt cx="5156200" cy="419100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REFUNDABLE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Eligible fares may return value to the original payment method.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162550" y="4953000"/>
            <a:ext cx="3867150" cy="3143250"/>
            <a:chOff x="0" y="0"/>
            <a:chExt cx="5156200" cy="41910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RESTRICTED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Non-refundable tickets may offer limited credits or changes.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58300" y="4953000"/>
            <a:ext cx="3867150" cy="3143250"/>
            <a:chOff x="0" y="0"/>
            <a:chExt cx="51562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DISRUPTIONS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Emergencies can trigger temporary waivers or policy updates.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54050" y="4953000"/>
            <a:ext cx="3867150" cy="3143250"/>
            <a:chOff x="0" y="0"/>
            <a:chExt cx="5156200" cy="41910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WATCH FOR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Booking changes may still carry fees, limits or fare differences.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F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COST OF CHANGING PLANS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63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6"/>
              </a:lnSpc>
            </a:pPr>
            <a:r>
              <a:rPr lang="en-US" sz="46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Cancellation fees are not one-size-fits-all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94738"/>
            <a:ext cx="13811250" cy="332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F4F1EA"/>
                </a:solidFill>
                <a:latin typeface="DM Sans"/>
                <a:ea typeface="DM Sans"/>
                <a:cs typeface="DM Sans"/>
                <a:sym typeface="DM Sans"/>
              </a:rPr>
              <a:t>Charges depend on fare rules and when you cancel. Always check the ticket conditions for the exact amount.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2751487"/>
            <a:ext cx="16154400" cy="0"/>
          </a:xfrm>
          <a:prstGeom prst="line">
            <a:avLst/>
          </a:prstGeom>
          <a:ln cap="flat" w="19050">
            <a:solidFill>
              <a:srgbClr val="0B6B6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04 / 10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66800" y="4762500"/>
            <a:ext cx="3867150" cy="3143250"/>
            <a:chOff x="0" y="0"/>
            <a:chExt cx="5156200" cy="419100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103744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9ED8C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FARE + ROUTE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Fees vary across cabins, destinations and ticket types.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162550" y="4762500"/>
            <a:ext cx="3867150" cy="3143250"/>
            <a:chOff x="0" y="0"/>
            <a:chExt cx="5156200" cy="41910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103744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9ED8C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TIMING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Canceling early may reduce or occasionally waive charges.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58300" y="4762500"/>
            <a:ext cx="3867150" cy="3143250"/>
            <a:chOff x="0" y="0"/>
            <a:chExt cx="51562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103744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9ED8C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PER TRAVELER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Fees can apply per passenger and per flight segment.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54050" y="4762500"/>
            <a:ext cx="3867150" cy="3143250"/>
            <a:chOff x="0" y="0"/>
            <a:chExt cx="5156200" cy="41910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103744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9ED8C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NET REFUND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Any fee is usually deducted from the refund or travel credit.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INTERNATIONAL TRAVEL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63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6"/>
              </a:lnSpc>
            </a:pPr>
            <a:r>
              <a:rPr lang="en-US" sz="4650">
                <a:solidFill>
                  <a:srgbClr val="102A3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Cross-border tickets often carry tighter rules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94738"/>
            <a:ext cx="13811250" cy="67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For international </a:t>
            </a:r>
            <a:r>
              <a:rPr lang="en-US" sz="2025" u="sng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  <a:hlinkClick r:id="rId2" tooltip="https://www.airflypolicy.com/cancellation-policy/cathay-pacific-cancellation-policy"/>
              </a:rPr>
              <a:t>cathay pacific cancellation policy</a:t>
            </a: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, destination, fare type and local consumer protections shape the final outcome.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3094387"/>
            <a:ext cx="16154400" cy="0"/>
          </a:xfrm>
          <a:prstGeom prst="line">
            <a:avLst/>
          </a:prstGeom>
          <a:ln cap="flat" w="19050">
            <a:solidFill>
              <a:srgbClr val="CBD7D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05 / 10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66800" y="4953000"/>
            <a:ext cx="3867150" cy="3143250"/>
            <a:chOff x="0" y="0"/>
            <a:chExt cx="5156200" cy="419100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WINDOW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Some eligible bookings allow free cancellation within 24 hours.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162550" y="4953000"/>
            <a:ext cx="3867150" cy="3143250"/>
            <a:chOff x="0" y="0"/>
            <a:chExt cx="5156200" cy="41910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AFTER 24 HOURS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Fees can apply once the free cancellation period closes.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58300" y="4953000"/>
            <a:ext cx="3867150" cy="3143250"/>
            <a:chOff x="0" y="0"/>
            <a:chExt cx="51562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CONDITIONS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Refund eligibility follows the original international fare rules.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54050" y="4953000"/>
            <a:ext cx="3867150" cy="3143250"/>
            <a:chOff x="0" y="0"/>
            <a:chExt cx="5156200" cy="41910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ALTERNATIVE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The airline may offer rebooking rather than a cash refund.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WHEN THE AIRLINE CANCELS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0"/>
              </a:lnSpc>
            </a:pPr>
            <a:r>
              <a:rPr lang="en-US" sz="4125">
                <a:solidFill>
                  <a:srgbClr val="102A3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Compensation depends on who initiated the change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18309"/>
            <a:ext cx="13811250" cy="67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Airline-initiated cancellations may create rights to rebooking, vouchers or money. Voluntary cancellations generally do not guarantee compensation.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3017958"/>
            <a:ext cx="16154400" cy="0"/>
          </a:xfrm>
          <a:prstGeom prst="line">
            <a:avLst/>
          </a:prstGeom>
          <a:ln cap="flat" w="19050">
            <a:solidFill>
              <a:srgbClr val="CBD7D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06 / 10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66800" y="5143500"/>
            <a:ext cx="3867150" cy="3143250"/>
            <a:chOff x="0" y="0"/>
            <a:chExt cx="5156200" cy="419100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CAUSE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Airline fault and extraordinary events are treated differently.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162550" y="5143500"/>
            <a:ext cx="3867150" cy="3143250"/>
            <a:chOff x="0" y="0"/>
            <a:chExt cx="5156200" cy="41910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JURISDICTION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Rights vary according to the flight’s departure location.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58300" y="5143500"/>
            <a:ext cx="3867150" cy="3143250"/>
            <a:chOff x="0" y="0"/>
            <a:chExt cx="51562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NOTICE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Prompt notification and a clear record can support a claim.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54050" y="5143500"/>
            <a:ext cx="3867150" cy="3143250"/>
            <a:chOff x="0" y="0"/>
            <a:chExt cx="5156200" cy="41910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CLAIM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Contact customer service with booking and disruption details.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F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810750" y="0"/>
            <a:ext cx="8477250" cy="10287000"/>
          </a:xfrm>
          <a:custGeom>
            <a:avLst/>
            <a:gdLst/>
            <a:ahLst/>
            <a:cxnLst/>
            <a:rect r="r" b="b" t="t" l="l"/>
            <a:pathLst>
              <a:path h="10287000" w="8477250">
                <a:moveTo>
                  <a:pt x="0" y="0"/>
                </a:moveTo>
                <a:lnTo>
                  <a:pt x="8477250" y="0"/>
                </a:lnTo>
                <a:lnTo>
                  <a:pt x="8477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45" t="0" r="-56445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8382000" y="0"/>
            <a:ext cx="9906000" cy="10287000"/>
            <a:chOff x="0" y="0"/>
            <a:chExt cx="13208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208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208000">
                  <a:moveTo>
                    <a:pt x="0" y="0"/>
                  </a:moveTo>
                  <a:lnTo>
                    <a:pt x="13208000" y="0"/>
                  </a:lnTo>
                  <a:lnTo>
                    <a:pt x="13208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F2B">
                <a:alpha val="27843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3208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66800" y="828675"/>
            <a:ext cx="6667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TRACK YOUR REQUEST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6800" y="1447800"/>
            <a:ext cx="7524750" cy="1370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04"/>
              </a:lnSpc>
            </a:pPr>
            <a:r>
              <a:rPr lang="en-US" sz="51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Know where your cancellation stands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6800" y="4067175"/>
            <a:ext cx="7048500" cy="1018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F4F1EA"/>
                </a:solidFill>
                <a:latin typeface="DM Sans"/>
                <a:ea typeface="DM Sans"/>
                <a:cs typeface="DM Sans"/>
                <a:sym typeface="DM Sans"/>
              </a:rPr>
              <a:t>Use the website or app with your booking reference and personal details. Refund progress and status updates may arrive by email or SMS.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6800" y="6057900"/>
            <a:ext cx="6667500" cy="160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5"/>
              </a:lnSpc>
            </a:pPr>
            <a:r>
              <a:rPr lang="en-US" sz="2550">
                <a:solidFill>
                  <a:srgbClr val="9ED8C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  CHECK ONLINE</a:t>
            </a:r>
          </a:p>
          <a:p>
            <a:pPr algn="l">
              <a:lnSpc>
                <a:spcPts val="4335"/>
              </a:lnSpc>
            </a:pPr>
            <a:r>
              <a:rPr lang="en-US" sz="2550">
                <a:solidFill>
                  <a:srgbClr val="9ED8C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  CONTACT SUPPORT</a:t>
            </a:r>
          </a:p>
          <a:p>
            <a:pPr algn="l">
              <a:lnSpc>
                <a:spcPts val="4335"/>
              </a:lnSpc>
            </a:pPr>
            <a:r>
              <a:rPr lang="en-US" sz="2550">
                <a:solidFill>
                  <a:srgbClr val="9ED8C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03  SAVE EVERY RECORD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9ED8C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07 / 10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THE FLEXIBILITY WINDOW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63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6"/>
              </a:lnSpc>
            </a:pPr>
            <a:r>
              <a:rPr lang="en-US" sz="4650">
                <a:solidFill>
                  <a:srgbClr val="102A3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24 hours can make all the difference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94738"/>
            <a:ext cx="13811250" cy="67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Eligible tickets may be canceled without a fee within 24 hours of purchase, subject to timing and booking conditions.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3094387"/>
            <a:ext cx="16154400" cy="0"/>
          </a:xfrm>
          <a:prstGeom prst="line">
            <a:avLst/>
          </a:prstGeom>
          <a:ln cap="flat" w="19050">
            <a:solidFill>
              <a:srgbClr val="CBD7D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08 / 10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6800" y="4448175"/>
            <a:ext cx="4095750" cy="2828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099"/>
              </a:lnSpc>
            </a:pPr>
            <a:r>
              <a:rPr lang="en-US" sz="16500">
                <a:solidFill>
                  <a:srgbClr val="0B6B6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971925" y="5810250"/>
            <a:ext cx="3429000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250" spc="405" b="true">
                <a:solidFill>
                  <a:srgbClr val="EF765D"/>
                </a:solidFill>
                <a:latin typeface="DM Sans Bold"/>
                <a:ea typeface="DM Sans Bold"/>
                <a:cs typeface="DM Sans Bold"/>
                <a:sym typeface="DM Sans Bold"/>
              </a:rPr>
              <a:t>HOURS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048500" y="4857750"/>
            <a:ext cx="28575" cy="2762250"/>
            <a:chOff x="0" y="0"/>
            <a:chExt cx="38100" cy="3683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8100" cy="3683000"/>
            </a:xfrm>
            <a:custGeom>
              <a:avLst/>
              <a:gdLst/>
              <a:ahLst/>
              <a:cxnLst/>
              <a:rect r="r" b="b" t="t" l="l"/>
              <a:pathLst>
                <a:path h="3683000" w="38100">
                  <a:moveTo>
                    <a:pt x="0" y="0"/>
                  </a:moveTo>
                  <a:lnTo>
                    <a:pt x="38100" y="0"/>
                  </a:lnTo>
                  <a:lnTo>
                    <a:pt x="38100" y="3683000"/>
                  </a:lnTo>
                  <a:lnTo>
                    <a:pt x="0" y="3683000"/>
                  </a:lnTo>
                  <a:close/>
                </a:path>
              </a:pathLst>
            </a:custGeom>
            <a:solidFill>
              <a:srgbClr val="CBD7D2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8100" cy="3721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810500" y="4848225"/>
            <a:ext cx="8572500" cy="1843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2"/>
              </a:lnSpc>
            </a:pPr>
            <a:r>
              <a:rPr lang="en-US" sz="2250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Book at least one week before departure</a:t>
            </a:r>
          </a:p>
          <a:p>
            <a:pPr algn="l">
              <a:lnSpc>
                <a:spcPts val="3712"/>
              </a:lnSpc>
            </a:pPr>
            <a:r>
              <a:rPr lang="en-US" sz="2250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No cancellation fee during the eligible window</a:t>
            </a:r>
          </a:p>
          <a:p>
            <a:pPr algn="l">
              <a:lnSpc>
                <a:spcPts val="3712"/>
              </a:lnSpc>
            </a:pPr>
            <a:r>
              <a:rPr lang="en-US" sz="2250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Refund returns to the original payment method</a:t>
            </a:r>
          </a:p>
          <a:p>
            <a:pPr algn="l">
              <a:lnSpc>
                <a:spcPts val="3712"/>
              </a:lnSpc>
            </a:pPr>
            <a:r>
              <a:rPr lang="en-US" sz="2250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Outside the window, fare rules and fees apply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14375"/>
            <a:ext cx="8572500" cy="272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 spc="264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THE TAKEAWAY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257300"/>
            <a:ext cx="14287500" cy="63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6"/>
              </a:lnSpc>
            </a:pPr>
            <a:r>
              <a:rPr lang="en-US" sz="4650">
                <a:solidFill>
                  <a:srgbClr val="102A3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Read the rules. Act early. Keep the record.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094738"/>
            <a:ext cx="13811250" cy="332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3"/>
              </a:lnSpc>
            </a:pPr>
            <a:r>
              <a:rPr lang="en-US" sz="2025">
                <a:solidFill>
                  <a:srgbClr val="102A35"/>
                </a:solidFill>
                <a:latin typeface="DM Sans"/>
                <a:ea typeface="DM Sans"/>
                <a:cs typeface="DM Sans"/>
                <a:sym typeface="DM Sans"/>
              </a:rPr>
              <a:t>A confident cathay pacific cancellation begins with your fare conditions and ends with documented confirmation.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66800" y="2751487"/>
            <a:ext cx="16154400" cy="0"/>
          </a:xfrm>
          <a:prstGeom prst="line">
            <a:avLst/>
          </a:prstGeom>
          <a:ln cap="flat" w="19050">
            <a:solidFill>
              <a:srgbClr val="CBD7D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66800" y="9601200"/>
            <a:ext cx="161544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21" b="true">
                <a:solidFill>
                  <a:srgbClr val="0B6B6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CATHAY PACIFIC GUIDE                                      09 / 10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66800" y="4953000"/>
            <a:ext cx="3867150" cy="3143250"/>
            <a:chOff x="0" y="0"/>
            <a:chExt cx="5156200" cy="419100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FARE RULES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55600" y="1031875"/>
              <a:ext cx="4445000" cy="830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Policies and fees differ by route and ticket type.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162550" y="4953000"/>
            <a:ext cx="3867150" cy="3143250"/>
            <a:chOff x="0" y="0"/>
            <a:chExt cx="5156200" cy="41910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REASON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Timing and who canceled the flight shape the outcome.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58300" y="4953000"/>
            <a:ext cx="3867150" cy="3143250"/>
            <a:chOff x="0" y="0"/>
            <a:chExt cx="51562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24 HOURS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55600" y="1031875"/>
              <a:ext cx="4445000" cy="1249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The eligible free-cancellation window adds flexibility.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54050" y="4953000"/>
            <a:ext cx="3867150" cy="3143250"/>
            <a:chOff x="0" y="0"/>
            <a:chExt cx="5156200" cy="41910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156200" cy="4191000"/>
              <a:chOff x="0" y="0"/>
              <a:chExt cx="5156200" cy="4191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51562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5156200">
                    <a:moveTo>
                      <a:pt x="0" y="0"/>
                    </a:moveTo>
                    <a:lnTo>
                      <a:pt x="5156200" y="0"/>
                    </a:lnTo>
                    <a:lnTo>
                      <a:pt x="51562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51562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55600" y="336550"/>
              <a:ext cx="4445000" cy="2908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50" spc="216" b="true">
                  <a:solidFill>
                    <a:srgbClr val="0B6B6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SUPPORT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55600" y="1031875"/>
              <a:ext cx="4445000" cy="830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31"/>
                </a:lnSpc>
              </a:pPr>
              <a:r>
                <a:rPr lang="en-US" sz="2025">
                  <a:solidFill>
                    <a:srgbClr val="102A35"/>
                  </a:solidFill>
                  <a:latin typeface="DM Sans"/>
                  <a:ea typeface="DM Sans"/>
                  <a:cs typeface="DM Sans"/>
                  <a:sym typeface="DM Sans"/>
                </a:rPr>
                <a:t>Ask for help when refund or credit terms are unclear.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8055" cy="669128"/>
          </a:xfrm>
          <a:custGeom>
            <a:avLst/>
            <a:gdLst/>
            <a:ahLst/>
            <a:cxnLst/>
            <a:rect r="r" b="b" t="t" l="l"/>
            <a:pathLst>
              <a:path h="669128" w="1428055">
                <a:moveTo>
                  <a:pt x="0" y="0"/>
                </a:moveTo>
                <a:lnTo>
                  <a:pt x="1428055" y="0"/>
                </a:lnTo>
                <a:lnTo>
                  <a:pt x="1428055" y="669128"/>
                </a:lnTo>
                <a:lnTo>
                  <a:pt x="0" y="669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25" t="-128244" r="-29589" b="-136737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DAHR9wp4UEo</dc:identifier>
  <dcterms:modified xsi:type="dcterms:W3CDTF">2011-08-01T06:04:30Z</dcterms:modified>
  <cp:revision>1</cp:revision>
  <dc:title>Can I cancel my cathay pacific flight and get a full refund?</dc:title>
</cp:coreProperties>
</file>