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442" t="0" r="-16442"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69879"/>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In 2025, web developers will rely on a mix of powerful content management systems (CMS), frameworks, and innovative tools to create high-performing, secure, and user-friendly websites. Here's a look at some of the top tools and technologies that should be on your radar.</a:t>
            </a:r>
          </a:p>
          <a:p>
            <a:pPr algn="ctr">
              <a:lnSpc>
                <a:spcPts val="4373"/>
              </a:lnSpc>
              <a:spcBef>
                <a:spcPct val="0"/>
              </a:spcBef>
            </a:pPr>
            <a:r>
              <a:rPr lang="en-US" sz="2733">
                <a:solidFill>
                  <a:srgbClr val="000000"/>
                </a:solidFill>
                <a:latin typeface="Canva Sans"/>
                <a:ea typeface="Canva Sans"/>
                <a:cs typeface="Canva Sans"/>
                <a:sym typeface="Canva Sans"/>
              </a:rPr>
              <a:t>1. Next.js (React Framework)</a:t>
            </a:r>
          </a:p>
          <a:p>
            <a:pPr algn="ctr">
              <a:lnSpc>
                <a:spcPts val="4373"/>
              </a:lnSpc>
              <a:spcBef>
                <a:spcPct val="0"/>
              </a:spcBef>
            </a:pPr>
            <a:r>
              <a:rPr lang="en-US" sz="2733">
                <a:solidFill>
                  <a:srgbClr val="000000"/>
                </a:solidFill>
                <a:latin typeface="Canva Sans"/>
                <a:ea typeface="Canva Sans"/>
                <a:cs typeface="Canva Sans"/>
                <a:sym typeface="Canva Sans"/>
              </a:rPr>
              <a:t>Next.js is a popular React-based framework that continues to grow in popularity for building fast, dynamic websites. It allows developers to create server-side rendered (SSR) applications, static websites, and more with ease. In 2025, Next.js will remain a top choice for building SEO-friendly, high-performance websites with features like automatic code splitting, fast refresh, and built-in routing.</a:t>
            </a:r>
          </a:p>
          <a:p>
            <a:pPr algn="ctr">
              <a:lnSpc>
                <a:spcPts val="4373"/>
              </a:lnSpc>
              <a:spcBef>
                <a:spcPct val="0"/>
              </a:spcBef>
            </a:pPr>
            <a:r>
              <a:rPr lang="en-US" sz="2733">
                <a:solidFill>
                  <a:srgbClr val="000000"/>
                </a:solidFill>
                <a:latin typeface="Canva Sans"/>
                <a:ea typeface="Canva Sans"/>
                <a:cs typeface="Canva Sans"/>
                <a:sym typeface="Canva Sans"/>
              </a:rPr>
              <a:t>2. WordPress (CMS)</a:t>
            </a:r>
          </a:p>
          <a:p>
            <a:pPr algn="ctr">
              <a:lnSpc>
                <a:spcPts val="4373"/>
              </a:lnSpc>
              <a:spcBef>
                <a:spcPct val="0"/>
              </a:spcBef>
            </a:pPr>
            <a:r>
              <a:rPr lang="en-US" sz="2733">
                <a:solidFill>
                  <a:srgbClr val="000000"/>
                </a:solidFill>
                <a:latin typeface="Canva Sans"/>
                <a:ea typeface="Canva Sans"/>
                <a:cs typeface="Canva Sans"/>
                <a:sym typeface="Canva Sans"/>
              </a:rPr>
              <a:t>WordPress has long been a go-to content management system (CMS), and it shows no signs of slowing down in 2025.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576431"/>
            <a:ext cx="18288000" cy="617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With its ease of use, flexibility, and large plugin ecosystem, WordPress is still one of the best tools for creating blogs, business websites, and e-commerce platforms. The block-based editor, improved speed, and customization options will continue to make it a top choice for non-developers and developers alike.</a:t>
            </a:r>
          </a:p>
          <a:p>
            <a:pPr algn="ctr">
              <a:lnSpc>
                <a:spcPts val="3821"/>
              </a:lnSpc>
              <a:spcBef>
                <a:spcPct val="0"/>
              </a:spcBef>
            </a:pPr>
            <a:r>
              <a:rPr lang="en-US" sz="2729">
                <a:solidFill>
                  <a:srgbClr val="000000"/>
                </a:solidFill>
                <a:latin typeface="Canva Sans"/>
                <a:ea typeface="Canva Sans"/>
                <a:cs typeface="Canva Sans"/>
                <a:sym typeface="Canva Sans"/>
              </a:rPr>
              <a:t>3. Webflow (Design &amp; Development Platform)</a:t>
            </a:r>
          </a:p>
          <a:p>
            <a:pPr algn="ctr">
              <a:lnSpc>
                <a:spcPts val="3821"/>
              </a:lnSpc>
              <a:spcBef>
                <a:spcPct val="0"/>
              </a:spcBef>
            </a:pPr>
            <a:r>
              <a:rPr lang="en-US" sz="2729">
                <a:solidFill>
                  <a:srgbClr val="000000"/>
                </a:solidFill>
                <a:latin typeface="Canva Sans"/>
                <a:ea typeface="Canva Sans"/>
                <a:cs typeface="Canva Sans"/>
                <a:sym typeface="Canva Sans"/>
              </a:rPr>
              <a:t>Webflow is a no-code design and development platform that empowers designers and developers to create responsive websites without relying on traditional coding. It allows users to design visually with an intuitive interface while generating clean, production-ready code. By 2025, Webflow’s combination of design flexibility, speed, and CMS functionality will continue to make it a top contender for designers looking to build powerful websites quickly.</a:t>
            </a:r>
          </a:p>
          <a:p>
            <a:pPr algn="ctr">
              <a:lnSpc>
                <a:spcPts val="3821"/>
              </a:lnSpc>
              <a:spcBef>
                <a:spcPct val="0"/>
              </a:spcBef>
            </a:pPr>
            <a:r>
              <a:rPr lang="en-US" sz="2729">
                <a:solidFill>
                  <a:srgbClr val="000000"/>
                </a:solidFill>
                <a:latin typeface="Canva Sans"/>
                <a:ea typeface="Canva Sans"/>
                <a:cs typeface="Canva Sans"/>
                <a:sym typeface="Canva Sans"/>
              </a:rPr>
              <a:t>4. Tailwind CSS (Utility-First CSS Framework)</a:t>
            </a:r>
          </a:p>
          <a:p>
            <a:pPr algn="ctr">
              <a:lnSpc>
                <a:spcPts val="3821"/>
              </a:lnSpc>
              <a:spcBef>
                <a:spcPct val="0"/>
              </a:spcBef>
            </a:pPr>
            <a:r>
              <a:rPr lang="en-US" sz="2729">
                <a:solidFill>
                  <a:srgbClr val="000000"/>
                </a:solidFill>
                <a:latin typeface="Canva Sans"/>
                <a:ea typeface="Canva Sans"/>
                <a:cs typeface="Canva Sans"/>
                <a:sym typeface="Canva Sans"/>
              </a:rPr>
              <a:t>Tailwind CSS has revolutionized the way developers approach styling websites. This utility-first CSS framework offers a collection of low-level utility classes that make it easy to build custom designs without writing complex CSS from scratch.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70955"/>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2025, it will remain a go-to tool for creating highly customizable, responsive, and performance-optimized websites.</a:t>
            </a:r>
          </a:p>
          <a:p>
            <a:pPr algn="ctr">
              <a:lnSpc>
                <a:spcPts val="3821"/>
              </a:lnSpc>
              <a:spcBef>
                <a:spcPct val="0"/>
              </a:spcBef>
            </a:pPr>
            <a:r>
              <a:rPr lang="en-US" sz="2729">
                <a:solidFill>
                  <a:srgbClr val="000000"/>
                </a:solidFill>
                <a:latin typeface="Canva Sans"/>
                <a:ea typeface="Canva Sans"/>
                <a:cs typeface="Canva Sans"/>
                <a:sym typeface="Canva Sans"/>
              </a:rPr>
              <a:t>5. Vue.js (JavaScript Framework)</a:t>
            </a:r>
          </a:p>
          <a:p>
            <a:pPr algn="ctr">
              <a:lnSpc>
                <a:spcPts val="3821"/>
              </a:lnSpc>
              <a:spcBef>
                <a:spcPct val="0"/>
              </a:spcBef>
            </a:pPr>
            <a:r>
              <a:rPr lang="en-US" sz="2729">
                <a:solidFill>
                  <a:srgbClr val="000000"/>
                </a:solidFill>
                <a:latin typeface="Canva Sans"/>
                <a:ea typeface="Canva Sans"/>
                <a:cs typeface="Canva Sans"/>
                <a:sym typeface="Canva Sans"/>
              </a:rPr>
              <a:t>Vue.js continues to grow as a lightweight yet powerful JavaScript framework for building modern, interactive user interfaces. With its simple API, scalability, and strong community, Vue.js is ideal for single-page applications (SPAs) and dynamic user experiences. In 2025, Vue.js will remain a preferred choice for developers looking for a balance between performance and ease of use.</a:t>
            </a:r>
          </a:p>
          <a:p>
            <a:pPr algn="ctr">
              <a:lnSpc>
                <a:spcPts val="3821"/>
              </a:lnSpc>
              <a:spcBef>
                <a:spcPct val="0"/>
              </a:spcBef>
            </a:pPr>
            <a:r>
              <a:rPr lang="en-US" sz="2729">
                <a:solidFill>
                  <a:srgbClr val="000000"/>
                </a:solidFill>
                <a:latin typeface="Canva Sans"/>
                <a:ea typeface="Canva Sans"/>
                <a:cs typeface="Canva Sans"/>
                <a:sym typeface="Canva Sans"/>
              </a:rPr>
              <a:t>6. Strapi (Headless CMS)</a:t>
            </a:r>
          </a:p>
          <a:p>
            <a:pPr algn="ctr">
              <a:lnSpc>
                <a:spcPts val="3821"/>
              </a:lnSpc>
              <a:spcBef>
                <a:spcPct val="0"/>
              </a:spcBef>
            </a:pPr>
            <a:r>
              <a:rPr lang="en-US" sz="2729">
                <a:solidFill>
                  <a:srgbClr val="000000"/>
                </a:solidFill>
                <a:latin typeface="Canva Sans"/>
                <a:ea typeface="Canva Sans"/>
                <a:cs typeface="Canva Sans"/>
                <a:sym typeface="Canva Sans"/>
              </a:rPr>
              <a:t>Strapi is an open-source headless CMS that gives developers full control over how content is delivered across different platforms. Unlike traditional CMS platforms, Strapi decouples the content management and delivery process, making it perfect for multi-channel and multi-platform content distribution. As more businesses adopt headless CMS solutions, Strapi will continue to grow in popularity in 2025.</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35146"/>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7. Deno (JavaScript/TypeScript Runtime)</a:t>
            </a:r>
          </a:p>
          <a:p>
            <a:pPr algn="ctr">
              <a:lnSpc>
                <a:spcPts val="3821"/>
              </a:lnSpc>
              <a:spcBef>
                <a:spcPct val="0"/>
              </a:spcBef>
            </a:pPr>
            <a:r>
              <a:rPr lang="en-US" sz="2729">
                <a:solidFill>
                  <a:srgbClr val="000000"/>
                </a:solidFill>
                <a:latin typeface="Canva Sans"/>
                <a:ea typeface="Canva Sans"/>
                <a:cs typeface="Canva Sans"/>
                <a:sym typeface="Canva Sans"/>
              </a:rPr>
              <a:t>Deno is a secure runtime for JavaScript and TypeScript, developed by the original creator of Node.js. Unlike Node.js, Deno is designed with security in mind and uses modern features like TypeScript out of the box. By 2025, Deno will be an increasingly popular choice for server-side JavaScript development, especially for new projects that prioritize security and scalability.</a:t>
            </a:r>
          </a:p>
          <a:p>
            <a:pPr algn="ctr">
              <a:lnSpc>
                <a:spcPts val="3821"/>
              </a:lnSpc>
              <a:spcBef>
                <a:spcPct val="0"/>
              </a:spcBef>
            </a:pPr>
            <a:r>
              <a:rPr lang="en-US" sz="2729">
                <a:solidFill>
                  <a:srgbClr val="000000"/>
                </a:solidFill>
                <a:latin typeface="Canva Sans"/>
                <a:ea typeface="Canva Sans"/>
                <a:cs typeface="Canva Sans"/>
                <a:sym typeface="Canva Sans"/>
              </a:rPr>
              <a:t>8. Figma (Design Tool)</a:t>
            </a:r>
          </a:p>
          <a:p>
            <a:pPr algn="ctr">
              <a:lnSpc>
                <a:spcPts val="3821"/>
              </a:lnSpc>
              <a:spcBef>
                <a:spcPct val="0"/>
              </a:spcBef>
            </a:pPr>
            <a:r>
              <a:rPr lang="en-US" sz="2729">
                <a:solidFill>
                  <a:srgbClr val="000000"/>
                </a:solidFill>
                <a:latin typeface="Canva Sans"/>
                <a:ea typeface="Canva Sans"/>
                <a:cs typeface="Canva Sans"/>
                <a:sym typeface="Canva Sans"/>
              </a:rPr>
              <a:t>Figma remains the go-to tool for collaborative design in web development. Its cloud-based nature makes it easy for teams to design, prototype, and hand off assets to developers in real time. As design and development workflows continue to merge, Figma’s role in creating seamless design-to-development transitions will only grow stronger in 2025.</a:t>
            </a:r>
          </a:p>
          <a:p>
            <a:pPr algn="ctr">
              <a:lnSpc>
                <a:spcPts val="3821"/>
              </a:lnSpc>
              <a:spcBef>
                <a:spcPct val="0"/>
              </a:spcBef>
            </a:pPr>
            <a:r>
              <a:rPr lang="en-US" sz="2729">
                <a:solidFill>
                  <a:srgbClr val="000000"/>
                </a:solidFill>
                <a:latin typeface="Canva Sans"/>
                <a:ea typeface="Canva Sans"/>
                <a:cs typeface="Canva Sans"/>
                <a:sym typeface="Canva Sans"/>
              </a:rPr>
              <a:t>9. GraphQL (API Query Language)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63589"/>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GraphQL has already disrupted the way APIs are built and consumed, offering a more flexible and efficient alternative to REST APIs. By 2025, GraphQL will be the standard for managing data between frontend and backend systems, offering real-time data updates, reduced over-fetching, and more efficient queries. Its role in modern web development will continue to expand, particularly for complex, data-heavy applications.</a:t>
            </a:r>
          </a:p>
          <a:p>
            <a:pPr algn="ctr">
              <a:lnSpc>
                <a:spcPts val="3821"/>
              </a:lnSpc>
              <a:spcBef>
                <a:spcPct val="0"/>
              </a:spcBef>
            </a:pPr>
            <a:r>
              <a:rPr lang="en-US" sz="2729">
                <a:solidFill>
                  <a:srgbClr val="000000"/>
                </a:solidFill>
                <a:latin typeface="Canva Sans"/>
                <a:ea typeface="Canva Sans"/>
                <a:cs typeface="Canva Sans"/>
                <a:sym typeface="Canva Sans"/>
              </a:rPr>
              <a:t>10. Docker (Containerization)</a:t>
            </a:r>
          </a:p>
          <a:p>
            <a:pPr algn="ctr">
              <a:lnSpc>
                <a:spcPts val="3821"/>
              </a:lnSpc>
              <a:spcBef>
                <a:spcPct val="0"/>
              </a:spcBef>
            </a:pPr>
            <a:r>
              <a:rPr lang="en-US" sz="2729">
                <a:solidFill>
                  <a:srgbClr val="000000"/>
                </a:solidFill>
                <a:latin typeface="Canva Sans"/>
                <a:ea typeface="Canva Sans"/>
                <a:cs typeface="Canva Sans"/>
                <a:sym typeface="Canva Sans"/>
              </a:rPr>
              <a:t>Docker is a tool that enables developers to package applications and their dependencies into containers, making it easier to deploy and scale them across different environments. In 2025, Docker will remain a critical part of the DevOps toolkit, helping developers automate deployment processes, ensure consistency, and simplify scaling for web applications.</a:t>
            </a:r>
          </a:p>
          <a:p>
            <a:pPr algn="ctr">
              <a:lnSpc>
                <a:spcPts val="3821"/>
              </a:lnSpc>
              <a:spcBef>
                <a:spcPct val="0"/>
              </a:spcBef>
            </a:pPr>
            <a:r>
              <a:rPr lang="en-US" sz="2729">
                <a:solidFill>
                  <a:srgbClr val="000000"/>
                </a:solidFill>
                <a:latin typeface="Canva Sans"/>
                <a:ea typeface="Canva Sans"/>
                <a:cs typeface="Canva Sans"/>
                <a:sym typeface="Canva Sans"/>
              </a:rPr>
              <a:t>Conclusion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412564"/>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As we move into 2025, web development will continue to evolve with new tools and technologies that offer better performance, scalability, and flexibility. Whether you’re working on frontend development, backend architecture, or content management, staying updated on the latest tools like Next.js, WordPress, and GraphQL will give you the edge needed to build modern, high-quality websites. Embrace these tools, and stay ahead of the curve in the ever-changing landscape of web development.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0" t="-35977" r="0" b="-35977"/>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4323" y="315714"/>
            <a:ext cx="14484712" cy="4436363"/>
          </a:xfrm>
          <a:custGeom>
            <a:avLst/>
            <a:gdLst/>
            <a:ahLst/>
            <a:cxnLst/>
            <a:rect r="r" b="b" t="t" l="l"/>
            <a:pathLst>
              <a:path h="4436363" w="14484712">
                <a:moveTo>
                  <a:pt x="0" y="0"/>
                </a:moveTo>
                <a:lnTo>
                  <a:pt x="14484712" y="0"/>
                </a:lnTo>
                <a:lnTo>
                  <a:pt x="14484712" y="4436363"/>
                </a:lnTo>
                <a:lnTo>
                  <a:pt x="0" y="4436363"/>
                </a:lnTo>
                <a:lnTo>
                  <a:pt x="0" y="0"/>
                </a:lnTo>
                <a:close/>
              </a:path>
            </a:pathLst>
          </a:custGeom>
          <a:blipFill>
            <a:blip r:embed="rId2"/>
            <a:stretch>
              <a:fillRect l="0" t="-20181" r="0" b="-63474"/>
            </a:stretch>
          </a:blipFill>
        </p:spPr>
      </p:sp>
      <p:sp>
        <p:nvSpPr>
          <p:cNvPr name="TextBox 3" id="3"/>
          <p:cNvSpPr txBox="true"/>
          <p:nvPr/>
        </p:nvSpPr>
        <p:spPr>
          <a:xfrm rot="0">
            <a:off x="0" y="6800475"/>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 to Choose the Right Website Design and Development Company for Your Business: Key Factors to Consider for a Successful Partnership</a:t>
            </a:r>
          </a:p>
          <a:p>
            <a:pPr algn="ctr">
              <a:lnSpc>
                <a:spcPts val="4373"/>
              </a:lnSpc>
              <a:spcBef>
                <a:spcPct val="0"/>
              </a:spcBef>
            </a:pPr>
            <a:r>
              <a:rPr lang="en-US" sz="2733">
                <a:solidFill>
                  <a:srgbClr val="000000"/>
                </a:solidFill>
                <a:latin typeface="Canva Sans"/>
                <a:ea typeface="Canva Sans"/>
                <a:cs typeface="Canva Sans"/>
                <a:sym typeface="Canva Sans"/>
              </a:rPr>
              <a:t>When it comes to building or revamping your business website, choosing the right website design and development company can be one of the most important decisions you'll make.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6806" y="348270"/>
            <a:ext cx="14385936" cy="4591649"/>
          </a:xfrm>
          <a:custGeom>
            <a:avLst/>
            <a:gdLst/>
            <a:ahLst/>
            <a:cxnLst/>
            <a:rect r="r" b="b" t="t" l="l"/>
            <a:pathLst>
              <a:path h="4591649" w="14385936">
                <a:moveTo>
                  <a:pt x="0" y="0"/>
                </a:moveTo>
                <a:lnTo>
                  <a:pt x="14385936" y="0"/>
                </a:lnTo>
                <a:lnTo>
                  <a:pt x="14385936" y="4591649"/>
                </a:lnTo>
                <a:lnTo>
                  <a:pt x="0" y="4591649"/>
                </a:lnTo>
                <a:lnTo>
                  <a:pt x="0" y="0"/>
                </a:lnTo>
                <a:close/>
              </a:path>
            </a:pathLst>
          </a:custGeom>
          <a:blipFill>
            <a:blip r:embed="rId2"/>
            <a:stretch>
              <a:fillRect l="0" t="-31337" r="0" b="-71446"/>
            </a:stretch>
          </a:blipFill>
        </p:spPr>
      </p:sp>
      <p:sp>
        <p:nvSpPr>
          <p:cNvPr name="TextBox 3" id="3"/>
          <p:cNvSpPr txBox="true"/>
          <p:nvPr/>
        </p:nvSpPr>
        <p:spPr>
          <a:xfrm rot="0">
            <a:off x="0" y="6458451"/>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Your website is the digital face of your business, and it plays a critical role in attracting, engaging, and converting visitors into customers. Here's a guide on how to select the best partner for your project.</a:t>
            </a:r>
          </a:p>
          <a:p>
            <a:pPr algn="ctr">
              <a:lnSpc>
                <a:spcPts val="4373"/>
              </a:lnSpc>
              <a:spcBef>
                <a:spcPct val="0"/>
              </a:spcBef>
            </a:pPr>
            <a:r>
              <a:rPr lang="en-US" sz="2733">
                <a:solidFill>
                  <a:srgbClr val="000000"/>
                </a:solidFill>
                <a:latin typeface="Canva Sans"/>
                <a:ea typeface="Canva Sans"/>
                <a:cs typeface="Canva Sans"/>
                <a:sym typeface="Canva Sans"/>
              </a:rPr>
              <a:t>1. Assess Your Needs and Goals</a:t>
            </a:r>
          </a:p>
          <a:p>
            <a:pPr algn="ctr">
              <a:lnSpc>
                <a:spcPts val="4373"/>
              </a:lnSpc>
              <a:spcBef>
                <a:spcPct val="0"/>
              </a:spcBef>
            </a:pPr>
            <a:r>
              <a:rPr lang="en-US" sz="2733">
                <a:solidFill>
                  <a:srgbClr val="000000"/>
                </a:solidFill>
                <a:latin typeface="Canva Sans"/>
                <a:ea typeface="Canva Sans"/>
                <a:cs typeface="Canva Sans"/>
                <a:sym typeface="Canva Sans"/>
              </a:rPr>
              <a:t>Before you start your search, clearly define what you need from the website.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5966" y="288085"/>
            <a:ext cx="14446545" cy="4580472"/>
          </a:xfrm>
          <a:custGeom>
            <a:avLst/>
            <a:gdLst/>
            <a:ahLst/>
            <a:cxnLst/>
            <a:rect r="r" b="b" t="t" l="l"/>
            <a:pathLst>
              <a:path h="4580472" w="14446545">
                <a:moveTo>
                  <a:pt x="0" y="0"/>
                </a:moveTo>
                <a:lnTo>
                  <a:pt x="14446544" y="0"/>
                </a:lnTo>
                <a:lnTo>
                  <a:pt x="14446544" y="4580472"/>
                </a:lnTo>
                <a:lnTo>
                  <a:pt x="0" y="4580472"/>
                </a:lnTo>
                <a:lnTo>
                  <a:pt x="0" y="0"/>
                </a:lnTo>
                <a:close/>
              </a:path>
            </a:pathLst>
          </a:custGeom>
          <a:blipFill>
            <a:blip r:embed="rId2"/>
            <a:stretch>
              <a:fillRect l="0" t="-92475" r="0" b="-122918"/>
            </a:stretch>
          </a:blipFill>
        </p:spPr>
      </p:sp>
      <p:sp>
        <p:nvSpPr>
          <p:cNvPr name="TextBox 3" id="3"/>
          <p:cNvSpPr txBox="true"/>
          <p:nvPr/>
        </p:nvSpPr>
        <p:spPr>
          <a:xfrm rot="0">
            <a:off x="0" y="6692606"/>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Are you looking for a simple brochure-style website, or do you need something more complex, like an e-commerce platform or a custom web application? Knowing your goals will help you narrow down potential agencies that specialize in the services you require.</a:t>
            </a:r>
          </a:p>
          <a:p>
            <a:pPr algn="ctr">
              <a:lnSpc>
                <a:spcPts val="4373"/>
              </a:lnSpc>
              <a:spcBef>
                <a:spcPct val="0"/>
              </a:spcBef>
            </a:pPr>
            <a:r>
              <a:rPr lang="en-US" sz="2733">
                <a:solidFill>
                  <a:srgbClr val="000000"/>
                </a:solidFill>
                <a:latin typeface="Canva Sans"/>
                <a:ea typeface="Canva Sans"/>
                <a:cs typeface="Canva Sans"/>
                <a:sym typeface="Canva Sans"/>
              </a:rPr>
              <a:t>2. Review Their Portfolio</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16623" y="342807"/>
            <a:ext cx="14238921" cy="4800693"/>
          </a:xfrm>
          <a:custGeom>
            <a:avLst/>
            <a:gdLst/>
            <a:ahLst/>
            <a:cxnLst/>
            <a:rect r="r" b="b" t="t" l="l"/>
            <a:pathLst>
              <a:path h="4800693" w="14238921">
                <a:moveTo>
                  <a:pt x="0" y="0"/>
                </a:moveTo>
                <a:lnTo>
                  <a:pt x="14238921" y="0"/>
                </a:lnTo>
                <a:lnTo>
                  <a:pt x="14238921" y="4800693"/>
                </a:lnTo>
                <a:lnTo>
                  <a:pt x="0" y="4800693"/>
                </a:lnTo>
                <a:lnTo>
                  <a:pt x="0" y="0"/>
                </a:lnTo>
                <a:close/>
              </a:path>
            </a:pathLst>
          </a:custGeom>
          <a:blipFill>
            <a:blip r:embed="rId2"/>
            <a:stretch>
              <a:fillRect l="0" t="-49179" r="0" b="-73550"/>
            </a:stretch>
          </a:blipFill>
        </p:spPr>
      </p:sp>
      <p:sp>
        <p:nvSpPr>
          <p:cNvPr name="TextBox 3" id="3"/>
          <p:cNvSpPr txBox="true"/>
          <p:nvPr/>
        </p:nvSpPr>
        <p:spPr>
          <a:xfrm rot="0">
            <a:off x="0" y="7431904"/>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reliable web design company should have a diverse and impressive portfolio showcasing their previous work. Look for examples that align with the style, functionality, and industry you're aiming for. Pay attention to the quality of design, user experience (UX), and how well the website performs across devices.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11903"/>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gives you insight into the company’s capability to deliver a product that meets your standards.</a:t>
            </a:r>
          </a:p>
          <a:p>
            <a:pPr algn="ctr">
              <a:lnSpc>
                <a:spcPts val="4373"/>
              </a:lnSpc>
              <a:spcBef>
                <a:spcPct val="0"/>
              </a:spcBef>
            </a:pPr>
            <a:r>
              <a:rPr lang="en-US" sz="2733">
                <a:solidFill>
                  <a:srgbClr val="000000"/>
                </a:solidFill>
                <a:latin typeface="Canva Sans"/>
                <a:ea typeface="Canva Sans"/>
                <a:cs typeface="Canva Sans"/>
                <a:sym typeface="Canva Sans"/>
              </a:rPr>
              <a:t>3. Consider Their Technical Expertise</a:t>
            </a:r>
          </a:p>
          <a:p>
            <a:pPr algn="ctr">
              <a:lnSpc>
                <a:spcPts val="4373"/>
              </a:lnSpc>
              <a:spcBef>
                <a:spcPct val="0"/>
              </a:spcBef>
            </a:pPr>
            <a:r>
              <a:rPr lang="en-US" sz="2733">
                <a:solidFill>
                  <a:srgbClr val="000000"/>
                </a:solidFill>
                <a:latin typeface="Canva Sans"/>
                <a:ea typeface="Canva Sans"/>
                <a:cs typeface="Canva Sans"/>
                <a:sym typeface="Canva Sans"/>
              </a:rPr>
              <a:t>Website development involves much more than just design. Ensure the company is proficient in the latest development technologies, frameworks, and content management systems (CMS) that align with your project needs. If your project requires specific features, such as integrations with third-party tools or custom coding, make sure the company has experience with those technologies.</a:t>
            </a:r>
          </a:p>
          <a:p>
            <a:pPr algn="ctr">
              <a:lnSpc>
                <a:spcPts val="4373"/>
              </a:lnSpc>
              <a:spcBef>
                <a:spcPct val="0"/>
              </a:spcBef>
            </a:pPr>
            <a:r>
              <a:rPr lang="en-US" sz="2733">
                <a:solidFill>
                  <a:srgbClr val="000000"/>
                </a:solidFill>
                <a:latin typeface="Canva Sans"/>
                <a:ea typeface="Canva Sans"/>
                <a:cs typeface="Canva Sans"/>
                <a:sym typeface="Canva Sans"/>
              </a:rPr>
              <a:t>4. Check for Client Testimonials and Reviews</a:t>
            </a:r>
          </a:p>
          <a:p>
            <a:pPr algn="ctr">
              <a:lnSpc>
                <a:spcPts val="4373"/>
              </a:lnSpc>
              <a:spcBef>
                <a:spcPct val="0"/>
              </a:spcBef>
            </a:pPr>
            <a:r>
              <a:rPr lang="en-US" sz="2733">
                <a:solidFill>
                  <a:srgbClr val="000000"/>
                </a:solidFill>
                <a:latin typeface="Canva Sans"/>
                <a:ea typeface="Canva Sans"/>
                <a:cs typeface="Canva Sans"/>
                <a:sym typeface="Canva Sans"/>
              </a:rPr>
              <a:t>Client testimonials are a great way to gauge the reliability and professionalism of a design company. Look for reviews on independent platforms (like Google Reviews or Clutch) to get unbiased feedback. Speak directly with former clients if possible to understand the company's working process, ability to meet deadlines, and how they handle challenges during the project.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5. Evaluate Communication and Collaboration</a:t>
            </a:r>
          </a:p>
          <a:p>
            <a:pPr algn="ctr">
              <a:lnSpc>
                <a:spcPts val="4373"/>
              </a:lnSpc>
              <a:spcBef>
                <a:spcPct val="0"/>
              </a:spcBef>
            </a:pPr>
            <a:r>
              <a:rPr lang="en-US" sz="2733">
                <a:solidFill>
                  <a:srgbClr val="000000"/>
                </a:solidFill>
                <a:latin typeface="Canva Sans"/>
                <a:ea typeface="Canva Sans"/>
                <a:cs typeface="Canva Sans"/>
                <a:sym typeface="Canva Sans"/>
              </a:rPr>
              <a:t>Effective communication is key to a successful project. From the initial consultation to the launch of your site, you'll need a company that listens to your ideas, keeps you informed, and provides regular updates. During your interactions, assess how responsive and transparent they are. A good web design company should be collaborative and open to feedback.</a:t>
            </a:r>
          </a:p>
          <a:p>
            <a:pPr algn="ctr">
              <a:lnSpc>
                <a:spcPts val="4373"/>
              </a:lnSpc>
              <a:spcBef>
                <a:spcPct val="0"/>
              </a:spcBef>
            </a:pPr>
            <a:r>
              <a:rPr lang="en-US" sz="2733">
                <a:solidFill>
                  <a:srgbClr val="000000"/>
                </a:solidFill>
                <a:latin typeface="Canva Sans"/>
                <a:ea typeface="Canva Sans"/>
                <a:cs typeface="Canva Sans"/>
                <a:sym typeface="Canva Sans"/>
              </a:rPr>
              <a:t>6. Understand Their Development Process</a:t>
            </a:r>
          </a:p>
          <a:p>
            <a:pPr algn="ctr">
              <a:lnSpc>
                <a:spcPts val="4373"/>
              </a:lnSpc>
              <a:spcBef>
                <a:spcPct val="0"/>
              </a:spcBef>
            </a:pPr>
            <a:r>
              <a:rPr lang="en-US" sz="2733">
                <a:solidFill>
                  <a:srgbClr val="000000"/>
                </a:solidFill>
                <a:latin typeface="Canva Sans"/>
                <a:ea typeface="Canva Sans"/>
                <a:cs typeface="Canva Sans"/>
                <a:sym typeface="Canva Sans"/>
              </a:rPr>
              <a:t>Every company has a unique approach to website development. Some may follow an agile process, while others may work with more traditional methods. Ask about their process for project management, deadlines, and post-launch support. It's important to know what to expect in terms of timelines, deliverables, and how they handle revisions or changes during the process.</a:t>
            </a:r>
          </a:p>
          <a:p>
            <a:pPr algn="ctr">
              <a:lnSpc>
                <a:spcPts val="4373"/>
              </a:lnSpc>
              <a:spcBef>
                <a:spcPct val="0"/>
              </a:spcBef>
            </a:pPr>
            <a:r>
              <a:rPr lang="en-US" sz="2733">
                <a:solidFill>
                  <a:srgbClr val="000000"/>
                </a:solidFill>
                <a:latin typeface="Canva Sans"/>
                <a:ea typeface="Canva Sans"/>
                <a:cs typeface="Canva Sans"/>
                <a:sym typeface="Canva Sans"/>
              </a:rPr>
              <a:t>7. Discuss Post-Launch Support and Maintenance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59165"/>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Websites require ongoing maintenance and updates, including security patches, performance optimizations, and feature enhancements. A reliable development partner will offer post-launch support to ensure your site continues to run smoothly and stays up-to-date with the latest technologies.</a:t>
            </a:r>
          </a:p>
          <a:p>
            <a:pPr algn="ctr">
              <a:lnSpc>
                <a:spcPts val="4373"/>
              </a:lnSpc>
              <a:spcBef>
                <a:spcPct val="0"/>
              </a:spcBef>
            </a:pPr>
            <a:r>
              <a:rPr lang="en-US" sz="2733">
                <a:solidFill>
                  <a:srgbClr val="000000"/>
                </a:solidFill>
                <a:latin typeface="Canva Sans"/>
                <a:ea typeface="Canva Sans"/>
                <a:cs typeface="Canva Sans"/>
                <a:sym typeface="Canva Sans"/>
              </a:rPr>
              <a:t>8. Consider Budget and Pricing Models</a:t>
            </a:r>
          </a:p>
          <a:p>
            <a:pPr algn="ctr">
              <a:lnSpc>
                <a:spcPts val="4373"/>
              </a:lnSpc>
              <a:spcBef>
                <a:spcPct val="0"/>
              </a:spcBef>
            </a:pPr>
            <a:r>
              <a:rPr lang="en-US" sz="2733">
                <a:solidFill>
                  <a:srgbClr val="000000"/>
                </a:solidFill>
                <a:latin typeface="Canva Sans"/>
                <a:ea typeface="Canva Sans"/>
                <a:cs typeface="Canva Sans"/>
                <a:sym typeface="Canva Sans"/>
              </a:rPr>
              <a:t>While cost shouldn’t be the only factor in your decision, it’s still important to choose a company that fits within your budget. Be wary of quotes that seem too good to be true, as quality web development often requires a significant investment. On the other hand, overly expensive services may not always provide the value you need. Ensure their pricing model aligns with your business objectives and expected outcomes.</a:t>
            </a:r>
          </a:p>
          <a:p>
            <a:pPr algn="ctr">
              <a:lnSpc>
                <a:spcPts val="4373"/>
              </a:lnSpc>
              <a:spcBef>
                <a:spcPct val="0"/>
              </a:spcBef>
            </a:pPr>
            <a:r>
              <a:rPr lang="en-US" sz="2733">
                <a:solidFill>
                  <a:srgbClr val="000000"/>
                </a:solidFill>
                <a:latin typeface="Canva Sans"/>
                <a:ea typeface="Canva Sans"/>
                <a:cs typeface="Canva Sans"/>
                <a:sym typeface="Canva Sans"/>
              </a:rPr>
              <a:t>9. Look for a Long-Term Partnership</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05114"/>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good website design and development company doesn’t just “finish” the project; they become a long-term partner in your business’s digital journey. They should be invested in your success and offer valuable insights on improving your website as your business evolves. Look for companies that demonstrate commitment to ongoing growth and innovation.</a:t>
            </a:r>
          </a:p>
          <a:p>
            <a:pPr algn="ctr">
              <a:lnSpc>
                <a:spcPts val="4373"/>
              </a:lnSpc>
              <a:spcBef>
                <a:spcPct val="0"/>
              </a:spcBef>
            </a:pPr>
            <a:r>
              <a:rPr lang="en-US" sz="2733">
                <a:solidFill>
                  <a:srgbClr val="000000"/>
                </a:solidFill>
                <a:latin typeface="Canva Sans"/>
                <a:ea typeface="Canva Sans"/>
                <a:cs typeface="Canva Sans"/>
                <a:sym typeface="Canva Sans"/>
              </a:rPr>
              <a:t>Choosing the right web design and development company can make all the difference in achieving your business’s online goals. By considering these key factors—your needs, portfolio, expertise, and communication—you’ll be better equipped to find a company that aligns with your vision and can deliver a website that drives success.</a:t>
            </a:r>
          </a:p>
        </p:txBody>
      </p:sp>
      <p:sp>
        <p:nvSpPr>
          <p:cNvPr name="TextBox 3" id="3"/>
          <p:cNvSpPr txBox="true"/>
          <p:nvPr/>
        </p:nvSpPr>
        <p:spPr>
          <a:xfrm rot="0">
            <a:off x="0" y="8041432"/>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Top Web Development Tools and Technologies You Should Know in 2025: From CMS to Frameworks</a:t>
            </a:r>
          </a:p>
          <a:p>
            <a:pPr algn="ctr">
              <a:lnSpc>
                <a:spcPts val="4373"/>
              </a:lnSpc>
              <a:spcBef>
                <a:spcPct val="0"/>
              </a:spcBef>
            </a:pPr>
            <a:r>
              <a:rPr lang="en-US" sz="2733">
                <a:solidFill>
                  <a:srgbClr val="000000"/>
                </a:solidFill>
                <a:latin typeface="Canva Sans"/>
                <a:ea typeface="Canva Sans"/>
                <a:cs typeface="Canva Sans"/>
                <a:sym typeface="Canva Sans"/>
              </a:rPr>
              <a:t>The world of web development is constantly evolving, with new tools and technologies emerging every year.</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DAGhzsmiB9U</dc:identifier>
  <dcterms:modified xsi:type="dcterms:W3CDTF">2011-08-01T06:04:30Z</dcterms:modified>
  <cp:revision>1</cp:revision>
  <dc:title>How to Choose the Right Website Design and Development Company for Your Business: Key Factors to Consider for a Successful Partnership</dc:title>
</cp:coreProperties>
</file>