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Lst>
  <p:sldSz cx="18288000" cy="10287000"/>
  <p:notesSz cx="6858000" cy="9144000"/>
  <p:embeddedFontLst>
    <p:embeddedFont>
      <p:font typeface="Canva Sans Bold" charset="1" panose="020B0803030501040103"/>
      <p:regular r:id="rId13"/>
    </p:embeddedFont>
    <p:embeddedFont>
      <p:font typeface="Horizon" charset="1" panose="02000500000000000000"/>
      <p:regular r:id="rId14"/>
    </p:embeddedFont>
    <p:embeddedFont>
      <p:font typeface="Canva Sans" charset="1" panose="020B0503030501040103"/>
      <p:regular r:id="rId15"/>
    </p:embeddedFont>
    <p:embeddedFont>
      <p:font typeface="Canva Sans Medium" charset="1" panose="020B0603030501040103"/>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6.jpe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jpeg" Type="http://schemas.openxmlformats.org/officeDocument/2006/relationships/image"/><Relationship Id="rId7" Target="https://cbstherapy.com/services/online-services/"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jpeg" Type="http://schemas.openxmlformats.org/officeDocument/2006/relationships/image"/><Relationship Id="rId3" Target="../media/image11.jpe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1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jpeg" Type="http://schemas.openxmlformats.org/officeDocument/2006/relationships/image"/><Relationship Id="rId3" Target="../media/image14.jpe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1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jpeg" Type="http://schemas.openxmlformats.org/officeDocument/2006/relationships/image"/><Relationship Id="rId3" Target="../media/image7.png" Type="http://schemas.openxmlformats.org/officeDocument/2006/relationships/image"/><Relationship Id="rId4" Target="../media/image8.svg" Type="http://schemas.openxmlformats.org/officeDocument/2006/relationships/image"/><Relationship Id="rId5" Target="../media/image17.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jpeg" Type="http://schemas.openxmlformats.org/officeDocument/2006/relationships/image"/><Relationship Id="rId3" Target="../media/image19.jpeg" Type="http://schemas.openxmlformats.org/officeDocument/2006/relationships/image"/><Relationship Id="rId4" Target="../media/image20.pn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https://cbstherapy.com/services/" TargetMode="External" Type="http://schemas.openxmlformats.org/officeDocument/2006/relationships/hyperlink"/></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9.svg" Type="http://schemas.openxmlformats.org/officeDocument/2006/relationships/image"/><Relationship Id="rId11" Target="../media/image30.jpeg" Type="http://schemas.openxmlformats.org/officeDocument/2006/relationships/image"/><Relationship Id="rId12" Target="../media/image4.png" Type="http://schemas.openxmlformats.org/officeDocument/2006/relationships/image"/><Relationship Id="rId13" Target="tel:+401-270-9991" TargetMode="External" Type="http://schemas.openxmlformats.org/officeDocument/2006/relationships/hyperlink"/><Relationship Id="rId14" Target="https://cbstherapy.com" TargetMode="External" Type="http://schemas.openxmlformats.org/officeDocument/2006/relationships/hyperlink"/><Relationship Id="rId15" Target="mailto:peter@cbstherapy.com" TargetMode="External" Type="http://schemas.openxmlformats.org/officeDocument/2006/relationships/hyperlink"/><Relationship Id="rId16" Target="mailto:peter@cbstherapy.com" TargetMode="External" Type="http://schemas.openxmlformats.org/officeDocument/2006/relationships/hyperlink"/><Relationship Id="rId2" Target="../media/image21.jpeg" Type="http://schemas.openxmlformats.org/officeDocument/2006/relationships/image"/><Relationship Id="rId3" Target="../media/image22.png" Type="http://schemas.openxmlformats.org/officeDocument/2006/relationships/image"/><Relationship Id="rId4" Target="../media/image23.svg" Type="http://schemas.openxmlformats.org/officeDocument/2006/relationships/image"/><Relationship Id="rId5" Target="../media/image24.png" Type="http://schemas.openxmlformats.org/officeDocument/2006/relationships/image"/><Relationship Id="rId6" Target="../media/image25.svg" Type="http://schemas.openxmlformats.org/officeDocument/2006/relationships/image"/><Relationship Id="rId7" Target="../media/image26.png" Type="http://schemas.openxmlformats.org/officeDocument/2006/relationships/image"/><Relationship Id="rId8" Target="../media/image27.svg" Type="http://schemas.openxmlformats.org/officeDocument/2006/relationships/image"/><Relationship Id="rId9" Target="../media/image28.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15545" t="0" r="-15545" b="0"/>
            </a:stretch>
          </a:blipFill>
        </p:spPr>
      </p:sp>
      <p:grpSp>
        <p:nvGrpSpPr>
          <p:cNvPr name="Group 3" id="3"/>
          <p:cNvGrpSpPr/>
          <p:nvPr/>
        </p:nvGrpSpPr>
        <p:grpSpPr>
          <a:xfrm rot="0">
            <a:off x="1254316" y="5897088"/>
            <a:ext cx="16230600" cy="4626082"/>
            <a:chOff x="0" y="0"/>
            <a:chExt cx="4274726" cy="1218392"/>
          </a:xfrm>
        </p:grpSpPr>
        <p:sp>
          <p:nvSpPr>
            <p:cNvPr name="Freeform 4" id="4"/>
            <p:cNvSpPr/>
            <p:nvPr/>
          </p:nvSpPr>
          <p:spPr>
            <a:xfrm flipH="false" flipV="false" rot="0">
              <a:off x="0" y="0"/>
              <a:ext cx="4274726" cy="1218392"/>
            </a:xfrm>
            <a:custGeom>
              <a:avLst/>
              <a:gdLst/>
              <a:ahLst/>
              <a:cxnLst/>
              <a:rect r="r" b="b" t="t" l="l"/>
              <a:pathLst>
                <a:path h="1218392" w="4274726">
                  <a:moveTo>
                    <a:pt x="23850" y="0"/>
                  </a:moveTo>
                  <a:lnTo>
                    <a:pt x="4250876" y="0"/>
                  </a:lnTo>
                  <a:cubicBezTo>
                    <a:pt x="4257201" y="0"/>
                    <a:pt x="4263268" y="2513"/>
                    <a:pt x="4267741" y="6985"/>
                  </a:cubicBezTo>
                  <a:cubicBezTo>
                    <a:pt x="4272213" y="11458"/>
                    <a:pt x="4274726" y="17524"/>
                    <a:pt x="4274726" y="23850"/>
                  </a:cubicBezTo>
                  <a:lnTo>
                    <a:pt x="4274726" y="1194542"/>
                  </a:lnTo>
                  <a:cubicBezTo>
                    <a:pt x="4274726" y="1200867"/>
                    <a:pt x="4272213" y="1206934"/>
                    <a:pt x="4267741" y="1211406"/>
                  </a:cubicBezTo>
                  <a:cubicBezTo>
                    <a:pt x="4263268" y="1215879"/>
                    <a:pt x="4257201" y="1218392"/>
                    <a:pt x="4250876" y="1218392"/>
                  </a:cubicBezTo>
                  <a:lnTo>
                    <a:pt x="23850" y="1218392"/>
                  </a:lnTo>
                  <a:cubicBezTo>
                    <a:pt x="17524" y="1218392"/>
                    <a:pt x="11458" y="1215879"/>
                    <a:pt x="6985" y="1211406"/>
                  </a:cubicBezTo>
                  <a:cubicBezTo>
                    <a:pt x="2513" y="1206934"/>
                    <a:pt x="0" y="1200867"/>
                    <a:pt x="0" y="1194542"/>
                  </a:cubicBezTo>
                  <a:lnTo>
                    <a:pt x="0" y="23850"/>
                  </a:lnTo>
                  <a:cubicBezTo>
                    <a:pt x="0" y="17524"/>
                    <a:pt x="2513" y="11458"/>
                    <a:pt x="6985" y="6985"/>
                  </a:cubicBezTo>
                  <a:cubicBezTo>
                    <a:pt x="11458" y="2513"/>
                    <a:pt x="17524" y="0"/>
                    <a:pt x="23850" y="0"/>
                  </a:cubicBezTo>
                  <a:close/>
                </a:path>
              </a:pathLst>
            </a:custGeom>
            <a:solidFill>
              <a:srgbClr val="E57B12"/>
            </a:solidFill>
            <a:ln w="47625" cap="rnd">
              <a:solidFill>
                <a:srgbClr val="42210B"/>
              </a:solidFill>
              <a:prstDash val="solid"/>
              <a:round/>
            </a:ln>
          </p:spPr>
        </p:sp>
        <p:sp>
          <p:nvSpPr>
            <p:cNvPr name="TextBox 5" id="5"/>
            <p:cNvSpPr txBox="true"/>
            <p:nvPr/>
          </p:nvSpPr>
          <p:spPr>
            <a:xfrm>
              <a:off x="0" y="-38100"/>
              <a:ext cx="4274726" cy="1256492"/>
            </a:xfrm>
            <a:prstGeom prst="rect">
              <a:avLst/>
            </a:prstGeom>
          </p:spPr>
          <p:txBody>
            <a:bodyPr anchor="ctr" rtlCol="false" tIns="50800" lIns="50800" bIns="50800" rIns="50800"/>
            <a:lstStyle/>
            <a:p>
              <a:pPr algn="ctr">
                <a:lnSpc>
                  <a:spcPts val="3359"/>
                </a:lnSpc>
              </a:pPr>
            </a:p>
          </p:txBody>
        </p:sp>
      </p:grpSp>
      <p:grpSp>
        <p:nvGrpSpPr>
          <p:cNvPr name="Group 6" id="6"/>
          <p:cNvGrpSpPr/>
          <p:nvPr/>
        </p:nvGrpSpPr>
        <p:grpSpPr>
          <a:xfrm rot="0">
            <a:off x="11320450" y="8555042"/>
            <a:ext cx="5752291" cy="1364971"/>
            <a:chOff x="0" y="0"/>
            <a:chExt cx="1515007" cy="359499"/>
          </a:xfrm>
        </p:grpSpPr>
        <p:sp>
          <p:nvSpPr>
            <p:cNvPr name="Freeform 7" id="7"/>
            <p:cNvSpPr/>
            <p:nvPr/>
          </p:nvSpPr>
          <p:spPr>
            <a:xfrm flipH="false" flipV="false" rot="0">
              <a:off x="0" y="0"/>
              <a:ext cx="1515007" cy="359499"/>
            </a:xfrm>
            <a:custGeom>
              <a:avLst/>
              <a:gdLst/>
              <a:ahLst/>
              <a:cxnLst/>
              <a:rect r="r" b="b" t="t" l="l"/>
              <a:pathLst>
                <a:path h="359499" w="1515007">
                  <a:moveTo>
                    <a:pt x="33647" y="0"/>
                  </a:moveTo>
                  <a:lnTo>
                    <a:pt x="1481360" y="0"/>
                  </a:lnTo>
                  <a:cubicBezTo>
                    <a:pt x="1490284" y="0"/>
                    <a:pt x="1498842" y="3545"/>
                    <a:pt x="1505152" y="9855"/>
                  </a:cubicBezTo>
                  <a:cubicBezTo>
                    <a:pt x="1511462" y="16165"/>
                    <a:pt x="1515007" y="24723"/>
                    <a:pt x="1515007" y="33647"/>
                  </a:cubicBezTo>
                  <a:lnTo>
                    <a:pt x="1515007" y="325851"/>
                  </a:lnTo>
                  <a:cubicBezTo>
                    <a:pt x="1515007" y="344434"/>
                    <a:pt x="1499943" y="359499"/>
                    <a:pt x="1481360" y="359499"/>
                  </a:cubicBezTo>
                  <a:lnTo>
                    <a:pt x="33647" y="359499"/>
                  </a:lnTo>
                  <a:cubicBezTo>
                    <a:pt x="15064" y="359499"/>
                    <a:pt x="0" y="344434"/>
                    <a:pt x="0" y="325851"/>
                  </a:cubicBezTo>
                  <a:lnTo>
                    <a:pt x="0" y="33647"/>
                  </a:lnTo>
                  <a:cubicBezTo>
                    <a:pt x="0" y="15064"/>
                    <a:pt x="15064" y="0"/>
                    <a:pt x="33647" y="0"/>
                  </a:cubicBezTo>
                  <a:close/>
                </a:path>
              </a:pathLst>
            </a:custGeom>
            <a:solidFill>
              <a:srgbClr val="FFFFFF"/>
            </a:solidFill>
            <a:ln w="38100" cap="rnd">
              <a:solidFill>
                <a:srgbClr val="42210B"/>
              </a:solidFill>
              <a:prstDash val="solid"/>
              <a:round/>
            </a:ln>
          </p:spPr>
        </p:sp>
        <p:sp>
          <p:nvSpPr>
            <p:cNvPr name="TextBox 8" id="8"/>
            <p:cNvSpPr txBox="true"/>
            <p:nvPr/>
          </p:nvSpPr>
          <p:spPr>
            <a:xfrm>
              <a:off x="0" y="-38100"/>
              <a:ext cx="1515007" cy="397599"/>
            </a:xfrm>
            <a:prstGeom prst="rect">
              <a:avLst/>
            </a:prstGeom>
          </p:spPr>
          <p:txBody>
            <a:bodyPr anchor="ctr" rtlCol="false" tIns="50800" lIns="50800" bIns="50800" rIns="50800"/>
            <a:lstStyle/>
            <a:p>
              <a:pPr algn="ctr">
                <a:lnSpc>
                  <a:spcPts val="3359"/>
                </a:lnSpc>
              </a:pPr>
            </a:p>
          </p:txBody>
        </p:sp>
      </p:grpSp>
      <p:sp>
        <p:nvSpPr>
          <p:cNvPr name="TextBox 9" id="9"/>
          <p:cNvSpPr txBox="true"/>
          <p:nvPr/>
        </p:nvSpPr>
        <p:spPr>
          <a:xfrm rot="0">
            <a:off x="11554610" y="8686714"/>
            <a:ext cx="5470506" cy="1054001"/>
          </a:xfrm>
          <a:prstGeom prst="rect">
            <a:avLst/>
          </a:prstGeom>
        </p:spPr>
        <p:txBody>
          <a:bodyPr anchor="t" rtlCol="false" tIns="0" lIns="0" bIns="0" rIns="0">
            <a:spAutoFit/>
          </a:bodyPr>
          <a:lstStyle/>
          <a:p>
            <a:pPr algn="l">
              <a:lnSpc>
                <a:spcPts val="2800"/>
              </a:lnSpc>
              <a:spcBef>
                <a:spcPct val="0"/>
              </a:spcBef>
            </a:pPr>
            <a:r>
              <a:rPr lang="en-US" b="true" sz="2000">
                <a:solidFill>
                  <a:srgbClr val="000000"/>
                </a:solidFill>
                <a:latin typeface="Canva Sans Bold"/>
                <a:ea typeface="Canva Sans Bold"/>
                <a:cs typeface="Canva Sans Bold"/>
                <a:sym typeface="Canva Sans Bold"/>
              </a:rPr>
              <a:t>Most children experienced a change</a:t>
            </a:r>
            <a:r>
              <a:rPr lang="en-US" b="true" sz="2000">
                <a:solidFill>
                  <a:srgbClr val="000000"/>
                </a:solidFill>
                <a:latin typeface="Canva Sans Bold"/>
                <a:ea typeface="Canva Sans Bold"/>
                <a:cs typeface="Canva Sans Bold"/>
                <a:sym typeface="Canva Sans Bold"/>
              </a:rPr>
              <a:t> in routines as their daily learning shifted from classroom experiences to remote learning.</a:t>
            </a:r>
          </a:p>
        </p:txBody>
      </p:sp>
      <p:sp>
        <p:nvSpPr>
          <p:cNvPr name="TextBox 10" id="10"/>
          <p:cNvSpPr txBox="true"/>
          <p:nvPr/>
        </p:nvSpPr>
        <p:spPr>
          <a:xfrm rot="0">
            <a:off x="2193237" y="6104650"/>
            <a:ext cx="14469114" cy="2836009"/>
          </a:xfrm>
          <a:prstGeom prst="rect">
            <a:avLst/>
          </a:prstGeom>
        </p:spPr>
        <p:txBody>
          <a:bodyPr anchor="t" rtlCol="false" tIns="0" lIns="0" bIns="0" rIns="0">
            <a:spAutoFit/>
          </a:bodyPr>
          <a:lstStyle/>
          <a:p>
            <a:pPr algn="l">
              <a:lnSpc>
                <a:spcPts val="7369"/>
              </a:lnSpc>
            </a:pPr>
            <a:r>
              <a:rPr lang="en-US" sz="5499" spc="5">
                <a:solidFill>
                  <a:srgbClr val="FFFFFF"/>
                </a:solidFill>
                <a:latin typeface="Horizon"/>
                <a:ea typeface="Horizon"/>
                <a:cs typeface="Horizon"/>
                <a:sym typeface="Horizon"/>
              </a:rPr>
              <a:t>How th</a:t>
            </a:r>
            <a:r>
              <a:rPr lang="en-US" sz="5499" spc="5">
                <a:solidFill>
                  <a:srgbClr val="FFFFFF"/>
                </a:solidFill>
                <a:latin typeface="Horizon"/>
                <a:ea typeface="Horizon"/>
                <a:cs typeface="Horizon"/>
                <a:sym typeface="Horizon"/>
              </a:rPr>
              <a:t>e Pandemic is Affecting Kids with Special Needs?</a:t>
            </a:r>
          </a:p>
        </p:txBody>
      </p:sp>
      <p:sp>
        <p:nvSpPr>
          <p:cNvPr name="Freeform 11" id="11"/>
          <p:cNvSpPr/>
          <p:nvPr/>
        </p:nvSpPr>
        <p:spPr>
          <a:xfrm flipH="false" flipV="false" rot="0">
            <a:off x="15821029" y="6938231"/>
            <a:ext cx="841322" cy="841322"/>
          </a:xfrm>
          <a:custGeom>
            <a:avLst/>
            <a:gdLst/>
            <a:ahLst/>
            <a:cxnLst/>
            <a:rect r="r" b="b" t="t" l="l"/>
            <a:pathLst>
              <a:path h="841322" w="841322">
                <a:moveTo>
                  <a:pt x="0" y="0"/>
                </a:moveTo>
                <a:lnTo>
                  <a:pt x="841322" y="0"/>
                </a:lnTo>
                <a:lnTo>
                  <a:pt x="841322" y="841322"/>
                </a:lnTo>
                <a:lnTo>
                  <a:pt x="0" y="84132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2" id="12"/>
          <p:cNvSpPr/>
          <p:nvPr/>
        </p:nvSpPr>
        <p:spPr>
          <a:xfrm flipH="false" flipV="false" rot="0">
            <a:off x="14306227" y="537150"/>
            <a:ext cx="3178689" cy="983100"/>
          </a:xfrm>
          <a:custGeom>
            <a:avLst/>
            <a:gdLst/>
            <a:ahLst/>
            <a:cxnLst/>
            <a:rect r="r" b="b" t="t" l="l"/>
            <a:pathLst>
              <a:path h="983100" w="3178689">
                <a:moveTo>
                  <a:pt x="0" y="0"/>
                </a:moveTo>
                <a:lnTo>
                  <a:pt x="3178689" y="0"/>
                </a:lnTo>
                <a:lnTo>
                  <a:pt x="3178689" y="983100"/>
                </a:lnTo>
                <a:lnTo>
                  <a:pt x="0" y="983100"/>
                </a:lnTo>
                <a:lnTo>
                  <a:pt x="0" y="0"/>
                </a:lnTo>
                <a:close/>
              </a:path>
            </a:pathLst>
          </a:custGeom>
          <a:blipFill>
            <a:blip r:embed="rId5"/>
            <a:stretch>
              <a:fillRect l="0" t="0" r="0" b="0"/>
            </a:stretch>
          </a:blipFill>
        </p:spPr>
      </p:sp>
      <p:sp>
        <p:nvSpPr>
          <p:cNvPr name="TextBox 13" id="13"/>
          <p:cNvSpPr txBox="true"/>
          <p:nvPr/>
        </p:nvSpPr>
        <p:spPr>
          <a:xfrm rot="0">
            <a:off x="2400362" y="9385151"/>
            <a:ext cx="5476558" cy="422341"/>
          </a:xfrm>
          <a:prstGeom prst="rect">
            <a:avLst/>
          </a:prstGeom>
        </p:spPr>
        <p:txBody>
          <a:bodyPr anchor="t" rtlCol="false" tIns="0" lIns="0" bIns="0" rIns="0">
            <a:spAutoFit/>
          </a:bodyPr>
          <a:lstStyle/>
          <a:p>
            <a:pPr algn="l">
              <a:lnSpc>
                <a:spcPts val="3499"/>
              </a:lnSpc>
              <a:spcBef>
                <a:spcPct val="0"/>
              </a:spcBef>
            </a:pPr>
            <a:r>
              <a:rPr lang="en-US" sz="2499">
                <a:solidFill>
                  <a:srgbClr val="FFFFFF"/>
                </a:solidFill>
                <a:latin typeface="Canva Sans"/>
                <a:ea typeface="Canva Sans"/>
                <a:cs typeface="Canva Sans"/>
                <a:sym typeface="Canva Sans"/>
              </a:rPr>
              <a:t>www.cbstherapy.com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15283" t="0" r="-15283" b="0"/>
            </a:stretch>
          </a:blipFill>
        </p:spPr>
      </p:sp>
      <p:grpSp>
        <p:nvGrpSpPr>
          <p:cNvPr name="Group 3" id="3"/>
          <p:cNvGrpSpPr/>
          <p:nvPr/>
        </p:nvGrpSpPr>
        <p:grpSpPr>
          <a:xfrm rot="0">
            <a:off x="11314802" y="1028700"/>
            <a:ext cx="5944498" cy="8229600"/>
            <a:chOff x="0" y="0"/>
            <a:chExt cx="920958" cy="1274980"/>
          </a:xfrm>
        </p:grpSpPr>
        <p:sp>
          <p:nvSpPr>
            <p:cNvPr name="Freeform 4" id="4"/>
            <p:cNvSpPr/>
            <p:nvPr/>
          </p:nvSpPr>
          <p:spPr>
            <a:xfrm flipH="false" flipV="false" rot="0">
              <a:off x="0" y="0"/>
              <a:ext cx="920958" cy="1274980"/>
            </a:xfrm>
            <a:custGeom>
              <a:avLst/>
              <a:gdLst/>
              <a:ahLst/>
              <a:cxnLst/>
              <a:rect r="r" b="b" t="t" l="l"/>
              <a:pathLst>
                <a:path h="1274980" w="920958">
                  <a:moveTo>
                    <a:pt x="32559" y="0"/>
                  </a:moveTo>
                  <a:lnTo>
                    <a:pt x="888399" y="0"/>
                  </a:lnTo>
                  <a:cubicBezTo>
                    <a:pt x="906381" y="0"/>
                    <a:pt x="920958" y="14577"/>
                    <a:pt x="920958" y="32559"/>
                  </a:cubicBezTo>
                  <a:lnTo>
                    <a:pt x="920958" y="1242421"/>
                  </a:lnTo>
                  <a:cubicBezTo>
                    <a:pt x="920958" y="1260403"/>
                    <a:pt x="906381" y="1274980"/>
                    <a:pt x="888399" y="1274980"/>
                  </a:cubicBezTo>
                  <a:lnTo>
                    <a:pt x="32559" y="1274980"/>
                  </a:lnTo>
                  <a:cubicBezTo>
                    <a:pt x="14577" y="1274980"/>
                    <a:pt x="0" y="1260403"/>
                    <a:pt x="0" y="1242421"/>
                  </a:cubicBezTo>
                  <a:lnTo>
                    <a:pt x="0" y="32559"/>
                  </a:lnTo>
                  <a:cubicBezTo>
                    <a:pt x="0" y="14577"/>
                    <a:pt x="14577" y="0"/>
                    <a:pt x="32559" y="0"/>
                  </a:cubicBezTo>
                  <a:close/>
                </a:path>
              </a:pathLst>
            </a:custGeom>
            <a:blipFill>
              <a:blip r:embed="rId3"/>
              <a:stretch>
                <a:fillRect l="-19220" t="0" r="-19220" b="0"/>
              </a:stretch>
            </a:blipFill>
            <a:ln w="47625" cap="rnd">
              <a:solidFill>
                <a:srgbClr val="42210B"/>
              </a:solidFill>
              <a:prstDash val="solid"/>
              <a:round/>
            </a:ln>
          </p:spPr>
        </p:sp>
      </p:grpSp>
      <p:grpSp>
        <p:nvGrpSpPr>
          <p:cNvPr name="Group 5" id="5"/>
          <p:cNvGrpSpPr/>
          <p:nvPr/>
        </p:nvGrpSpPr>
        <p:grpSpPr>
          <a:xfrm rot="0">
            <a:off x="1028700" y="5657325"/>
            <a:ext cx="9670648" cy="3304862"/>
            <a:chOff x="0" y="0"/>
            <a:chExt cx="2547002" cy="870416"/>
          </a:xfrm>
        </p:grpSpPr>
        <p:sp>
          <p:nvSpPr>
            <p:cNvPr name="Freeform 6" id="6"/>
            <p:cNvSpPr/>
            <p:nvPr/>
          </p:nvSpPr>
          <p:spPr>
            <a:xfrm flipH="false" flipV="false" rot="0">
              <a:off x="0" y="0"/>
              <a:ext cx="2547002" cy="870416"/>
            </a:xfrm>
            <a:custGeom>
              <a:avLst/>
              <a:gdLst/>
              <a:ahLst/>
              <a:cxnLst/>
              <a:rect r="r" b="b" t="t" l="l"/>
              <a:pathLst>
                <a:path h="870416" w="2547002">
                  <a:moveTo>
                    <a:pt x="20014" y="0"/>
                  </a:moveTo>
                  <a:lnTo>
                    <a:pt x="2526988" y="0"/>
                  </a:lnTo>
                  <a:cubicBezTo>
                    <a:pt x="2532296" y="0"/>
                    <a:pt x="2537387" y="2109"/>
                    <a:pt x="2541140" y="5862"/>
                  </a:cubicBezTo>
                  <a:cubicBezTo>
                    <a:pt x="2544893" y="9615"/>
                    <a:pt x="2547002" y="14706"/>
                    <a:pt x="2547002" y="20014"/>
                  </a:cubicBezTo>
                  <a:lnTo>
                    <a:pt x="2547002" y="850402"/>
                  </a:lnTo>
                  <a:cubicBezTo>
                    <a:pt x="2547002" y="855711"/>
                    <a:pt x="2544893" y="860801"/>
                    <a:pt x="2541140" y="864554"/>
                  </a:cubicBezTo>
                  <a:cubicBezTo>
                    <a:pt x="2537387" y="868308"/>
                    <a:pt x="2532296" y="870416"/>
                    <a:pt x="2526988" y="870416"/>
                  </a:cubicBezTo>
                  <a:lnTo>
                    <a:pt x="20014" y="870416"/>
                  </a:lnTo>
                  <a:cubicBezTo>
                    <a:pt x="8961" y="870416"/>
                    <a:pt x="0" y="861456"/>
                    <a:pt x="0" y="850402"/>
                  </a:cubicBezTo>
                  <a:lnTo>
                    <a:pt x="0" y="20014"/>
                  </a:lnTo>
                  <a:cubicBezTo>
                    <a:pt x="0" y="8961"/>
                    <a:pt x="8961" y="0"/>
                    <a:pt x="20014" y="0"/>
                  </a:cubicBezTo>
                  <a:close/>
                </a:path>
              </a:pathLst>
            </a:custGeom>
            <a:solidFill>
              <a:srgbClr val="E57B12"/>
            </a:solidFill>
            <a:ln w="47625" cap="rnd">
              <a:solidFill>
                <a:srgbClr val="42210B"/>
              </a:solidFill>
              <a:prstDash val="solid"/>
              <a:round/>
            </a:ln>
          </p:spPr>
        </p:sp>
        <p:sp>
          <p:nvSpPr>
            <p:cNvPr name="TextBox 7" id="7"/>
            <p:cNvSpPr txBox="true"/>
            <p:nvPr/>
          </p:nvSpPr>
          <p:spPr>
            <a:xfrm>
              <a:off x="0" y="-57150"/>
              <a:ext cx="2547002" cy="927566"/>
            </a:xfrm>
            <a:prstGeom prst="rect">
              <a:avLst/>
            </a:prstGeom>
          </p:spPr>
          <p:txBody>
            <a:bodyPr anchor="ctr" rtlCol="false" tIns="50800" lIns="50800" bIns="50800" rIns="50800"/>
            <a:lstStyle/>
            <a:p>
              <a:pPr algn="ctr">
                <a:lnSpc>
                  <a:spcPts val="3723"/>
                </a:lnSpc>
              </a:pPr>
            </a:p>
          </p:txBody>
        </p:sp>
      </p:grpSp>
      <p:sp>
        <p:nvSpPr>
          <p:cNvPr name="Freeform 8" id="8"/>
          <p:cNvSpPr/>
          <p:nvPr/>
        </p:nvSpPr>
        <p:spPr>
          <a:xfrm flipH="false" flipV="false" rot="0">
            <a:off x="10108424" y="9228362"/>
            <a:ext cx="858213" cy="858213"/>
          </a:xfrm>
          <a:custGeom>
            <a:avLst/>
            <a:gdLst/>
            <a:ahLst/>
            <a:cxnLst/>
            <a:rect r="r" b="b" t="t" l="l"/>
            <a:pathLst>
              <a:path h="858213" w="858213">
                <a:moveTo>
                  <a:pt x="0" y="0"/>
                </a:moveTo>
                <a:lnTo>
                  <a:pt x="858212" y="0"/>
                </a:lnTo>
                <a:lnTo>
                  <a:pt x="858212" y="858212"/>
                </a:lnTo>
                <a:lnTo>
                  <a:pt x="0" y="85821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9" id="9"/>
          <p:cNvGrpSpPr/>
          <p:nvPr/>
        </p:nvGrpSpPr>
        <p:grpSpPr>
          <a:xfrm rot="0">
            <a:off x="1305587" y="1028700"/>
            <a:ext cx="8917906" cy="4361925"/>
            <a:chOff x="0" y="0"/>
            <a:chExt cx="1381617" cy="675776"/>
          </a:xfrm>
        </p:grpSpPr>
        <p:sp>
          <p:nvSpPr>
            <p:cNvPr name="Freeform 10" id="10"/>
            <p:cNvSpPr/>
            <p:nvPr/>
          </p:nvSpPr>
          <p:spPr>
            <a:xfrm flipH="false" flipV="false" rot="0">
              <a:off x="0" y="0"/>
              <a:ext cx="1381617" cy="675776"/>
            </a:xfrm>
            <a:custGeom>
              <a:avLst/>
              <a:gdLst/>
              <a:ahLst/>
              <a:cxnLst/>
              <a:rect r="r" b="b" t="t" l="l"/>
              <a:pathLst>
                <a:path h="675776" w="1381617">
                  <a:moveTo>
                    <a:pt x="21703" y="0"/>
                  </a:moveTo>
                  <a:lnTo>
                    <a:pt x="1359914" y="0"/>
                  </a:lnTo>
                  <a:cubicBezTo>
                    <a:pt x="1365670" y="0"/>
                    <a:pt x="1371190" y="2287"/>
                    <a:pt x="1375260" y="6357"/>
                  </a:cubicBezTo>
                  <a:cubicBezTo>
                    <a:pt x="1379330" y="10427"/>
                    <a:pt x="1381617" y="15947"/>
                    <a:pt x="1381617" y="21703"/>
                  </a:cubicBezTo>
                  <a:lnTo>
                    <a:pt x="1381617" y="654073"/>
                  </a:lnTo>
                  <a:cubicBezTo>
                    <a:pt x="1381617" y="666059"/>
                    <a:pt x="1371900" y="675776"/>
                    <a:pt x="1359914" y="675776"/>
                  </a:cubicBezTo>
                  <a:lnTo>
                    <a:pt x="21703" y="675776"/>
                  </a:lnTo>
                  <a:cubicBezTo>
                    <a:pt x="9717" y="675776"/>
                    <a:pt x="0" y="666059"/>
                    <a:pt x="0" y="654073"/>
                  </a:cubicBezTo>
                  <a:lnTo>
                    <a:pt x="0" y="21703"/>
                  </a:lnTo>
                  <a:cubicBezTo>
                    <a:pt x="0" y="9717"/>
                    <a:pt x="9717" y="0"/>
                    <a:pt x="21703" y="0"/>
                  </a:cubicBezTo>
                  <a:close/>
                </a:path>
              </a:pathLst>
            </a:custGeom>
            <a:blipFill>
              <a:blip r:embed="rId6"/>
              <a:stretch>
                <a:fillRect l="-6709" t="0" r="-6709" b="0"/>
              </a:stretch>
            </a:blipFill>
            <a:ln w="47625" cap="rnd">
              <a:solidFill>
                <a:srgbClr val="42210B"/>
              </a:solidFill>
              <a:prstDash val="solid"/>
              <a:round/>
            </a:ln>
          </p:spPr>
        </p:sp>
      </p:grpSp>
      <p:sp>
        <p:nvSpPr>
          <p:cNvPr name="TextBox 11" id="11"/>
          <p:cNvSpPr txBox="true"/>
          <p:nvPr/>
        </p:nvSpPr>
        <p:spPr>
          <a:xfrm rot="0">
            <a:off x="1504555" y="5932527"/>
            <a:ext cx="8718938" cy="2716358"/>
          </a:xfrm>
          <a:prstGeom prst="rect">
            <a:avLst/>
          </a:prstGeom>
        </p:spPr>
        <p:txBody>
          <a:bodyPr anchor="t" rtlCol="false" tIns="0" lIns="0" bIns="0" rIns="0">
            <a:spAutoFit/>
          </a:bodyPr>
          <a:lstStyle/>
          <a:p>
            <a:pPr algn="just">
              <a:lnSpc>
                <a:spcPts val="3079"/>
              </a:lnSpc>
              <a:spcBef>
                <a:spcPct val="0"/>
              </a:spcBef>
            </a:pPr>
            <a:r>
              <a:rPr lang="en-US" b="true" sz="2199">
                <a:solidFill>
                  <a:srgbClr val="FFFFFF"/>
                </a:solidFill>
                <a:latin typeface="Canva Sans Medium"/>
                <a:ea typeface="Canva Sans Medium"/>
                <a:cs typeface="Canva Sans Medium"/>
                <a:sym typeface="Canva Sans Medium"/>
              </a:rPr>
              <a:t>When schools shut down, and lockdowns became the “normal” around the world, it altered education opportunities for children of all ages. Most children experienced a change in routines as their daily learning shifted from classroom experiences to </a:t>
            </a:r>
            <a:r>
              <a:rPr lang="en-US" b="true" sz="2199" u="sng">
                <a:solidFill>
                  <a:srgbClr val="FFFFFF"/>
                </a:solidFill>
                <a:latin typeface="Canva Sans Bold"/>
                <a:ea typeface="Canva Sans Bold"/>
                <a:cs typeface="Canva Sans Bold"/>
                <a:sym typeface="Canva Sans Bold"/>
                <a:hlinkClick r:id="rId7" tooltip="https://cbstherapy.com/services/online-services/"/>
              </a:rPr>
              <a:t>remote learning</a:t>
            </a:r>
            <a:r>
              <a:rPr lang="en-US" b="true" sz="2199">
                <a:solidFill>
                  <a:srgbClr val="FFFFFF"/>
                </a:solidFill>
                <a:latin typeface="Canva Sans Medium"/>
                <a:ea typeface="Canva Sans Medium"/>
                <a:cs typeface="Canva Sans Medium"/>
                <a:sym typeface="Canva Sans Medium"/>
              </a:rPr>
              <a:t>. While all students struggled through the changes, the most notable disruption is in the way special needs students were affected.</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88" r="0" b="-9288"/>
            </a:stretch>
          </a:blipFill>
        </p:spPr>
      </p:sp>
      <p:grpSp>
        <p:nvGrpSpPr>
          <p:cNvPr name="Group 3" id="3"/>
          <p:cNvGrpSpPr/>
          <p:nvPr/>
        </p:nvGrpSpPr>
        <p:grpSpPr>
          <a:xfrm rot="0">
            <a:off x="1028700" y="727747"/>
            <a:ext cx="9409811" cy="4801130"/>
            <a:chOff x="0" y="0"/>
            <a:chExt cx="1457826" cy="743821"/>
          </a:xfrm>
        </p:grpSpPr>
        <p:sp>
          <p:nvSpPr>
            <p:cNvPr name="Freeform 4" id="4"/>
            <p:cNvSpPr/>
            <p:nvPr/>
          </p:nvSpPr>
          <p:spPr>
            <a:xfrm flipH="false" flipV="false" rot="0">
              <a:off x="0" y="0"/>
              <a:ext cx="1457826" cy="743821"/>
            </a:xfrm>
            <a:custGeom>
              <a:avLst/>
              <a:gdLst/>
              <a:ahLst/>
              <a:cxnLst/>
              <a:rect r="r" b="b" t="t" l="l"/>
              <a:pathLst>
                <a:path h="743821" w="1457826">
                  <a:moveTo>
                    <a:pt x="20569" y="0"/>
                  </a:moveTo>
                  <a:lnTo>
                    <a:pt x="1437257" y="0"/>
                  </a:lnTo>
                  <a:cubicBezTo>
                    <a:pt x="1448617" y="0"/>
                    <a:pt x="1457826" y="9209"/>
                    <a:pt x="1457826" y="20569"/>
                  </a:cubicBezTo>
                  <a:lnTo>
                    <a:pt x="1457826" y="723252"/>
                  </a:lnTo>
                  <a:cubicBezTo>
                    <a:pt x="1457826" y="734612"/>
                    <a:pt x="1448617" y="743821"/>
                    <a:pt x="1437257" y="743821"/>
                  </a:cubicBezTo>
                  <a:lnTo>
                    <a:pt x="20569" y="743821"/>
                  </a:lnTo>
                  <a:cubicBezTo>
                    <a:pt x="9209" y="743821"/>
                    <a:pt x="0" y="734612"/>
                    <a:pt x="0" y="723252"/>
                  </a:cubicBezTo>
                  <a:lnTo>
                    <a:pt x="0" y="20569"/>
                  </a:lnTo>
                  <a:cubicBezTo>
                    <a:pt x="0" y="9209"/>
                    <a:pt x="9209" y="0"/>
                    <a:pt x="20569" y="0"/>
                  </a:cubicBezTo>
                  <a:close/>
                </a:path>
              </a:pathLst>
            </a:custGeom>
            <a:blipFill>
              <a:blip r:embed="rId3"/>
              <a:stretch>
                <a:fillRect l="0" t="-15412" r="0" b="-15412"/>
              </a:stretch>
            </a:blipFill>
            <a:ln w="47625" cap="rnd">
              <a:solidFill>
                <a:srgbClr val="42210B"/>
              </a:solidFill>
              <a:prstDash val="solid"/>
              <a:round/>
            </a:ln>
          </p:spPr>
        </p:sp>
      </p:grpSp>
      <p:grpSp>
        <p:nvGrpSpPr>
          <p:cNvPr name="Group 5" id="5"/>
          <p:cNvGrpSpPr/>
          <p:nvPr/>
        </p:nvGrpSpPr>
        <p:grpSpPr>
          <a:xfrm rot="0">
            <a:off x="1028700" y="4532692"/>
            <a:ext cx="9409811" cy="5178340"/>
            <a:chOff x="0" y="0"/>
            <a:chExt cx="2478304" cy="1363843"/>
          </a:xfrm>
        </p:grpSpPr>
        <p:sp>
          <p:nvSpPr>
            <p:cNvPr name="Freeform 6" id="6"/>
            <p:cNvSpPr/>
            <p:nvPr/>
          </p:nvSpPr>
          <p:spPr>
            <a:xfrm flipH="false" flipV="false" rot="0">
              <a:off x="0" y="0"/>
              <a:ext cx="2478304" cy="1363843"/>
            </a:xfrm>
            <a:custGeom>
              <a:avLst/>
              <a:gdLst/>
              <a:ahLst/>
              <a:cxnLst/>
              <a:rect r="r" b="b" t="t" l="l"/>
              <a:pathLst>
                <a:path h="1363843" w="2478304">
                  <a:moveTo>
                    <a:pt x="20569" y="0"/>
                  </a:moveTo>
                  <a:lnTo>
                    <a:pt x="2457735" y="0"/>
                  </a:lnTo>
                  <a:cubicBezTo>
                    <a:pt x="2463190" y="0"/>
                    <a:pt x="2468422" y="2167"/>
                    <a:pt x="2472280" y="6024"/>
                  </a:cubicBezTo>
                  <a:cubicBezTo>
                    <a:pt x="2476137" y="9882"/>
                    <a:pt x="2478304" y="15114"/>
                    <a:pt x="2478304" y="20569"/>
                  </a:cubicBezTo>
                  <a:lnTo>
                    <a:pt x="2478304" y="1343274"/>
                  </a:lnTo>
                  <a:cubicBezTo>
                    <a:pt x="2478304" y="1354634"/>
                    <a:pt x="2469095" y="1363843"/>
                    <a:pt x="2457735" y="1363843"/>
                  </a:cubicBezTo>
                  <a:lnTo>
                    <a:pt x="20569" y="1363843"/>
                  </a:lnTo>
                  <a:cubicBezTo>
                    <a:pt x="9209" y="1363843"/>
                    <a:pt x="0" y="1354634"/>
                    <a:pt x="0" y="1343274"/>
                  </a:cubicBezTo>
                  <a:lnTo>
                    <a:pt x="0" y="20569"/>
                  </a:lnTo>
                  <a:cubicBezTo>
                    <a:pt x="0" y="9209"/>
                    <a:pt x="9209" y="0"/>
                    <a:pt x="20569" y="0"/>
                  </a:cubicBezTo>
                  <a:close/>
                </a:path>
              </a:pathLst>
            </a:custGeom>
            <a:solidFill>
              <a:srgbClr val="E57B12"/>
            </a:solidFill>
            <a:ln w="47625" cap="rnd">
              <a:solidFill>
                <a:srgbClr val="42210B"/>
              </a:solidFill>
              <a:prstDash val="solid"/>
              <a:round/>
            </a:ln>
          </p:spPr>
        </p:sp>
        <p:sp>
          <p:nvSpPr>
            <p:cNvPr name="TextBox 7" id="7"/>
            <p:cNvSpPr txBox="true"/>
            <p:nvPr/>
          </p:nvSpPr>
          <p:spPr>
            <a:xfrm>
              <a:off x="0" y="-57150"/>
              <a:ext cx="2478304" cy="1420993"/>
            </a:xfrm>
            <a:prstGeom prst="rect">
              <a:avLst/>
            </a:prstGeom>
          </p:spPr>
          <p:txBody>
            <a:bodyPr anchor="ctr" rtlCol="false" tIns="50800" lIns="50800" bIns="50800" rIns="50800"/>
            <a:lstStyle/>
            <a:p>
              <a:pPr algn="ctr">
                <a:lnSpc>
                  <a:spcPts val="3723"/>
                </a:lnSpc>
              </a:pPr>
            </a:p>
          </p:txBody>
        </p:sp>
      </p:grpSp>
      <p:sp>
        <p:nvSpPr>
          <p:cNvPr name="Freeform 8" id="8"/>
          <p:cNvSpPr/>
          <p:nvPr/>
        </p:nvSpPr>
        <p:spPr>
          <a:xfrm flipH="false" flipV="false" rot="0">
            <a:off x="16358598" y="4618650"/>
            <a:ext cx="772144" cy="772144"/>
          </a:xfrm>
          <a:custGeom>
            <a:avLst/>
            <a:gdLst/>
            <a:ahLst/>
            <a:cxnLst/>
            <a:rect r="r" b="b" t="t" l="l"/>
            <a:pathLst>
              <a:path h="772144" w="772144">
                <a:moveTo>
                  <a:pt x="0" y="0"/>
                </a:moveTo>
                <a:lnTo>
                  <a:pt x="772144" y="0"/>
                </a:lnTo>
                <a:lnTo>
                  <a:pt x="772144" y="772144"/>
                </a:lnTo>
                <a:lnTo>
                  <a:pt x="0" y="77214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9" id="9"/>
          <p:cNvGrpSpPr/>
          <p:nvPr/>
        </p:nvGrpSpPr>
        <p:grpSpPr>
          <a:xfrm rot="0">
            <a:off x="10801446" y="5528877"/>
            <a:ext cx="6662917" cy="3927389"/>
            <a:chOff x="0" y="0"/>
            <a:chExt cx="1032260" cy="608455"/>
          </a:xfrm>
        </p:grpSpPr>
        <p:sp>
          <p:nvSpPr>
            <p:cNvPr name="Freeform 10" id="10"/>
            <p:cNvSpPr/>
            <p:nvPr/>
          </p:nvSpPr>
          <p:spPr>
            <a:xfrm flipH="false" flipV="false" rot="0">
              <a:off x="0" y="0"/>
              <a:ext cx="1032260" cy="608455"/>
            </a:xfrm>
            <a:custGeom>
              <a:avLst/>
              <a:gdLst/>
              <a:ahLst/>
              <a:cxnLst/>
              <a:rect r="r" b="b" t="t" l="l"/>
              <a:pathLst>
                <a:path h="608455" w="1032260">
                  <a:moveTo>
                    <a:pt x="29049" y="0"/>
                  </a:moveTo>
                  <a:lnTo>
                    <a:pt x="1003212" y="0"/>
                  </a:lnTo>
                  <a:cubicBezTo>
                    <a:pt x="1019255" y="0"/>
                    <a:pt x="1032260" y="13005"/>
                    <a:pt x="1032260" y="29049"/>
                  </a:cubicBezTo>
                  <a:lnTo>
                    <a:pt x="1032260" y="579407"/>
                  </a:lnTo>
                  <a:cubicBezTo>
                    <a:pt x="1032260" y="595450"/>
                    <a:pt x="1019255" y="608455"/>
                    <a:pt x="1003212" y="608455"/>
                  </a:cubicBezTo>
                  <a:lnTo>
                    <a:pt x="29049" y="608455"/>
                  </a:lnTo>
                  <a:cubicBezTo>
                    <a:pt x="13005" y="608455"/>
                    <a:pt x="0" y="595450"/>
                    <a:pt x="0" y="579407"/>
                  </a:cubicBezTo>
                  <a:lnTo>
                    <a:pt x="0" y="29049"/>
                  </a:lnTo>
                  <a:cubicBezTo>
                    <a:pt x="0" y="13005"/>
                    <a:pt x="13005" y="0"/>
                    <a:pt x="29049" y="0"/>
                  </a:cubicBezTo>
                  <a:close/>
                </a:path>
              </a:pathLst>
            </a:custGeom>
            <a:blipFill>
              <a:blip r:embed="rId6"/>
              <a:stretch>
                <a:fillRect l="0" t="-8457" r="0" b="-61195"/>
              </a:stretch>
            </a:blipFill>
            <a:ln w="47625" cap="rnd">
              <a:solidFill>
                <a:srgbClr val="42210B"/>
              </a:solidFill>
              <a:prstDash val="solid"/>
              <a:round/>
            </a:ln>
          </p:spPr>
        </p:sp>
      </p:grpSp>
      <p:sp>
        <p:nvSpPr>
          <p:cNvPr name="TextBox 11" id="11"/>
          <p:cNvSpPr txBox="true"/>
          <p:nvPr/>
        </p:nvSpPr>
        <p:spPr>
          <a:xfrm rot="0">
            <a:off x="10801446" y="1484692"/>
            <a:ext cx="6662917" cy="2971602"/>
          </a:xfrm>
          <a:prstGeom prst="rect">
            <a:avLst/>
          </a:prstGeom>
        </p:spPr>
        <p:txBody>
          <a:bodyPr anchor="t" rtlCol="false" tIns="0" lIns="0" bIns="0" rIns="0">
            <a:spAutoFit/>
          </a:bodyPr>
          <a:lstStyle/>
          <a:p>
            <a:pPr algn="l">
              <a:lnSpc>
                <a:spcPts val="7800"/>
              </a:lnSpc>
            </a:pPr>
            <a:r>
              <a:rPr lang="en-US" b="true" sz="6500" spc="-234">
                <a:solidFill>
                  <a:srgbClr val="000000"/>
                </a:solidFill>
                <a:latin typeface="Canva Sans Bold"/>
                <a:ea typeface="Canva Sans Bold"/>
                <a:cs typeface="Canva Sans Bold"/>
                <a:sym typeface="Canva Sans Bold"/>
              </a:rPr>
              <a:t>Amplifying the Inadequacies of the System</a:t>
            </a:r>
          </a:p>
        </p:txBody>
      </p:sp>
      <p:sp>
        <p:nvSpPr>
          <p:cNvPr name="TextBox 12" id="12"/>
          <p:cNvSpPr txBox="true"/>
          <p:nvPr/>
        </p:nvSpPr>
        <p:spPr>
          <a:xfrm rot="0">
            <a:off x="1306733" y="4722336"/>
            <a:ext cx="8718857" cy="4669314"/>
          </a:xfrm>
          <a:prstGeom prst="rect">
            <a:avLst/>
          </a:prstGeom>
        </p:spPr>
        <p:txBody>
          <a:bodyPr anchor="t" rtlCol="false" tIns="0" lIns="0" bIns="0" rIns="0">
            <a:spAutoFit/>
          </a:bodyPr>
          <a:lstStyle/>
          <a:p>
            <a:pPr algn="just">
              <a:lnSpc>
                <a:spcPts val="3079"/>
              </a:lnSpc>
            </a:pPr>
            <a:r>
              <a:rPr lang="en-US" sz="2199">
                <a:solidFill>
                  <a:srgbClr val="FFFFFF"/>
                </a:solidFill>
                <a:latin typeface="Canva Sans"/>
                <a:ea typeface="Canva Sans"/>
                <a:cs typeface="Canva Sans"/>
                <a:sym typeface="Canva Sans"/>
              </a:rPr>
              <a:t>Pa</a:t>
            </a:r>
            <a:r>
              <a:rPr lang="en-US" sz="2199">
                <a:solidFill>
                  <a:srgbClr val="FFFFFF"/>
                </a:solidFill>
                <a:latin typeface="Canva Sans"/>
                <a:ea typeface="Canva Sans"/>
                <a:cs typeface="Canva Sans"/>
                <a:sym typeface="Canva Sans"/>
              </a:rPr>
              <a:t>ndemic life is stressful for all families, but the highest levels of stress are noted in families with special needs students. These children and their families depend on unique services and care to support daily needs. Not only are parents struggling with lost employment and lockdown-related challenges, but they also must supervise the child’s online school, therapies, and more.</a:t>
            </a:r>
          </a:p>
          <a:p>
            <a:pPr algn="just">
              <a:lnSpc>
                <a:spcPts val="3079"/>
              </a:lnSpc>
              <a:spcBef>
                <a:spcPct val="0"/>
              </a:spcBef>
            </a:pPr>
            <a:r>
              <a:rPr lang="en-US" sz="2199">
                <a:solidFill>
                  <a:srgbClr val="FFFFFF"/>
                </a:solidFill>
                <a:latin typeface="Canva Sans"/>
                <a:ea typeface="Canva Sans"/>
                <a:cs typeface="Canva Sans"/>
                <a:sym typeface="Canva Sans"/>
              </a:rPr>
              <a:t>When schools closed in the spring of 2020, the federal government required schools to maintain regulations, services, and timelines within the Individuals with Disabilities Education Act (IDEA). Even though there were no special education waivers, schools were unequipped to provide remote learning services for special needs students. </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38888" r="0" b="-38888"/>
            </a:stretch>
          </a:blipFill>
        </p:spPr>
      </p:sp>
      <p:grpSp>
        <p:nvGrpSpPr>
          <p:cNvPr name="Group 3" id="3"/>
          <p:cNvGrpSpPr/>
          <p:nvPr/>
        </p:nvGrpSpPr>
        <p:grpSpPr>
          <a:xfrm rot="0">
            <a:off x="7823056" y="2251923"/>
            <a:ext cx="5138154" cy="7006377"/>
            <a:chOff x="0" y="0"/>
            <a:chExt cx="1353259" cy="1845301"/>
          </a:xfrm>
        </p:grpSpPr>
        <p:sp>
          <p:nvSpPr>
            <p:cNvPr name="Freeform 4" id="4"/>
            <p:cNvSpPr/>
            <p:nvPr/>
          </p:nvSpPr>
          <p:spPr>
            <a:xfrm flipH="false" flipV="false" rot="0">
              <a:off x="0" y="0"/>
              <a:ext cx="1353259" cy="1845301"/>
            </a:xfrm>
            <a:custGeom>
              <a:avLst/>
              <a:gdLst/>
              <a:ahLst/>
              <a:cxnLst/>
              <a:rect r="r" b="b" t="t" l="l"/>
              <a:pathLst>
                <a:path h="1845301" w="1353259">
                  <a:moveTo>
                    <a:pt x="37669" y="0"/>
                  </a:moveTo>
                  <a:lnTo>
                    <a:pt x="1315590" y="0"/>
                  </a:lnTo>
                  <a:cubicBezTo>
                    <a:pt x="1336394" y="0"/>
                    <a:pt x="1353259" y="16865"/>
                    <a:pt x="1353259" y="37669"/>
                  </a:cubicBezTo>
                  <a:lnTo>
                    <a:pt x="1353259" y="1807632"/>
                  </a:lnTo>
                  <a:cubicBezTo>
                    <a:pt x="1353259" y="1817623"/>
                    <a:pt x="1349290" y="1827204"/>
                    <a:pt x="1342226" y="1834268"/>
                  </a:cubicBezTo>
                  <a:cubicBezTo>
                    <a:pt x="1335162" y="1841332"/>
                    <a:pt x="1325580" y="1845301"/>
                    <a:pt x="1315590" y="1845301"/>
                  </a:cubicBezTo>
                  <a:lnTo>
                    <a:pt x="37669" y="1845301"/>
                  </a:lnTo>
                  <a:cubicBezTo>
                    <a:pt x="16865" y="1845301"/>
                    <a:pt x="0" y="1828436"/>
                    <a:pt x="0" y="1807632"/>
                  </a:cubicBezTo>
                  <a:lnTo>
                    <a:pt x="0" y="37669"/>
                  </a:lnTo>
                  <a:cubicBezTo>
                    <a:pt x="0" y="16865"/>
                    <a:pt x="16865" y="0"/>
                    <a:pt x="37669" y="0"/>
                  </a:cubicBezTo>
                  <a:close/>
                </a:path>
              </a:pathLst>
            </a:custGeom>
            <a:solidFill>
              <a:srgbClr val="E57B12"/>
            </a:solidFill>
            <a:ln w="47625" cap="rnd">
              <a:solidFill>
                <a:srgbClr val="42210B"/>
              </a:solidFill>
              <a:prstDash val="solid"/>
              <a:round/>
            </a:ln>
          </p:spPr>
        </p:sp>
        <p:sp>
          <p:nvSpPr>
            <p:cNvPr name="TextBox 5" id="5"/>
            <p:cNvSpPr txBox="true"/>
            <p:nvPr/>
          </p:nvSpPr>
          <p:spPr>
            <a:xfrm>
              <a:off x="0" y="-57150"/>
              <a:ext cx="1353259" cy="1902451"/>
            </a:xfrm>
            <a:prstGeom prst="rect">
              <a:avLst/>
            </a:prstGeom>
          </p:spPr>
          <p:txBody>
            <a:bodyPr anchor="ctr" rtlCol="false" tIns="50800" lIns="50800" bIns="50800" rIns="50800"/>
            <a:lstStyle/>
            <a:p>
              <a:pPr algn="ctr">
                <a:lnSpc>
                  <a:spcPts val="3723"/>
                </a:lnSpc>
              </a:pPr>
            </a:p>
          </p:txBody>
        </p:sp>
      </p:grpSp>
      <p:grpSp>
        <p:nvGrpSpPr>
          <p:cNvPr name="Group 6" id="6"/>
          <p:cNvGrpSpPr/>
          <p:nvPr/>
        </p:nvGrpSpPr>
        <p:grpSpPr>
          <a:xfrm rot="0">
            <a:off x="702876" y="1365562"/>
            <a:ext cx="6767755" cy="3562562"/>
            <a:chOff x="0" y="0"/>
            <a:chExt cx="1048502" cy="551934"/>
          </a:xfrm>
        </p:grpSpPr>
        <p:sp>
          <p:nvSpPr>
            <p:cNvPr name="Freeform 7" id="7"/>
            <p:cNvSpPr/>
            <p:nvPr/>
          </p:nvSpPr>
          <p:spPr>
            <a:xfrm flipH="false" flipV="false" rot="0">
              <a:off x="0" y="0"/>
              <a:ext cx="1048502" cy="551934"/>
            </a:xfrm>
            <a:custGeom>
              <a:avLst/>
              <a:gdLst/>
              <a:ahLst/>
              <a:cxnLst/>
              <a:rect r="r" b="b" t="t" l="l"/>
              <a:pathLst>
                <a:path h="551934" w="1048502">
                  <a:moveTo>
                    <a:pt x="28599" y="0"/>
                  </a:moveTo>
                  <a:lnTo>
                    <a:pt x="1019904" y="0"/>
                  </a:lnTo>
                  <a:cubicBezTo>
                    <a:pt x="1027489" y="0"/>
                    <a:pt x="1034763" y="3013"/>
                    <a:pt x="1040126" y="8376"/>
                  </a:cubicBezTo>
                  <a:cubicBezTo>
                    <a:pt x="1045489" y="13740"/>
                    <a:pt x="1048502" y="21014"/>
                    <a:pt x="1048502" y="28599"/>
                  </a:cubicBezTo>
                  <a:lnTo>
                    <a:pt x="1048502" y="523336"/>
                  </a:lnTo>
                  <a:cubicBezTo>
                    <a:pt x="1048502" y="530920"/>
                    <a:pt x="1045489" y="538195"/>
                    <a:pt x="1040126" y="543558"/>
                  </a:cubicBezTo>
                  <a:cubicBezTo>
                    <a:pt x="1034763" y="548921"/>
                    <a:pt x="1027489" y="551934"/>
                    <a:pt x="1019904" y="551934"/>
                  </a:cubicBezTo>
                  <a:lnTo>
                    <a:pt x="28599" y="551934"/>
                  </a:lnTo>
                  <a:cubicBezTo>
                    <a:pt x="21014" y="551934"/>
                    <a:pt x="13740" y="548921"/>
                    <a:pt x="8376" y="543558"/>
                  </a:cubicBezTo>
                  <a:cubicBezTo>
                    <a:pt x="3013" y="538195"/>
                    <a:pt x="0" y="530920"/>
                    <a:pt x="0" y="523336"/>
                  </a:cubicBezTo>
                  <a:lnTo>
                    <a:pt x="0" y="28599"/>
                  </a:lnTo>
                  <a:cubicBezTo>
                    <a:pt x="0" y="21014"/>
                    <a:pt x="3013" y="13740"/>
                    <a:pt x="8376" y="8376"/>
                  </a:cubicBezTo>
                  <a:cubicBezTo>
                    <a:pt x="13740" y="3013"/>
                    <a:pt x="21014" y="0"/>
                    <a:pt x="28599" y="0"/>
                  </a:cubicBezTo>
                  <a:close/>
                </a:path>
              </a:pathLst>
            </a:custGeom>
            <a:blipFill>
              <a:blip r:embed="rId3"/>
              <a:stretch>
                <a:fillRect l="0" t="-44984" r="0" b="-44984"/>
              </a:stretch>
            </a:blipFill>
            <a:ln w="47625" cap="rnd">
              <a:solidFill>
                <a:srgbClr val="42210B"/>
              </a:solidFill>
              <a:prstDash val="solid"/>
              <a:round/>
            </a:ln>
          </p:spPr>
        </p:sp>
      </p:grpSp>
      <p:sp>
        <p:nvSpPr>
          <p:cNvPr name="Freeform 8" id="8"/>
          <p:cNvSpPr/>
          <p:nvPr/>
        </p:nvSpPr>
        <p:spPr>
          <a:xfrm flipH="false" flipV="false" rot="0">
            <a:off x="11491057" y="1028700"/>
            <a:ext cx="673724" cy="673724"/>
          </a:xfrm>
          <a:custGeom>
            <a:avLst/>
            <a:gdLst/>
            <a:ahLst/>
            <a:cxnLst/>
            <a:rect r="r" b="b" t="t" l="l"/>
            <a:pathLst>
              <a:path h="673724" w="673724">
                <a:moveTo>
                  <a:pt x="0" y="0"/>
                </a:moveTo>
                <a:lnTo>
                  <a:pt x="673724" y="0"/>
                </a:lnTo>
                <a:lnTo>
                  <a:pt x="673724" y="673724"/>
                </a:lnTo>
                <a:lnTo>
                  <a:pt x="0" y="67372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9" id="9"/>
          <p:cNvGrpSpPr/>
          <p:nvPr/>
        </p:nvGrpSpPr>
        <p:grpSpPr>
          <a:xfrm rot="0">
            <a:off x="13309174" y="1365562"/>
            <a:ext cx="4303375" cy="7892738"/>
            <a:chOff x="0" y="0"/>
            <a:chExt cx="666705" cy="1222792"/>
          </a:xfrm>
        </p:grpSpPr>
        <p:sp>
          <p:nvSpPr>
            <p:cNvPr name="Freeform 10" id="10"/>
            <p:cNvSpPr/>
            <p:nvPr/>
          </p:nvSpPr>
          <p:spPr>
            <a:xfrm flipH="true" flipV="false" rot="0">
              <a:off x="0" y="0"/>
              <a:ext cx="666705" cy="1222792"/>
            </a:xfrm>
            <a:custGeom>
              <a:avLst/>
              <a:gdLst/>
              <a:ahLst/>
              <a:cxnLst/>
              <a:rect r="r" b="b" t="t" l="l"/>
              <a:pathLst>
                <a:path h="1222792" w="666705">
                  <a:moveTo>
                    <a:pt x="621730" y="0"/>
                  </a:moveTo>
                  <a:lnTo>
                    <a:pt x="44976" y="0"/>
                  </a:lnTo>
                  <a:cubicBezTo>
                    <a:pt x="20136" y="0"/>
                    <a:pt x="0" y="20136"/>
                    <a:pt x="0" y="44976"/>
                  </a:cubicBezTo>
                  <a:lnTo>
                    <a:pt x="0" y="1177816"/>
                  </a:lnTo>
                  <a:cubicBezTo>
                    <a:pt x="0" y="1202655"/>
                    <a:pt x="20136" y="1222792"/>
                    <a:pt x="44976" y="1222792"/>
                  </a:cubicBezTo>
                  <a:lnTo>
                    <a:pt x="621730" y="1222792"/>
                  </a:lnTo>
                  <a:cubicBezTo>
                    <a:pt x="646569" y="1222792"/>
                    <a:pt x="666705" y="1202655"/>
                    <a:pt x="666705" y="1177816"/>
                  </a:cubicBezTo>
                  <a:lnTo>
                    <a:pt x="666705" y="44976"/>
                  </a:lnTo>
                  <a:cubicBezTo>
                    <a:pt x="666705" y="20136"/>
                    <a:pt x="646569" y="0"/>
                    <a:pt x="621730" y="0"/>
                  </a:cubicBezTo>
                  <a:close/>
                </a:path>
              </a:pathLst>
            </a:custGeom>
            <a:blipFill>
              <a:blip r:embed="rId6"/>
              <a:stretch>
                <a:fillRect l="-41704" t="0" r="-41704" b="0"/>
              </a:stretch>
            </a:blipFill>
            <a:ln w="47625" cap="rnd">
              <a:solidFill>
                <a:srgbClr val="42210B"/>
              </a:solidFill>
              <a:prstDash val="solid"/>
              <a:round/>
            </a:ln>
          </p:spPr>
        </p:sp>
      </p:grpSp>
      <p:sp>
        <p:nvSpPr>
          <p:cNvPr name="TextBox 11" id="11"/>
          <p:cNvSpPr txBox="true"/>
          <p:nvPr/>
        </p:nvSpPr>
        <p:spPr>
          <a:xfrm rot="0">
            <a:off x="8199921" y="2630440"/>
            <a:ext cx="4384425" cy="2815960"/>
          </a:xfrm>
          <a:prstGeom prst="rect">
            <a:avLst/>
          </a:prstGeom>
        </p:spPr>
        <p:txBody>
          <a:bodyPr anchor="t" rtlCol="false" tIns="0" lIns="0" bIns="0" rIns="0">
            <a:spAutoFit/>
          </a:bodyPr>
          <a:lstStyle/>
          <a:p>
            <a:pPr algn="just">
              <a:lnSpc>
                <a:spcPts val="2800"/>
              </a:lnSpc>
              <a:spcBef>
                <a:spcPct val="0"/>
              </a:spcBef>
            </a:pPr>
            <a:r>
              <a:rPr lang="en-US" b="true" sz="2000">
                <a:solidFill>
                  <a:srgbClr val="FFFFFF"/>
                </a:solidFill>
                <a:latin typeface="Canva Sans Medium"/>
                <a:ea typeface="Canva Sans Medium"/>
                <a:cs typeface="Canva Sans Medium"/>
                <a:sym typeface="Canva Sans Medium"/>
              </a:rPr>
              <a:t>The challenges faced by the population as a whole were compounded for special needs students and their families. The longer education and medical services are limited, the more of an effect it has on the growth and well-being of the students.</a:t>
            </a:r>
          </a:p>
        </p:txBody>
      </p:sp>
      <p:sp>
        <p:nvSpPr>
          <p:cNvPr name="TextBox 12" id="12"/>
          <p:cNvSpPr txBox="true"/>
          <p:nvPr/>
        </p:nvSpPr>
        <p:spPr>
          <a:xfrm rot="0">
            <a:off x="8152296" y="5703164"/>
            <a:ext cx="4545522" cy="3168353"/>
          </a:xfrm>
          <a:prstGeom prst="rect">
            <a:avLst/>
          </a:prstGeom>
        </p:spPr>
        <p:txBody>
          <a:bodyPr anchor="t" rtlCol="false" tIns="0" lIns="0" bIns="0" rIns="0">
            <a:spAutoFit/>
          </a:bodyPr>
          <a:lstStyle/>
          <a:p>
            <a:pPr algn="just">
              <a:lnSpc>
                <a:spcPts val="2800"/>
              </a:lnSpc>
              <a:spcBef>
                <a:spcPct val="0"/>
              </a:spcBef>
            </a:pPr>
            <a:r>
              <a:rPr lang="en-US" b="true" sz="2000">
                <a:solidFill>
                  <a:srgbClr val="FFFFFF"/>
                </a:solidFill>
                <a:latin typeface="Canva Sans Medium"/>
                <a:ea typeface="Canva Sans Medium"/>
                <a:cs typeface="Canva Sans Medium"/>
                <a:sym typeface="Canva Sans Medium"/>
              </a:rPr>
              <a:t>Students continue to miss essential medical appointments and services due to limited resources and support. Canceled therapy sessions are more than an inconvenience – the lack of support starts a domino effect that causes students to lose skills and fall behind even more than before. </a:t>
            </a:r>
          </a:p>
        </p:txBody>
      </p:sp>
      <p:sp>
        <p:nvSpPr>
          <p:cNvPr name="TextBox 13" id="13"/>
          <p:cNvSpPr txBox="true"/>
          <p:nvPr/>
        </p:nvSpPr>
        <p:spPr>
          <a:xfrm rot="0">
            <a:off x="1028700" y="5330234"/>
            <a:ext cx="6441931" cy="3962135"/>
          </a:xfrm>
          <a:prstGeom prst="rect">
            <a:avLst/>
          </a:prstGeom>
        </p:spPr>
        <p:txBody>
          <a:bodyPr anchor="t" rtlCol="false" tIns="0" lIns="0" bIns="0" rIns="0">
            <a:spAutoFit/>
          </a:bodyPr>
          <a:lstStyle/>
          <a:p>
            <a:pPr algn="l">
              <a:lnSpc>
                <a:spcPts val="7800"/>
              </a:lnSpc>
            </a:pPr>
            <a:r>
              <a:rPr lang="en-US" sz="6500" spc="-234" b="true">
                <a:solidFill>
                  <a:srgbClr val="000000"/>
                </a:solidFill>
                <a:latin typeface="Canva Sans Bold"/>
                <a:ea typeface="Canva Sans Bold"/>
                <a:cs typeface="Canva Sans Bold"/>
                <a:sym typeface="Canva Sans Bold"/>
              </a:rPr>
              <a:t>Co</a:t>
            </a:r>
            <a:r>
              <a:rPr lang="en-US" b="true" sz="6500" spc="-234">
                <a:solidFill>
                  <a:srgbClr val="000000"/>
                </a:solidFill>
                <a:latin typeface="Canva Sans Bold"/>
                <a:ea typeface="Canva Sans Bold"/>
                <a:cs typeface="Canva Sans Bold"/>
                <a:sym typeface="Canva Sans Bold"/>
              </a:rPr>
              <a:t>mpounding Results for Special Needs Families</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38888" r="0" b="-38888"/>
            </a:stretch>
          </a:blipFill>
        </p:spPr>
      </p:sp>
      <p:grpSp>
        <p:nvGrpSpPr>
          <p:cNvPr name="Group 3" id="3"/>
          <p:cNvGrpSpPr/>
          <p:nvPr/>
        </p:nvGrpSpPr>
        <p:grpSpPr>
          <a:xfrm rot="0">
            <a:off x="6947328" y="3718660"/>
            <a:ext cx="10311972" cy="5654709"/>
            <a:chOff x="0" y="0"/>
            <a:chExt cx="1416111" cy="776544"/>
          </a:xfrm>
        </p:grpSpPr>
        <p:sp>
          <p:nvSpPr>
            <p:cNvPr name="Freeform 4" id="4"/>
            <p:cNvSpPr/>
            <p:nvPr/>
          </p:nvSpPr>
          <p:spPr>
            <a:xfrm flipH="false" flipV="false" rot="0">
              <a:off x="0" y="0"/>
              <a:ext cx="1416111" cy="776544"/>
            </a:xfrm>
            <a:custGeom>
              <a:avLst/>
              <a:gdLst/>
              <a:ahLst/>
              <a:cxnLst/>
              <a:rect r="r" b="b" t="t" l="l"/>
              <a:pathLst>
                <a:path h="776544" w="1416111">
                  <a:moveTo>
                    <a:pt x="18769" y="0"/>
                  </a:moveTo>
                  <a:lnTo>
                    <a:pt x="1397342" y="0"/>
                  </a:lnTo>
                  <a:cubicBezTo>
                    <a:pt x="1402320" y="0"/>
                    <a:pt x="1407094" y="1977"/>
                    <a:pt x="1410614" y="5497"/>
                  </a:cubicBezTo>
                  <a:cubicBezTo>
                    <a:pt x="1414133" y="9017"/>
                    <a:pt x="1416111" y="13791"/>
                    <a:pt x="1416111" y="18769"/>
                  </a:cubicBezTo>
                  <a:lnTo>
                    <a:pt x="1416111" y="757774"/>
                  </a:lnTo>
                  <a:cubicBezTo>
                    <a:pt x="1416111" y="762752"/>
                    <a:pt x="1414133" y="767526"/>
                    <a:pt x="1410614" y="771046"/>
                  </a:cubicBezTo>
                  <a:cubicBezTo>
                    <a:pt x="1407094" y="774566"/>
                    <a:pt x="1402320" y="776544"/>
                    <a:pt x="1397342" y="776544"/>
                  </a:cubicBezTo>
                  <a:lnTo>
                    <a:pt x="18769" y="776544"/>
                  </a:lnTo>
                  <a:cubicBezTo>
                    <a:pt x="13791" y="776544"/>
                    <a:pt x="9017" y="774566"/>
                    <a:pt x="5497" y="771046"/>
                  </a:cubicBezTo>
                  <a:cubicBezTo>
                    <a:pt x="1977" y="767526"/>
                    <a:pt x="0" y="762752"/>
                    <a:pt x="0" y="757774"/>
                  </a:cubicBezTo>
                  <a:lnTo>
                    <a:pt x="0" y="18769"/>
                  </a:lnTo>
                  <a:cubicBezTo>
                    <a:pt x="0" y="13791"/>
                    <a:pt x="1977" y="9017"/>
                    <a:pt x="5497" y="5497"/>
                  </a:cubicBezTo>
                  <a:cubicBezTo>
                    <a:pt x="9017" y="1977"/>
                    <a:pt x="13791" y="0"/>
                    <a:pt x="18769" y="0"/>
                  </a:cubicBezTo>
                  <a:close/>
                </a:path>
              </a:pathLst>
            </a:custGeom>
            <a:solidFill>
              <a:srgbClr val="E57B12"/>
            </a:solidFill>
            <a:ln w="47625" cap="rnd">
              <a:solidFill>
                <a:srgbClr val="42210B"/>
              </a:solidFill>
              <a:prstDash val="solid"/>
              <a:round/>
            </a:ln>
          </p:spPr>
        </p:sp>
        <p:sp>
          <p:nvSpPr>
            <p:cNvPr name="TextBox 5" id="5"/>
            <p:cNvSpPr txBox="true"/>
            <p:nvPr/>
          </p:nvSpPr>
          <p:spPr>
            <a:xfrm>
              <a:off x="0" y="-57150"/>
              <a:ext cx="1416111" cy="833694"/>
            </a:xfrm>
            <a:prstGeom prst="rect">
              <a:avLst/>
            </a:prstGeom>
          </p:spPr>
          <p:txBody>
            <a:bodyPr anchor="ctr" rtlCol="false" tIns="50800" lIns="50800" bIns="50800" rIns="50800"/>
            <a:lstStyle/>
            <a:p>
              <a:pPr algn="ctr">
                <a:lnSpc>
                  <a:spcPts val="3723"/>
                </a:lnSpc>
              </a:pPr>
            </a:p>
          </p:txBody>
        </p:sp>
      </p:grpSp>
      <p:sp>
        <p:nvSpPr>
          <p:cNvPr name="Freeform 6" id="6"/>
          <p:cNvSpPr/>
          <p:nvPr/>
        </p:nvSpPr>
        <p:spPr>
          <a:xfrm flipH="false" flipV="false" rot="0">
            <a:off x="15897552" y="2759699"/>
            <a:ext cx="673724" cy="673724"/>
          </a:xfrm>
          <a:custGeom>
            <a:avLst/>
            <a:gdLst/>
            <a:ahLst/>
            <a:cxnLst/>
            <a:rect r="r" b="b" t="t" l="l"/>
            <a:pathLst>
              <a:path h="673724" w="673724">
                <a:moveTo>
                  <a:pt x="0" y="0"/>
                </a:moveTo>
                <a:lnTo>
                  <a:pt x="673724" y="0"/>
                </a:lnTo>
                <a:lnTo>
                  <a:pt x="673724" y="673724"/>
                </a:lnTo>
                <a:lnTo>
                  <a:pt x="0" y="67372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7" id="7"/>
          <p:cNvGrpSpPr/>
          <p:nvPr/>
        </p:nvGrpSpPr>
        <p:grpSpPr>
          <a:xfrm rot="0">
            <a:off x="1028700" y="741171"/>
            <a:ext cx="5477225" cy="8804657"/>
            <a:chOff x="0" y="0"/>
            <a:chExt cx="848565" cy="1364072"/>
          </a:xfrm>
        </p:grpSpPr>
        <p:sp>
          <p:nvSpPr>
            <p:cNvPr name="Freeform 8" id="8"/>
            <p:cNvSpPr/>
            <p:nvPr/>
          </p:nvSpPr>
          <p:spPr>
            <a:xfrm flipH="false" flipV="false" rot="0">
              <a:off x="0" y="0"/>
              <a:ext cx="848565" cy="1364072"/>
            </a:xfrm>
            <a:custGeom>
              <a:avLst/>
              <a:gdLst/>
              <a:ahLst/>
              <a:cxnLst/>
              <a:rect r="r" b="b" t="t" l="l"/>
              <a:pathLst>
                <a:path h="1364072" w="848565">
                  <a:moveTo>
                    <a:pt x="35337" y="0"/>
                  </a:moveTo>
                  <a:lnTo>
                    <a:pt x="813229" y="0"/>
                  </a:lnTo>
                  <a:cubicBezTo>
                    <a:pt x="832745" y="0"/>
                    <a:pt x="848565" y="15821"/>
                    <a:pt x="848565" y="35337"/>
                  </a:cubicBezTo>
                  <a:lnTo>
                    <a:pt x="848565" y="1328735"/>
                  </a:lnTo>
                  <a:cubicBezTo>
                    <a:pt x="848565" y="1348251"/>
                    <a:pt x="832745" y="1364072"/>
                    <a:pt x="813229" y="1364072"/>
                  </a:cubicBezTo>
                  <a:lnTo>
                    <a:pt x="35337" y="1364072"/>
                  </a:lnTo>
                  <a:cubicBezTo>
                    <a:pt x="15821" y="1364072"/>
                    <a:pt x="0" y="1348251"/>
                    <a:pt x="0" y="1328735"/>
                  </a:cubicBezTo>
                  <a:lnTo>
                    <a:pt x="0" y="35337"/>
                  </a:lnTo>
                  <a:cubicBezTo>
                    <a:pt x="0" y="15821"/>
                    <a:pt x="15821" y="0"/>
                    <a:pt x="35337" y="0"/>
                  </a:cubicBezTo>
                  <a:close/>
                </a:path>
              </a:pathLst>
            </a:custGeom>
            <a:blipFill>
              <a:blip r:embed="rId5"/>
              <a:stretch>
                <a:fillRect l="-30375" t="0" r="-30375" b="0"/>
              </a:stretch>
            </a:blipFill>
            <a:ln w="47625" cap="rnd">
              <a:solidFill>
                <a:srgbClr val="42210B"/>
              </a:solidFill>
              <a:prstDash val="solid"/>
              <a:round/>
            </a:ln>
          </p:spPr>
        </p:sp>
      </p:grpSp>
      <p:sp>
        <p:nvSpPr>
          <p:cNvPr name="TextBox 9" id="9"/>
          <p:cNvSpPr txBox="true"/>
          <p:nvPr/>
        </p:nvSpPr>
        <p:spPr>
          <a:xfrm rot="0">
            <a:off x="7450767" y="3998421"/>
            <a:ext cx="9305094" cy="2325767"/>
          </a:xfrm>
          <a:prstGeom prst="rect">
            <a:avLst/>
          </a:prstGeom>
        </p:spPr>
        <p:txBody>
          <a:bodyPr anchor="t" rtlCol="false" tIns="0" lIns="0" bIns="0" rIns="0">
            <a:spAutoFit/>
          </a:bodyPr>
          <a:lstStyle/>
          <a:p>
            <a:pPr algn="just">
              <a:lnSpc>
                <a:spcPts val="3079"/>
              </a:lnSpc>
              <a:spcBef>
                <a:spcPct val="0"/>
              </a:spcBef>
            </a:pPr>
            <a:r>
              <a:rPr lang="en-US" b="true" sz="2199">
                <a:solidFill>
                  <a:srgbClr val="FFFFFF"/>
                </a:solidFill>
                <a:latin typeface="Canva Sans Medium"/>
                <a:ea typeface="Canva Sans Medium"/>
                <a:cs typeface="Canva Sans Medium"/>
                <a:sym typeface="Canva Sans Medium"/>
              </a:rPr>
              <a:t>Another notable impact the pandemic had on special needs students is how the lockdowns affected daily schedules. Previously, school attendance created the structure for daily routine. But the pandemic shifted more of the responsibility to parents, who found themselves struggling through the trial-and-error of finding what works at home.</a:t>
            </a:r>
          </a:p>
        </p:txBody>
      </p:sp>
      <p:sp>
        <p:nvSpPr>
          <p:cNvPr name="TextBox 10" id="10"/>
          <p:cNvSpPr txBox="true"/>
          <p:nvPr/>
        </p:nvSpPr>
        <p:spPr>
          <a:xfrm rot="0">
            <a:off x="7450767" y="6381339"/>
            <a:ext cx="9305094" cy="2716358"/>
          </a:xfrm>
          <a:prstGeom prst="rect">
            <a:avLst/>
          </a:prstGeom>
        </p:spPr>
        <p:txBody>
          <a:bodyPr anchor="t" rtlCol="false" tIns="0" lIns="0" bIns="0" rIns="0">
            <a:spAutoFit/>
          </a:bodyPr>
          <a:lstStyle/>
          <a:p>
            <a:pPr algn="just">
              <a:lnSpc>
                <a:spcPts val="3079"/>
              </a:lnSpc>
              <a:spcBef>
                <a:spcPct val="0"/>
              </a:spcBef>
            </a:pPr>
            <a:r>
              <a:rPr lang="en-US" b="true" sz="2199">
                <a:solidFill>
                  <a:srgbClr val="FFFFFF"/>
                </a:solidFill>
                <a:latin typeface="Canva Sans Medium"/>
                <a:ea typeface="Canva Sans Medium"/>
                <a:cs typeface="Canva Sans Medium"/>
                <a:sym typeface="Canva Sans Medium"/>
              </a:rPr>
              <a:t>In the past, parents could send their children to school and benefit from the ongoing supervision from teachers, school administrators, lunch and recess monitors, and more. COVID-19 moved these tasks back to the home, causing parents to wear more hats throughout the day. It goes without saying that working parents find it challenging to juggle employment, school, and the specialized physical/emotional care required for the child.</a:t>
            </a:r>
          </a:p>
        </p:txBody>
      </p:sp>
      <p:sp>
        <p:nvSpPr>
          <p:cNvPr name="TextBox 11" id="11"/>
          <p:cNvSpPr txBox="true"/>
          <p:nvPr/>
        </p:nvSpPr>
        <p:spPr>
          <a:xfrm rot="0">
            <a:off x="6949224" y="1163118"/>
            <a:ext cx="9285190" cy="1981068"/>
          </a:xfrm>
          <a:prstGeom prst="rect">
            <a:avLst/>
          </a:prstGeom>
        </p:spPr>
        <p:txBody>
          <a:bodyPr anchor="t" rtlCol="false" tIns="0" lIns="0" bIns="0" rIns="0">
            <a:spAutoFit/>
          </a:bodyPr>
          <a:lstStyle/>
          <a:p>
            <a:pPr algn="l">
              <a:lnSpc>
                <a:spcPts val="7800"/>
              </a:lnSpc>
            </a:pPr>
            <a:r>
              <a:rPr lang="en-US" b="true" sz="6500" spc="-234">
                <a:solidFill>
                  <a:srgbClr val="000000"/>
                </a:solidFill>
                <a:latin typeface="Canva Sans Bold"/>
                <a:ea typeface="Canva Sans Bold"/>
                <a:cs typeface="Canva Sans Bold"/>
                <a:sym typeface="Canva Sans Bold"/>
              </a:rPr>
              <a:t>Special Needs Students Thrive in Routine</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88" r="0" b="-9288"/>
            </a:stretch>
          </a:blipFill>
        </p:spPr>
      </p:sp>
      <p:grpSp>
        <p:nvGrpSpPr>
          <p:cNvPr name="Group 3" id="3"/>
          <p:cNvGrpSpPr/>
          <p:nvPr/>
        </p:nvGrpSpPr>
        <p:grpSpPr>
          <a:xfrm rot="0">
            <a:off x="6526549" y="2649471"/>
            <a:ext cx="5293590" cy="6608829"/>
            <a:chOff x="0" y="0"/>
            <a:chExt cx="1394197" cy="1740597"/>
          </a:xfrm>
        </p:grpSpPr>
        <p:sp>
          <p:nvSpPr>
            <p:cNvPr name="Freeform 4" id="4"/>
            <p:cNvSpPr/>
            <p:nvPr/>
          </p:nvSpPr>
          <p:spPr>
            <a:xfrm flipH="false" flipV="false" rot="0">
              <a:off x="0" y="0"/>
              <a:ext cx="1394197" cy="1740597"/>
            </a:xfrm>
            <a:custGeom>
              <a:avLst/>
              <a:gdLst/>
              <a:ahLst/>
              <a:cxnLst/>
              <a:rect r="r" b="b" t="t" l="l"/>
              <a:pathLst>
                <a:path h="1740597" w="1394197">
                  <a:moveTo>
                    <a:pt x="36563" y="0"/>
                  </a:moveTo>
                  <a:lnTo>
                    <a:pt x="1357634" y="0"/>
                  </a:lnTo>
                  <a:cubicBezTo>
                    <a:pt x="1367331" y="0"/>
                    <a:pt x="1376631" y="3852"/>
                    <a:pt x="1383488" y="10709"/>
                  </a:cubicBezTo>
                  <a:cubicBezTo>
                    <a:pt x="1390344" y="17566"/>
                    <a:pt x="1394197" y="26866"/>
                    <a:pt x="1394197" y="36563"/>
                  </a:cubicBezTo>
                  <a:lnTo>
                    <a:pt x="1394197" y="1704034"/>
                  </a:lnTo>
                  <a:cubicBezTo>
                    <a:pt x="1394197" y="1713731"/>
                    <a:pt x="1390344" y="1723031"/>
                    <a:pt x="1383488" y="1729888"/>
                  </a:cubicBezTo>
                  <a:cubicBezTo>
                    <a:pt x="1376631" y="1736745"/>
                    <a:pt x="1367331" y="1740597"/>
                    <a:pt x="1357634" y="1740597"/>
                  </a:cubicBezTo>
                  <a:lnTo>
                    <a:pt x="36563" y="1740597"/>
                  </a:lnTo>
                  <a:cubicBezTo>
                    <a:pt x="26866" y="1740597"/>
                    <a:pt x="17566" y="1736745"/>
                    <a:pt x="10709" y="1729888"/>
                  </a:cubicBezTo>
                  <a:cubicBezTo>
                    <a:pt x="3852" y="1723031"/>
                    <a:pt x="0" y="1713731"/>
                    <a:pt x="0" y="1704034"/>
                  </a:cubicBezTo>
                  <a:lnTo>
                    <a:pt x="0" y="36563"/>
                  </a:lnTo>
                  <a:cubicBezTo>
                    <a:pt x="0" y="26866"/>
                    <a:pt x="3852" y="17566"/>
                    <a:pt x="10709" y="10709"/>
                  </a:cubicBezTo>
                  <a:cubicBezTo>
                    <a:pt x="17566" y="3852"/>
                    <a:pt x="26866" y="0"/>
                    <a:pt x="36563" y="0"/>
                  </a:cubicBezTo>
                  <a:close/>
                </a:path>
              </a:pathLst>
            </a:custGeom>
            <a:solidFill>
              <a:srgbClr val="E57B12"/>
            </a:solidFill>
            <a:ln w="47625" cap="rnd">
              <a:solidFill>
                <a:srgbClr val="42210B"/>
              </a:solidFill>
              <a:prstDash val="solid"/>
              <a:round/>
            </a:ln>
          </p:spPr>
        </p:sp>
        <p:sp>
          <p:nvSpPr>
            <p:cNvPr name="TextBox 5" id="5"/>
            <p:cNvSpPr txBox="true"/>
            <p:nvPr/>
          </p:nvSpPr>
          <p:spPr>
            <a:xfrm>
              <a:off x="0" y="-57150"/>
              <a:ext cx="1394197" cy="1797747"/>
            </a:xfrm>
            <a:prstGeom prst="rect">
              <a:avLst/>
            </a:prstGeom>
          </p:spPr>
          <p:txBody>
            <a:bodyPr anchor="ctr" rtlCol="false" tIns="50800" lIns="50800" bIns="50800" rIns="50800"/>
            <a:lstStyle/>
            <a:p>
              <a:pPr algn="ctr">
                <a:lnSpc>
                  <a:spcPts val="3723"/>
                </a:lnSpc>
              </a:pPr>
            </a:p>
          </p:txBody>
        </p:sp>
      </p:grpSp>
      <p:grpSp>
        <p:nvGrpSpPr>
          <p:cNvPr name="Group 6" id="6"/>
          <p:cNvGrpSpPr/>
          <p:nvPr/>
        </p:nvGrpSpPr>
        <p:grpSpPr>
          <a:xfrm rot="0">
            <a:off x="1028700" y="2649471"/>
            <a:ext cx="5185522" cy="6608829"/>
            <a:chOff x="0" y="0"/>
            <a:chExt cx="803373" cy="1023881"/>
          </a:xfrm>
        </p:grpSpPr>
        <p:sp>
          <p:nvSpPr>
            <p:cNvPr name="Freeform 7" id="7"/>
            <p:cNvSpPr/>
            <p:nvPr/>
          </p:nvSpPr>
          <p:spPr>
            <a:xfrm flipH="false" flipV="false" rot="0">
              <a:off x="0" y="0"/>
              <a:ext cx="803373" cy="1023881"/>
            </a:xfrm>
            <a:custGeom>
              <a:avLst/>
              <a:gdLst/>
              <a:ahLst/>
              <a:cxnLst/>
              <a:rect r="r" b="b" t="t" l="l"/>
              <a:pathLst>
                <a:path h="1023881" w="803373">
                  <a:moveTo>
                    <a:pt x="37325" y="0"/>
                  </a:moveTo>
                  <a:lnTo>
                    <a:pt x="766048" y="0"/>
                  </a:lnTo>
                  <a:cubicBezTo>
                    <a:pt x="775947" y="0"/>
                    <a:pt x="785441" y="3932"/>
                    <a:pt x="792441" y="10932"/>
                  </a:cubicBezTo>
                  <a:cubicBezTo>
                    <a:pt x="799441" y="17932"/>
                    <a:pt x="803373" y="27426"/>
                    <a:pt x="803373" y="37325"/>
                  </a:cubicBezTo>
                  <a:lnTo>
                    <a:pt x="803373" y="986556"/>
                  </a:lnTo>
                  <a:cubicBezTo>
                    <a:pt x="803373" y="996455"/>
                    <a:pt x="799441" y="1005949"/>
                    <a:pt x="792441" y="1012948"/>
                  </a:cubicBezTo>
                  <a:cubicBezTo>
                    <a:pt x="785441" y="1019948"/>
                    <a:pt x="775947" y="1023881"/>
                    <a:pt x="766048" y="1023881"/>
                  </a:cubicBezTo>
                  <a:lnTo>
                    <a:pt x="37325" y="1023881"/>
                  </a:lnTo>
                  <a:cubicBezTo>
                    <a:pt x="27426" y="1023881"/>
                    <a:pt x="17932" y="1019948"/>
                    <a:pt x="10932" y="1012948"/>
                  </a:cubicBezTo>
                  <a:cubicBezTo>
                    <a:pt x="3932" y="1005949"/>
                    <a:pt x="0" y="996455"/>
                    <a:pt x="0" y="986556"/>
                  </a:cubicBezTo>
                  <a:lnTo>
                    <a:pt x="0" y="37325"/>
                  </a:lnTo>
                  <a:cubicBezTo>
                    <a:pt x="0" y="27426"/>
                    <a:pt x="3932" y="17932"/>
                    <a:pt x="10932" y="10932"/>
                  </a:cubicBezTo>
                  <a:cubicBezTo>
                    <a:pt x="17932" y="3932"/>
                    <a:pt x="27426" y="0"/>
                    <a:pt x="37325" y="0"/>
                  </a:cubicBezTo>
                  <a:close/>
                </a:path>
              </a:pathLst>
            </a:custGeom>
            <a:blipFill>
              <a:blip r:embed="rId3"/>
              <a:stretch>
                <a:fillRect l="-5291" t="0" r="-22156" b="0"/>
              </a:stretch>
            </a:blipFill>
            <a:ln w="47625" cap="rnd">
              <a:solidFill>
                <a:srgbClr val="42210B"/>
              </a:solidFill>
              <a:prstDash val="solid"/>
              <a:round/>
            </a:ln>
          </p:spPr>
        </p:sp>
      </p:grpSp>
      <p:grpSp>
        <p:nvGrpSpPr>
          <p:cNvPr name="Group 8" id="8"/>
          <p:cNvGrpSpPr/>
          <p:nvPr/>
        </p:nvGrpSpPr>
        <p:grpSpPr>
          <a:xfrm rot="0">
            <a:off x="12073778" y="2649471"/>
            <a:ext cx="5185522" cy="6608829"/>
            <a:chOff x="0" y="0"/>
            <a:chExt cx="803373" cy="1023881"/>
          </a:xfrm>
        </p:grpSpPr>
        <p:sp>
          <p:nvSpPr>
            <p:cNvPr name="Freeform 9" id="9"/>
            <p:cNvSpPr/>
            <p:nvPr/>
          </p:nvSpPr>
          <p:spPr>
            <a:xfrm flipH="false" flipV="false" rot="0">
              <a:off x="0" y="0"/>
              <a:ext cx="803373" cy="1023881"/>
            </a:xfrm>
            <a:custGeom>
              <a:avLst/>
              <a:gdLst/>
              <a:ahLst/>
              <a:cxnLst/>
              <a:rect r="r" b="b" t="t" l="l"/>
              <a:pathLst>
                <a:path h="1023881" w="803373">
                  <a:moveTo>
                    <a:pt x="37325" y="0"/>
                  </a:moveTo>
                  <a:lnTo>
                    <a:pt x="766048" y="0"/>
                  </a:lnTo>
                  <a:cubicBezTo>
                    <a:pt x="775947" y="0"/>
                    <a:pt x="785441" y="3932"/>
                    <a:pt x="792441" y="10932"/>
                  </a:cubicBezTo>
                  <a:cubicBezTo>
                    <a:pt x="799441" y="17932"/>
                    <a:pt x="803373" y="27426"/>
                    <a:pt x="803373" y="37325"/>
                  </a:cubicBezTo>
                  <a:lnTo>
                    <a:pt x="803373" y="986556"/>
                  </a:lnTo>
                  <a:cubicBezTo>
                    <a:pt x="803373" y="996455"/>
                    <a:pt x="799441" y="1005949"/>
                    <a:pt x="792441" y="1012948"/>
                  </a:cubicBezTo>
                  <a:cubicBezTo>
                    <a:pt x="785441" y="1019948"/>
                    <a:pt x="775947" y="1023881"/>
                    <a:pt x="766048" y="1023881"/>
                  </a:cubicBezTo>
                  <a:lnTo>
                    <a:pt x="37325" y="1023881"/>
                  </a:lnTo>
                  <a:cubicBezTo>
                    <a:pt x="27426" y="1023881"/>
                    <a:pt x="17932" y="1019948"/>
                    <a:pt x="10932" y="1012948"/>
                  </a:cubicBezTo>
                  <a:cubicBezTo>
                    <a:pt x="3932" y="1005949"/>
                    <a:pt x="0" y="996455"/>
                    <a:pt x="0" y="986556"/>
                  </a:cubicBezTo>
                  <a:lnTo>
                    <a:pt x="0" y="37325"/>
                  </a:lnTo>
                  <a:cubicBezTo>
                    <a:pt x="0" y="27426"/>
                    <a:pt x="3932" y="17932"/>
                    <a:pt x="10932" y="10932"/>
                  </a:cubicBezTo>
                  <a:cubicBezTo>
                    <a:pt x="17932" y="3932"/>
                    <a:pt x="27426" y="0"/>
                    <a:pt x="37325" y="0"/>
                  </a:cubicBezTo>
                  <a:close/>
                </a:path>
              </a:pathLst>
            </a:custGeom>
            <a:blipFill>
              <a:blip r:embed="rId4"/>
              <a:stretch>
                <a:fillRect l="-13723" t="0" r="-13723" b="0"/>
              </a:stretch>
            </a:blipFill>
            <a:ln w="47625" cap="rnd">
              <a:solidFill>
                <a:srgbClr val="42210B"/>
              </a:solidFill>
              <a:prstDash val="solid"/>
              <a:round/>
            </a:ln>
          </p:spPr>
        </p:sp>
      </p:grpSp>
      <p:sp>
        <p:nvSpPr>
          <p:cNvPr name="Freeform 10" id="10"/>
          <p:cNvSpPr/>
          <p:nvPr/>
        </p:nvSpPr>
        <p:spPr>
          <a:xfrm flipH="false" flipV="false" rot="0">
            <a:off x="17259300" y="9258300"/>
            <a:ext cx="735060" cy="735060"/>
          </a:xfrm>
          <a:custGeom>
            <a:avLst/>
            <a:gdLst/>
            <a:ahLst/>
            <a:cxnLst/>
            <a:rect r="r" b="b" t="t" l="l"/>
            <a:pathLst>
              <a:path h="735060" w="735060">
                <a:moveTo>
                  <a:pt x="0" y="0"/>
                </a:moveTo>
                <a:lnTo>
                  <a:pt x="735060" y="0"/>
                </a:lnTo>
                <a:lnTo>
                  <a:pt x="735060" y="735060"/>
                </a:lnTo>
                <a:lnTo>
                  <a:pt x="0" y="73506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1" id="11"/>
          <p:cNvSpPr txBox="true"/>
          <p:nvPr/>
        </p:nvSpPr>
        <p:spPr>
          <a:xfrm rot="0">
            <a:off x="6814222" y="3112525"/>
            <a:ext cx="4718245" cy="5635096"/>
          </a:xfrm>
          <a:prstGeom prst="rect">
            <a:avLst/>
          </a:prstGeom>
        </p:spPr>
        <p:txBody>
          <a:bodyPr anchor="t" rtlCol="false" tIns="0" lIns="0" bIns="0" rIns="0">
            <a:spAutoFit/>
          </a:bodyPr>
          <a:lstStyle/>
          <a:p>
            <a:pPr algn="just">
              <a:lnSpc>
                <a:spcPts val="2800"/>
              </a:lnSpc>
              <a:spcBef>
                <a:spcPct val="0"/>
              </a:spcBef>
            </a:pPr>
            <a:r>
              <a:rPr lang="en-US" b="true" sz="2000">
                <a:solidFill>
                  <a:srgbClr val="FFFFFF"/>
                </a:solidFill>
                <a:latin typeface="Canva Sans Medium"/>
                <a:ea typeface="Canva Sans Medium"/>
                <a:cs typeface="Canva Sans Medium"/>
                <a:sym typeface="Canva Sans Medium"/>
              </a:rPr>
              <a:t>By law, students with an IEP must have a newly written education plan each year. Additionally, each student is reevaluated every three years to determine eligibility in the </a:t>
            </a:r>
            <a:r>
              <a:rPr lang="en-US" b="true" sz="2000" u="sng">
                <a:solidFill>
                  <a:srgbClr val="FFFFFF"/>
                </a:solidFill>
                <a:latin typeface="Canva Sans Bold"/>
                <a:ea typeface="Canva Sans Bold"/>
                <a:cs typeface="Canva Sans Bold"/>
                <a:sym typeface="Canva Sans Bold"/>
                <a:hlinkClick r:id="rId7" tooltip="https://cbstherapy.com/services/"/>
              </a:rPr>
              <a:t>special education</a:t>
            </a:r>
            <a:r>
              <a:rPr lang="en-US" b="true" sz="2000">
                <a:solidFill>
                  <a:srgbClr val="FFFFFF"/>
                </a:solidFill>
                <a:latin typeface="Canva Sans Medium"/>
                <a:ea typeface="Canva Sans Medium"/>
                <a:cs typeface="Canva Sans Medium"/>
                <a:sym typeface="Canva Sans Medium"/>
              </a:rPr>
              <a:t> program. But the COVID-19 quarantine resulted in little or no testing. This means that schools are now facing an unprecedented backlog in services and meetings. Schools are continuing to face the challenges of maintaining health and safety for students. Children with special needs are experiencing the consequences of not having access to free and appropriate public education.</a:t>
            </a:r>
          </a:p>
        </p:txBody>
      </p:sp>
      <p:sp>
        <p:nvSpPr>
          <p:cNvPr name="TextBox 12" id="12"/>
          <p:cNvSpPr txBox="true"/>
          <p:nvPr/>
        </p:nvSpPr>
        <p:spPr>
          <a:xfrm rot="0">
            <a:off x="1992553" y="1028700"/>
            <a:ext cx="14302895" cy="990534"/>
          </a:xfrm>
          <a:prstGeom prst="rect">
            <a:avLst/>
          </a:prstGeom>
        </p:spPr>
        <p:txBody>
          <a:bodyPr anchor="t" rtlCol="false" tIns="0" lIns="0" bIns="0" rIns="0">
            <a:spAutoFit/>
          </a:bodyPr>
          <a:lstStyle/>
          <a:p>
            <a:pPr algn="l">
              <a:lnSpc>
                <a:spcPts val="7800"/>
              </a:lnSpc>
            </a:pPr>
            <a:r>
              <a:rPr lang="en-US" sz="6500" spc="-234" b="true">
                <a:solidFill>
                  <a:srgbClr val="000000"/>
                </a:solidFill>
                <a:latin typeface="Canva Sans Bold"/>
                <a:ea typeface="Canva Sans Bold"/>
                <a:cs typeface="Canva Sans Bold"/>
                <a:sym typeface="Canva Sans Bold"/>
              </a:rPr>
              <a:t>Ba</a:t>
            </a:r>
            <a:r>
              <a:rPr lang="en-US" b="true" sz="6500" spc="-234">
                <a:solidFill>
                  <a:srgbClr val="000000"/>
                </a:solidFill>
                <a:latin typeface="Canva Sans Bold"/>
                <a:ea typeface="Canva Sans Bold"/>
                <a:cs typeface="Canva Sans Bold"/>
                <a:sym typeface="Canva Sans Bold"/>
              </a:rPr>
              <a:t>cklog of Need in Special Education</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38888" r="0" b="-38888"/>
            </a:stretch>
          </a:blipFill>
        </p:spPr>
      </p:sp>
      <p:grpSp>
        <p:nvGrpSpPr>
          <p:cNvPr name="Group 3" id="3"/>
          <p:cNvGrpSpPr/>
          <p:nvPr/>
        </p:nvGrpSpPr>
        <p:grpSpPr>
          <a:xfrm rot="0">
            <a:off x="1028700" y="2343994"/>
            <a:ext cx="8202929" cy="1873169"/>
            <a:chOff x="0" y="0"/>
            <a:chExt cx="1371737" cy="313241"/>
          </a:xfrm>
        </p:grpSpPr>
        <p:sp>
          <p:nvSpPr>
            <p:cNvPr name="Freeform 4" id="4"/>
            <p:cNvSpPr/>
            <p:nvPr/>
          </p:nvSpPr>
          <p:spPr>
            <a:xfrm flipH="false" flipV="false" rot="0">
              <a:off x="0" y="0"/>
              <a:ext cx="1371737" cy="313241"/>
            </a:xfrm>
            <a:custGeom>
              <a:avLst/>
              <a:gdLst/>
              <a:ahLst/>
              <a:cxnLst/>
              <a:rect r="r" b="b" t="t" l="l"/>
              <a:pathLst>
                <a:path h="313241" w="1371737">
                  <a:moveTo>
                    <a:pt x="23595" y="0"/>
                  </a:moveTo>
                  <a:lnTo>
                    <a:pt x="1348142" y="0"/>
                  </a:lnTo>
                  <a:cubicBezTo>
                    <a:pt x="1361173" y="0"/>
                    <a:pt x="1371737" y="10564"/>
                    <a:pt x="1371737" y="23595"/>
                  </a:cubicBezTo>
                  <a:lnTo>
                    <a:pt x="1371737" y="289646"/>
                  </a:lnTo>
                  <a:cubicBezTo>
                    <a:pt x="1371737" y="295904"/>
                    <a:pt x="1369251" y="301905"/>
                    <a:pt x="1364826" y="306330"/>
                  </a:cubicBezTo>
                  <a:cubicBezTo>
                    <a:pt x="1360401" y="310755"/>
                    <a:pt x="1354400" y="313241"/>
                    <a:pt x="1348142" y="313241"/>
                  </a:cubicBezTo>
                  <a:lnTo>
                    <a:pt x="23595" y="313241"/>
                  </a:lnTo>
                  <a:cubicBezTo>
                    <a:pt x="10564" y="313241"/>
                    <a:pt x="0" y="302677"/>
                    <a:pt x="0" y="289646"/>
                  </a:cubicBezTo>
                  <a:lnTo>
                    <a:pt x="0" y="23595"/>
                  </a:lnTo>
                  <a:cubicBezTo>
                    <a:pt x="0" y="17337"/>
                    <a:pt x="2486" y="11336"/>
                    <a:pt x="6911" y="6911"/>
                  </a:cubicBezTo>
                  <a:cubicBezTo>
                    <a:pt x="11336" y="2486"/>
                    <a:pt x="17337" y="0"/>
                    <a:pt x="23595" y="0"/>
                  </a:cubicBezTo>
                  <a:close/>
                </a:path>
              </a:pathLst>
            </a:custGeom>
            <a:solidFill>
              <a:srgbClr val="E57B12"/>
            </a:solidFill>
            <a:ln w="47625" cap="rnd">
              <a:solidFill>
                <a:srgbClr val="42210B"/>
              </a:solidFill>
              <a:prstDash val="solid"/>
              <a:round/>
            </a:ln>
          </p:spPr>
        </p:sp>
        <p:sp>
          <p:nvSpPr>
            <p:cNvPr name="TextBox 5" id="5"/>
            <p:cNvSpPr txBox="true"/>
            <p:nvPr/>
          </p:nvSpPr>
          <p:spPr>
            <a:xfrm>
              <a:off x="0" y="-57150"/>
              <a:ext cx="1371737" cy="370391"/>
            </a:xfrm>
            <a:prstGeom prst="rect">
              <a:avLst/>
            </a:prstGeom>
          </p:spPr>
          <p:txBody>
            <a:bodyPr anchor="ctr" rtlCol="false" tIns="50800" lIns="50800" bIns="50800" rIns="50800"/>
            <a:lstStyle/>
            <a:p>
              <a:pPr algn="ctr">
                <a:lnSpc>
                  <a:spcPts val="3723"/>
                </a:lnSpc>
              </a:pPr>
            </a:p>
          </p:txBody>
        </p:sp>
      </p:grpSp>
      <p:grpSp>
        <p:nvGrpSpPr>
          <p:cNvPr name="Group 6" id="6"/>
          <p:cNvGrpSpPr/>
          <p:nvPr/>
        </p:nvGrpSpPr>
        <p:grpSpPr>
          <a:xfrm rot="0">
            <a:off x="1028700" y="3971944"/>
            <a:ext cx="8202929" cy="5286356"/>
            <a:chOff x="0" y="0"/>
            <a:chExt cx="1371737" cy="884012"/>
          </a:xfrm>
        </p:grpSpPr>
        <p:sp>
          <p:nvSpPr>
            <p:cNvPr name="Freeform 7" id="7"/>
            <p:cNvSpPr/>
            <p:nvPr/>
          </p:nvSpPr>
          <p:spPr>
            <a:xfrm flipH="false" flipV="false" rot="0">
              <a:off x="0" y="0"/>
              <a:ext cx="1371737" cy="884012"/>
            </a:xfrm>
            <a:custGeom>
              <a:avLst/>
              <a:gdLst/>
              <a:ahLst/>
              <a:cxnLst/>
              <a:rect r="r" b="b" t="t" l="l"/>
              <a:pathLst>
                <a:path h="884012" w="1371737">
                  <a:moveTo>
                    <a:pt x="23595" y="0"/>
                  </a:moveTo>
                  <a:lnTo>
                    <a:pt x="1348142" y="0"/>
                  </a:lnTo>
                  <a:cubicBezTo>
                    <a:pt x="1361173" y="0"/>
                    <a:pt x="1371737" y="10564"/>
                    <a:pt x="1371737" y="23595"/>
                  </a:cubicBezTo>
                  <a:lnTo>
                    <a:pt x="1371737" y="860417"/>
                  </a:lnTo>
                  <a:cubicBezTo>
                    <a:pt x="1371737" y="866675"/>
                    <a:pt x="1369251" y="872677"/>
                    <a:pt x="1364826" y="877102"/>
                  </a:cubicBezTo>
                  <a:cubicBezTo>
                    <a:pt x="1360401" y="881527"/>
                    <a:pt x="1354400" y="884012"/>
                    <a:pt x="1348142" y="884012"/>
                  </a:cubicBezTo>
                  <a:lnTo>
                    <a:pt x="23595" y="884012"/>
                  </a:lnTo>
                  <a:cubicBezTo>
                    <a:pt x="10564" y="884012"/>
                    <a:pt x="0" y="873449"/>
                    <a:pt x="0" y="860417"/>
                  </a:cubicBezTo>
                  <a:lnTo>
                    <a:pt x="0" y="23595"/>
                  </a:lnTo>
                  <a:cubicBezTo>
                    <a:pt x="0" y="17337"/>
                    <a:pt x="2486" y="11336"/>
                    <a:pt x="6911" y="6911"/>
                  </a:cubicBezTo>
                  <a:cubicBezTo>
                    <a:pt x="11336" y="2486"/>
                    <a:pt x="17337" y="0"/>
                    <a:pt x="23595" y="0"/>
                  </a:cubicBezTo>
                  <a:close/>
                </a:path>
              </a:pathLst>
            </a:custGeom>
            <a:solidFill>
              <a:srgbClr val="FFFFFF"/>
            </a:solidFill>
            <a:ln w="47625" cap="rnd">
              <a:solidFill>
                <a:srgbClr val="E57B12"/>
              </a:solidFill>
              <a:prstDash val="solid"/>
              <a:round/>
            </a:ln>
          </p:spPr>
        </p:sp>
        <p:sp>
          <p:nvSpPr>
            <p:cNvPr name="TextBox 8" id="8"/>
            <p:cNvSpPr txBox="true"/>
            <p:nvPr/>
          </p:nvSpPr>
          <p:spPr>
            <a:xfrm>
              <a:off x="0" y="-57150"/>
              <a:ext cx="1371737" cy="941162"/>
            </a:xfrm>
            <a:prstGeom prst="rect">
              <a:avLst/>
            </a:prstGeom>
          </p:spPr>
          <p:txBody>
            <a:bodyPr anchor="ctr" rtlCol="false" tIns="50800" lIns="50800" bIns="50800" rIns="50800"/>
            <a:lstStyle/>
            <a:p>
              <a:pPr algn="ctr">
                <a:lnSpc>
                  <a:spcPts val="3723"/>
                </a:lnSpc>
              </a:pPr>
            </a:p>
          </p:txBody>
        </p:sp>
      </p:grpSp>
      <p:sp>
        <p:nvSpPr>
          <p:cNvPr name="Freeform 9" id="9"/>
          <p:cNvSpPr/>
          <p:nvPr/>
        </p:nvSpPr>
        <p:spPr>
          <a:xfrm flipH="false" flipV="false" rot="0">
            <a:off x="2008915" y="4577200"/>
            <a:ext cx="593448" cy="593448"/>
          </a:xfrm>
          <a:custGeom>
            <a:avLst/>
            <a:gdLst/>
            <a:ahLst/>
            <a:cxnLst/>
            <a:rect r="r" b="b" t="t" l="l"/>
            <a:pathLst>
              <a:path h="593448" w="593448">
                <a:moveTo>
                  <a:pt x="0" y="0"/>
                </a:moveTo>
                <a:lnTo>
                  <a:pt x="593448" y="0"/>
                </a:lnTo>
                <a:lnTo>
                  <a:pt x="593448" y="593448"/>
                </a:lnTo>
                <a:lnTo>
                  <a:pt x="0" y="59344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p:cNvSpPr/>
          <p:nvPr/>
        </p:nvSpPr>
        <p:spPr>
          <a:xfrm flipH="false" flipV="false" rot="0">
            <a:off x="1993467" y="5590576"/>
            <a:ext cx="624345" cy="624345"/>
          </a:xfrm>
          <a:custGeom>
            <a:avLst/>
            <a:gdLst/>
            <a:ahLst/>
            <a:cxnLst/>
            <a:rect r="r" b="b" t="t" l="l"/>
            <a:pathLst>
              <a:path h="624345" w="624345">
                <a:moveTo>
                  <a:pt x="0" y="0"/>
                </a:moveTo>
                <a:lnTo>
                  <a:pt x="624345" y="0"/>
                </a:lnTo>
                <a:lnTo>
                  <a:pt x="624345" y="624346"/>
                </a:lnTo>
                <a:lnTo>
                  <a:pt x="0" y="62434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false" rot="0">
            <a:off x="1993467" y="6576872"/>
            <a:ext cx="624345" cy="624345"/>
          </a:xfrm>
          <a:custGeom>
            <a:avLst/>
            <a:gdLst/>
            <a:ahLst/>
            <a:cxnLst/>
            <a:rect r="r" b="b" t="t" l="l"/>
            <a:pathLst>
              <a:path h="624345" w="624345">
                <a:moveTo>
                  <a:pt x="0" y="0"/>
                </a:moveTo>
                <a:lnTo>
                  <a:pt x="624345" y="0"/>
                </a:lnTo>
                <a:lnTo>
                  <a:pt x="624345" y="624345"/>
                </a:lnTo>
                <a:lnTo>
                  <a:pt x="0" y="62434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2" id="12"/>
          <p:cNvSpPr/>
          <p:nvPr/>
        </p:nvSpPr>
        <p:spPr>
          <a:xfrm flipH="false" flipV="false" rot="0">
            <a:off x="1993467" y="7563167"/>
            <a:ext cx="624345" cy="624345"/>
          </a:xfrm>
          <a:custGeom>
            <a:avLst/>
            <a:gdLst/>
            <a:ahLst/>
            <a:cxnLst/>
            <a:rect r="r" b="b" t="t" l="l"/>
            <a:pathLst>
              <a:path h="624345" w="624345">
                <a:moveTo>
                  <a:pt x="0" y="0"/>
                </a:moveTo>
                <a:lnTo>
                  <a:pt x="624345" y="0"/>
                </a:lnTo>
                <a:lnTo>
                  <a:pt x="624345" y="624346"/>
                </a:lnTo>
                <a:lnTo>
                  <a:pt x="0" y="62434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13" id="13"/>
          <p:cNvGrpSpPr/>
          <p:nvPr/>
        </p:nvGrpSpPr>
        <p:grpSpPr>
          <a:xfrm rot="0">
            <a:off x="9888854" y="682759"/>
            <a:ext cx="8551441" cy="8975779"/>
            <a:chOff x="0" y="0"/>
            <a:chExt cx="1324842" cy="1390583"/>
          </a:xfrm>
        </p:grpSpPr>
        <p:sp>
          <p:nvSpPr>
            <p:cNvPr name="Freeform 14" id="14"/>
            <p:cNvSpPr/>
            <p:nvPr/>
          </p:nvSpPr>
          <p:spPr>
            <a:xfrm flipH="false" flipV="false" rot="0">
              <a:off x="0" y="0"/>
              <a:ext cx="1324842" cy="1390583"/>
            </a:xfrm>
            <a:custGeom>
              <a:avLst/>
              <a:gdLst/>
              <a:ahLst/>
              <a:cxnLst/>
              <a:rect r="r" b="b" t="t" l="l"/>
              <a:pathLst>
                <a:path h="1390583" w="1324842">
                  <a:moveTo>
                    <a:pt x="22633" y="0"/>
                  </a:moveTo>
                  <a:lnTo>
                    <a:pt x="1302209" y="0"/>
                  </a:lnTo>
                  <a:cubicBezTo>
                    <a:pt x="1314709" y="0"/>
                    <a:pt x="1324842" y="10133"/>
                    <a:pt x="1324842" y="22633"/>
                  </a:cubicBezTo>
                  <a:lnTo>
                    <a:pt x="1324842" y="1367950"/>
                  </a:lnTo>
                  <a:cubicBezTo>
                    <a:pt x="1324842" y="1373952"/>
                    <a:pt x="1322457" y="1379709"/>
                    <a:pt x="1318213" y="1383954"/>
                  </a:cubicBezTo>
                  <a:cubicBezTo>
                    <a:pt x="1313968" y="1388198"/>
                    <a:pt x="1308211" y="1390583"/>
                    <a:pt x="1302209" y="1390583"/>
                  </a:cubicBezTo>
                  <a:lnTo>
                    <a:pt x="22633" y="1390583"/>
                  </a:lnTo>
                  <a:cubicBezTo>
                    <a:pt x="10133" y="1390583"/>
                    <a:pt x="0" y="1380450"/>
                    <a:pt x="0" y="1367950"/>
                  </a:cubicBezTo>
                  <a:lnTo>
                    <a:pt x="0" y="22633"/>
                  </a:lnTo>
                  <a:cubicBezTo>
                    <a:pt x="0" y="10133"/>
                    <a:pt x="10133" y="0"/>
                    <a:pt x="22633" y="0"/>
                  </a:cubicBezTo>
                  <a:close/>
                </a:path>
              </a:pathLst>
            </a:custGeom>
            <a:blipFill>
              <a:blip r:embed="rId11"/>
              <a:stretch>
                <a:fillRect l="-2481" t="0" r="-2481" b="0"/>
              </a:stretch>
            </a:blipFill>
            <a:ln w="47625" cap="rnd">
              <a:solidFill>
                <a:srgbClr val="42210B"/>
              </a:solidFill>
              <a:prstDash val="solid"/>
              <a:round/>
            </a:ln>
          </p:spPr>
        </p:sp>
      </p:grpSp>
      <p:sp>
        <p:nvSpPr>
          <p:cNvPr name="Freeform 15" id="15"/>
          <p:cNvSpPr/>
          <p:nvPr/>
        </p:nvSpPr>
        <p:spPr>
          <a:xfrm flipH="false" flipV="false" rot="0">
            <a:off x="3255621" y="775337"/>
            <a:ext cx="3439723" cy="1063832"/>
          </a:xfrm>
          <a:custGeom>
            <a:avLst/>
            <a:gdLst/>
            <a:ahLst/>
            <a:cxnLst/>
            <a:rect r="r" b="b" t="t" l="l"/>
            <a:pathLst>
              <a:path h="1063832" w="3439723">
                <a:moveTo>
                  <a:pt x="0" y="0"/>
                </a:moveTo>
                <a:lnTo>
                  <a:pt x="3439723" y="0"/>
                </a:lnTo>
                <a:lnTo>
                  <a:pt x="3439723" y="1063832"/>
                </a:lnTo>
                <a:lnTo>
                  <a:pt x="0" y="1063832"/>
                </a:lnTo>
                <a:lnTo>
                  <a:pt x="0" y="0"/>
                </a:lnTo>
                <a:close/>
              </a:path>
            </a:pathLst>
          </a:custGeom>
          <a:blipFill>
            <a:blip r:embed="rId12"/>
            <a:stretch>
              <a:fillRect l="0" t="0" r="0" b="0"/>
            </a:stretch>
          </a:blipFill>
        </p:spPr>
      </p:sp>
      <p:sp>
        <p:nvSpPr>
          <p:cNvPr name="TextBox 16" id="16"/>
          <p:cNvSpPr txBox="true"/>
          <p:nvPr/>
        </p:nvSpPr>
        <p:spPr>
          <a:xfrm rot="0">
            <a:off x="3255621" y="4629479"/>
            <a:ext cx="4971076" cy="431740"/>
          </a:xfrm>
          <a:prstGeom prst="rect">
            <a:avLst/>
          </a:prstGeom>
        </p:spPr>
        <p:txBody>
          <a:bodyPr anchor="t" rtlCol="false" tIns="0" lIns="0" bIns="0" rIns="0">
            <a:spAutoFit/>
          </a:bodyPr>
          <a:lstStyle/>
          <a:p>
            <a:pPr algn="l">
              <a:lnSpc>
                <a:spcPts val="3506"/>
              </a:lnSpc>
              <a:spcBef>
                <a:spcPct val="0"/>
              </a:spcBef>
            </a:pPr>
            <a:r>
              <a:rPr lang="en-US" b="true" sz="2504">
                <a:solidFill>
                  <a:srgbClr val="000000"/>
                </a:solidFill>
                <a:latin typeface="Canva Sans Bold"/>
                <a:ea typeface="Canva Sans Bold"/>
                <a:cs typeface="Canva Sans Bold"/>
                <a:sym typeface="Canva Sans Bold"/>
                <a:hlinkClick r:id="rId13" tooltip="tel:+401-270-9991"/>
              </a:rPr>
              <a:t>401-270-9991</a:t>
            </a:r>
          </a:p>
        </p:txBody>
      </p:sp>
      <p:sp>
        <p:nvSpPr>
          <p:cNvPr name="TextBox 17" id="17"/>
          <p:cNvSpPr txBox="true"/>
          <p:nvPr/>
        </p:nvSpPr>
        <p:spPr>
          <a:xfrm rot="0">
            <a:off x="3255621" y="5604116"/>
            <a:ext cx="4971076" cy="431740"/>
          </a:xfrm>
          <a:prstGeom prst="rect">
            <a:avLst/>
          </a:prstGeom>
        </p:spPr>
        <p:txBody>
          <a:bodyPr anchor="t" rtlCol="false" tIns="0" lIns="0" bIns="0" rIns="0">
            <a:spAutoFit/>
          </a:bodyPr>
          <a:lstStyle/>
          <a:p>
            <a:pPr algn="l">
              <a:lnSpc>
                <a:spcPts val="3506"/>
              </a:lnSpc>
              <a:spcBef>
                <a:spcPct val="0"/>
              </a:spcBef>
            </a:pPr>
            <a:r>
              <a:rPr lang="en-US" b="true" sz="2504">
                <a:solidFill>
                  <a:srgbClr val="000000"/>
                </a:solidFill>
                <a:latin typeface="Canva Sans Bold"/>
                <a:ea typeface="Canva Sans Bold"/>
                <a:cs typeface="Canva Sans Bold"/>
                <a:sym typeface="Canva Sans Bold"/>
                <a:hlinkClick r:id="rId14" tooltip="https://cbstherapy.com"/>
              </a:rPr>
              <a:t>www.cbstherapy.com</a:t>
            </a:r>
          </a:p>
        </p:txBody>
      </p:sp>
      <p:sp>
        <p:nvSpPr>
          <p:cNvPr name="TextBox 18" id="18"/>
          <p:cNvSpPr txBox="true"/>
          <p:nvPr/>
        </p:nvSpPr>
        <p:spPr>
          <a:xfrm rot="0">
            <a:off x="3255621" y="6588306"/>
            <a:ext cx="4971076" cy="431740"/>
          </a:xfrm>
          <a:prstGeom prst="rect">
            <a:avLst/>
          </a:prstGeom>
        </p:spPr>
        <p:txBody>
          <a:bodyPr anchor="t" rtlCol="false" tIns="0" lIns="0" bIns="0" rIns="0">
            <a:spAutoFit/>
          </a:bodyPr>
          <a:lstStyle/>
          <a:p>
            <a:pPr algn="l">
              <a:lnSpc>
                <a:spcPts val="3506"/>
              </a:lnSpc>
              <a:spcBef>
                <a:spcPct val="0"/>
              </a:spcBef>
            </a:pPr>
            <a:r>
              <a:rPr lang="en-US" b="true" sz="2504">
                <a:solidFill>
                  <a:srgbClr val="000000"/>
                </a:solidFill>
                <a:latin typeface="Canva Sans Bold"/>
                <a:ea typeface="Canva Sans Bold"/>
                <a:cs typeface="Canva Sans Bold"/>
                <a:sym typeface="Canva Sans Bold"/>
                <a:hlinkClick r:id="rId15" tooltip="mailto:peter@cbstherapy.com"/>
              </a:rPr>
              <a:t>pet</a:t>
            </a:r>
            <a:r>
              <a:rPr lang="en-US" b="true" sz="2504">
                <a:solidFill>
                  <a:srgbClr val="000000"/>
                </a:solidFill>
                <a:latin typeface="Canva Sans Bold"/>
                <a:ea typeface="Canva Sans Bold"/>
                <a:cs typeface="Canva Sans Bold"/>
                <a:sym typeface="Canva Sans Bold"/>
                <a:hlinkClick r:id="rId16" tooltip="mailto:peter@cbstherapy.com"/>
              </a:rPr>
              <a:t>er@cbstherapy.com</a:t>
            </a:r>
          </a:p>
        </p:txBody>
      </p:sp>
      <p:sp>
        <p:nvSpPr>
          <p:cNvPr name="TextBox 19" id="19"/>
          <p:cNvSpPr txBox="true"/>
          <p:nvPr/>
        </p:nvSpPr>
        <p:spPr>
          <a:xfrm rot="0">
            <a:off x="3246096" y="7519050"/>
            <a:ext cx="5701400" cy="869956"/>
          </a:xfrm>
          <a:prstGeom prst="rect">
            <a:avLst/>
          </a:prstGeom>
        </p:spPr>
        <p:txBody>
          <a:bodyPr anchor="t" rtlCol="false" tIns="0" lIns="0" bIns="0" rIns="0">
            <a:spAutoFit/>
          </a:bodyPr>
          <a:lstStyle/>
          <a:p>
            <a:pPr algn="l">
              <a:lnSpc>
                <a:spcPts val="3506"/>
              </a:lnSpc>
              <a:spcBef>
                <a:spcPct val="0"/>
              </a:spcBef>
            </a:pPr>
            <a:r>
              <a:rPr lang="en-US" sz="2504" b="true">
                <a:solidFill>
                  <a:srgbClr val="000000"/>
                </a:solidFill>
                <a:latin typeface="Canva Sans Bold"/>
                <a:ea typeface="Canva Sans Bold"/>
                <a:cs typeface="Canva Sans Bold"/>
                <a:sym typeface="Canva Sans Bold"/>
              </a:rPr>
              <a:t>845</a:t>
            </a:r>
            <a:r>
              <a:rPr lang="en-US" b="true" sz="2504">
                <a:solidFill>
                  <a:srgbClr val="000000"/>
                </a:solidFill>
                <a:latin typeface="Canva Sans Bold"/>
                <a:ea typeface="Canva Sans Bold"/>
                <a:cs typeface="Canva Sans Bold"/>
                <a:sym typeface="Canva Sans Bold"/>
              </a:rPr>
              <a:t> North Main Street, Providence, Rhode Island, USA 02904</a:t>
            </a:r>
          </a:p>
        </p:txBody>
      </p:sp>
      <p:sp>
        <p:nvSpPr>
          <p:cNvPr name="TextBox 20" id="20"/>
          <p:cNvSpPr txBox="true"/>
          <p:nvPr/>
        </p:nvSpPr>
        <p:spPr>
          <a:xfrm rot="0">
            <a:off x="1801740" y="2619460"/>
            <a:ext cx="5373531" cy="990534"/>
          </a:xfrm>
          <a:prstGeom prst="rect">
            <a:avLst/>
          </a:prstGeom>
        </p:spPr>
        <p:txBody>
          <a:bodyPr anchor="t" rtlCol="false" tIns="0" lIns="0" bIns="0" rIns="0">
            <a:spAutoFit/>
          </a:bodyPr>
          <a:lstStyle/>
          <a:p>
            <a:pPr algn="l">
              <a:lnSpc>
                <a:spcPts val="7800"/>
              </a:lnSpc>
            </a:pPr>
            <a:r>
              <a:rPr lang="en-US" b="true" sz="6500" spc="-234">
                <a:solidFill>
                  <a:srgbClr val="FFFFFF"/>
                </a:solidFill>
                <a:latin typeface="Canva Sans Bold"/>
                <a:ea typeface="Canva Sans Bold"/>
                <a:cs typeface="Canva Sans Bold"/>
                <a:sym typeface="Canva Sans Bold"/>
              </a:rPr>
              <a:t>Contact Us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DAHMVPG3wAQ</dc:identifier>
  <dcterms:modified xsi:type="dcterms:W3CDTF">2011-08-01T06:04:30Z</dcterms:modified>
  <cp:revision>1</cp:revision>
  <dc:title>How the Pandemic is Affecting Kids with Special Needs</dc:title>
</cp:coreProperties>
</file>