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1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4B0DFA3E-F402-49F8-AB84-F00C10764460}" type="datetimeFigureOut">
              <a:rPr lang="en-IN" smtClean="0"/>
              <a:t>19-08-2026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2CE0B8D-859A-4229-9F34-9C190C503418}" type="slidenum">
              <a:rPr lang="en-IN" smtClean="0"/>
              <a:t>‹#›</a:t>
            </a:fld>
            <a:endParaRPr lang="en-IN"/>
          </a:p>
        </p:txBody>
      </p:sp>
    </p:spTree>
    <p:extLst>
      <p:ext uri="{BB962C8B-B14F-4D97-AF65-F5344CB8AC3E}">
        <p14:creationId xmlns:p14="http://schemas.microsoft.com/office/powerpoint/2010/main" val="1710795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B0DFA3E-F402-49F8-AB84-F00C10764460}" type="datetimeFigureOut">
              <a:rPr lang="en-IN" smtClean="0"/>
              <a:t>19-08-2026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2CE0B8D-859A-4229-9F34-9C190C503418}" type="slidenum">
              <a:rPr lang="en-IN" smtClean="0"/>
              <a:t>‹#›</a:t>
            </a:fld>
            <a:endParaRPr lang="en-IN"/>
          </a:p>
        </p:txBody>
      </p:sp>
    </p:spTree>
    <p:extLst>
      <p:ext uri="{BB962C8B-B14F-4D97-AF65-F5344CB8AC3E}">
        <p14:creationId xmlns:p14="http://schemas.microsoft.com/office/powerpoint/2010/main" val="2626615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B0DFA3E-F402-49F8-AB84-F00C10764460}" type="datetimeFigureOut">
              <a:rPr lang="en-IN" smtClean="0"/>
              <a:t>19-08-2026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2CE0B8D-859A-4229-9F34-9C190C503418}" type="slidenum">
              <a:rPr lang="en-IN" smtClean="0"/>
              <a:t>‹#›</a:t>
            </a:fld>
            <a:endParaRPr lang="en-IN"/>
          </a:p>
        </p:txBody>
      </p:sp>
    </p:spTree>
    <p:extLst>
      <p:ext uri="{BB962C8B-B14F-4D97-AF65-F5344CB8AC3E}">
        <p14:creationId xmlns:p14="http://schemas.microsoft.com/office/powerpoint/2010/main" val="2749821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B0DFA3E-F402-49F8-AB84-F00C10764460}" type="datetimeFigureOut">
              <a:rPr lang="en-IN" smtClean="0"/>
              <a:t>19-08-2026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2CE0B8D-859A-4229-9F34-9C190C503418}" type="slidenum">
              <a:rPr lang="en-IN" smtClean="0"/>
              <a:t>‹#›</a:t>
            </a:fld>
            <a:endParaRPr lang="en-IN"/>
          </a:p>
        </p:txBody>
      </p:sp>
    </p:spTree>
    <p:extLst>
      <p:ext uri="{BB962C8B-B14F-4D97-AF65-F5344CB8AC3E}">
        <p14:creationId xmlns:p14="http://schemas.microsoft.com/office/powerpoint/2010/main" val="2854303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B0DFA3E-F402-49F8-AB84-F00C10764460}" type="datetimeFigureOut">
              <a:rPr lang="en-IN" smtClean="0"/>
              <a:t>19-08-2026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2CE0B8D-859A-4229-9F34-9C190C503418}" type="slidenum">
              <a:rPr lang="en-IN" smtClean="0"/>
              <a:t>‹#›</a:t>
            </a:fld>
            <a:endParaRPr lang="en-IN"/>
          </a:p>
        </p:txBody>
      </p:sp>
    </p:spTree>
    <p:extLst>
      <p:ext uri="{BB962C8B-B14F-4D97-AF65-F5344CB8AC3E}">
        <p14:creationId xmlns:p14="http://schemas.microsoft.com/office/powerpoint/2010/main" val="3725352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4B0DFA3E-F402-49F8-AB84-F00C10764460}" type="datetimeFigureOut">
              <a:rPr lang="en-IN" smtClean="0"/>
              <a:t>19-08-2026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2CE0B8D-859A-4229-9F34-9C190C503418}" type="slidenum">
              <a:rPr lang="en-IN" smtClean="0"/>
              <a:t>‹#›</a:t>
            </a:fld>
            <a:endParaRPr lang="en-IN"/>
          </a:p>
        </p:txBody>
      </p:sp>
    </p:spTree>
    <p:extLst>
      <p:ext uri="{BB962C8B-B14F-4D97-AF65-F5344CB8AC3E}">
        <p14:creationId xmlns:p14="http://schemas.microsoft.com/office/powerpoint/2010/main" val="2067493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4B0DFA3E-F402-49F8-AB84-F00C10764460}" type="datetimeFigureOut">
              <a:rPr lang="en-IN" smtClean="0"/>
              <a:t>19-08-2026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2CE0B8D-859A-4229-9F34-9C190C503418}" type="slidenum">
              <a:rPr lang="en-IN" smtClean="0"/>
              <a:t>‹#›</a:t>
            </a:fld>
            <a:endParaRPr lang="en-IN"/>
          </a:p>
        </p:txBody>
      </p:sp>
    </p:spTree>
    <p:extLst>
      <p:ext uri="{BB962C8B-B14F-4D97-AF65-F5344CB8AC3E}">
        <p14:creationId xmlns:p14="http://schemas.microsoft.com/office/powerpoint/2010/main" val="3198524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4B0DFA3E-F402-49F8-AB84-F00C10764460}" type="datetimeFigureOut">
              <a:rPr lang="en-IN" smtClean="0"/>
              <a:t>19-08-2026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2CE0B8D-859A-4229-9F34-9C190C503418}" type="slidenum">
              <a:rPr lang="en-IN" smtClean="0"/>
              <a:t>‹#›</a:t>
            </a:fld>
            <a:endParaRPr lang="en-IN"/>
          </a:p>
        </p:txBody>
      </p:sp>
    </p:spTree>
    <p:extLst>
      <p:ext uri="{BB962C8B-B14F-4D97-AF65-F5344CB8AC3E}">
        <p14:creationId xmlns:p14="http://schemas.microsoft.com/office/powerpoint/2010/main" val="63657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0DFA3E-F402-49F8-AB84-F00C10764460}" type="datetimeFigureOut">
              <a:rPr lang="en-IN" smtClean="0"/>
              <a:t>19-08-2026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D2CE0B8D-859A-4229-9F34-9C190C503418}" type="slidenum">
              <a:rPr lang="en-IN" smtClean="0"/>
              <a:t>‹#›</a:t>
            </a:fld>
            <a:endParaRPr lang="en-IN"/>
          </a:p>
        </p:txBody>
      </p:sp>
    </p:spTree>
    <p:extLst>
      <p:ext uri="{BB962C8B-B14F-4D97-AF65-F5344CB8AC3E}">
        <p14:creationId xmlns:p14="http://schemas.microsoft.com/office/powerpoint/2010/main" val="2658129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0DFA3E-F402-49F8-AB84-F00C10764460}" type="datetimeFigureOut">
              <a:rPr lang="en-IN" smtClean="0"/>
              <a:t>19-08-2026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2CE0B8D-859A-4229-9F34-9C190C503418}" type="slidenum">
              <a:rPr lang="en-IN" smtClean="0"/>
              <a:t>‹#›</a:t>
            </a:fld>
            <a:endParaRPr lang="en-IN"/>
          </a:p>
        </p:txBody>
      </p:sp>
    </p:spTree>
    <p:extLst>
      <p:ext uri="{BB962C8B-B14F-4D97-AF65-F5344CB8AC3E}">
        <p14:creationId xmlns:p14="http://schemas.microsoft.com/office/powerpoint/2010/main" val="2236179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0DFA3E-F402-49F8-AB84-F00C10764460}" type="datetimeFigureOut">
              <a:rPr lang="en-IN" smtClean="0"/>
              <a:t>19-08-2026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2CE0B8D-859A-4229-9F34-9C190C503418}" type="slidenum">
              <a:rPr lang="en-IN" smtClean="0"/>
              <a:t>‹#›</a:t>
            </a:fld>
            <a:endParaRPr lang="en-IN"/>
          </a:p>
        </p:txBody>
      </p:sp>
    </p:spTree>
    <p:extLst>
      <p:ext uri="{BB962C8B-B14F-4D97-AF65-F5344CB8AC3E}">
        <p14:creationId xmlns:p14="http://schemas.microsoft.com/office/powerpoint/2010/main" val="18560448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0DFA3E-F402-49F8-AB84-F00C10764460}" type="datetimeFigureOut">
              <a:rPr lang="en-IN" smtClean="0"/>
              <a:t>19-08-2026</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CE0B8D-859A-4229-9F34-9C190C503418}" type="slidenum">
              <a:rPr lang="en-IN" smtClean="0"/>
              <a:t>‹#›</a:t>
            </a:fld>
            <a:endParaRPr lang="en-IN"/>
          </a:p>
        </p:txBody>
      </p:sp>
    </p:spTree>
    <p:extLst>
      <p:ext uri="{BB962C8B-B14F-4D97-AF65-F5344CB8AC3E}">
        <p14:creationId xmlns:p14="http://schemas.microsoft.com/office/powerpoint/2010/main" val="33197129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tuhf.co.za/"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mailto:info@tuhf.co.za" TargetMode="External"/><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hyperlink" Target="https://www.tuhf.co.z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5472" y="1872343"/>
            <a:ext cx="4481957" cy="2898656"/>
          </a:xfrm>
        </p:spPr>
        <p:txBody>
          <a:bodyPr>
            <a:normAutofit fontScale="90000"/>
          </a:bodyPr>
          <a:lstStyle/>
          <a:p>
            <a:r>
              <a:rPr lang="en-US" sz="4400" b="1" dirty="0"/>
              <a:t>How Commercial Development Finance Works: Structures, Costs, and Eligibility</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1327" y="731348"/>
            <a:ext cx="790246" cy="790246"/>
          </a:xfrm>
          <a:prstGeom prst="rect">
            <a:avLst/>
          </a:prstGeom>
        </p:spPr>
      </p:pic>
      <p:sp>
        <p:nvSpPr>
          <p:cNvPr id="3" name="AutoShape 2" descr="https://froodl.com/uploads/articles/53038/a0fd8540890f1ad7.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8216" y="1872343"/>
            <a:ext cx="6261463" cy="3522073"/>
          </a:xfrm>
          <a:prstGeom prst="rect">
            <a:avLst/>
          </a:prstGeom>
        </p:spPr>
      </p:pic>
    </p:spTree>
    <p:extLst>
      <p:ext uri="{BB962C8B-B14F-4D97-AF65-F5344CB8AC3E}">
        <p14:creationId xmlns:p14="http://schemas.microsoft.com/office/powerpoint/2010/main" val="282626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8085" y="108760"/>
            <a:ext cx="1047181" cy="1047181"/>
          </a:xfrm>
          <a:prstGeom prst="rect">
            <a:avLst/>
          </a:prstGeom>
        </p:spPr>
      </p:pic>
      <p:sp>
        <p:nvSpPr>
          <p:cNvPr id="4" name="Rectangle 3"/>
          <p:cNvSpPr/>
          <p:nvPr/>
        </p:nvSpPr>
        <p:spPr>
          <a:xfrm>
            <a:off x="671675" y="1053633"/>
            <a:ext cx="11283350" cy="5355312"/>
          </a:xfrm>
          <a:prstGeom prst="rect">
            <a:avLst/>
          </a:prstGeom>
        </p:spPr>
        <p:txBody>
          <a:bodyPr wrap="square">
            <a:spAutoFit/>
          </a:bodyPr>
          <a:lstStyle/>
          <a:p>
            <a:r>
              <a:rPr lang="en-US" dirty="0"/>
              <a:t>Building a commercial property takes serious investment. It can be an office, retail </a:t>
            </a:r>
            <a:r>
              <a:rPr lang="en-US" dirty="0" err="1"/>
              <a:t>centre</a:t>
            </a:r>
            <a:r>
              <a:rPr lang="en-US" dirty="0"/>
              <a:t>, apartment in an inner city or mixed-use developments. Most developers in South Africa can’t fund these projects out of pocket. Therefore, they turn to commercial development finance. Knowing how this type of finance works gives you a real advantage. You will write a stronger funding application and handle your project with more control</a:t>
            </a:r>
            <a:r>
              <a:rPr lang="en-US" dirty="0" smtClean="0"/>
              <a:t>.</a:t>
            </a:r>
          </a:p>
          <a:p>
            <a:endParaRPr lang="en-US" dirty="0"/>
          </a:p>
          <a:p>
            <a:r>
              <a:rPr lang="en-US" b="1" dirty="0"/>
              <a:t>What is a commercial development financing solution?</a:t>
            </a:r>
          </a:p>
          <a:p>
            <a:r>
              <a:rPr lang="en-US" dirty="0"/>
              <a:t>Commercial development finance is not your average business loan. It is tailored for developers. It is built around the process of turning an empty piece of land or a rundown building into something valuable. Lenders look at the big picture. The viability of your whole project, not just what the property is worth today. This kind of finance backs you from the moment you secure a site, all the way to handing over the keys. At the same time, lenders keep a close eye on risk and ensure that the project stays on track</a:t>
            </a:r>
            <a:r>
              <a:rPr lang="en-US" dirty="0" smtClean="0"/>
              <a:t>.</a:t>
            </a:r>
          </a:p>
          <a:p>
            <a:endParaRPr lang="en-US" dirty="0"/>
          </a:p>
          <a:p>
            <a:r>
              <a:rPr lang="en-US" b="1" dirty="0" smtClean="0"/>
              <a:t>How does the finance work?</a:t>
            </a:r>
          </a:p>
          <a:p>
            <a:r>
              <a:rPr lang="en-US" dirty="0" smtClean="0"/>
              <a:t>Unlike </a:t>
            </a:r>
            <a:r>
              <a:rPr lang="en-US" dirty="0"/>
              <a:t>a standard loan, you don’t get all the money in one hit. The fund is released in instalments to meet your needs at each stage. When you purchase the land, you will receive the required amount from the </a:t>
            </a:r>
            <a:r>
              <a:rPr lang="en-US" u="sng" dirty="0">
                <a:hlinkClick r:id="rId3"/>
              </a:rPr>
              <a:t>commercial development finance</a:t>
            </a:r>
            <a:r>
              <a:rPr lang="en-US" dirty="0"/>
              <a:t> company. The next phase is clearing and preparing the site. You can apply for the necessary funds. Then, you will receive cash for pouring foundations and constructing the skeleton. You can also expect the lender to release funds for roofing and exterior work, interior construction and final inspections at various stages.</a:t>
            </a:r>
          </a:p>
          <a:p>
            <a:endParaRPr lang="en-IN" dirty="0"/>
          </a:p>
        </p:txBody>
      </p:sp>
    </p:spTree>
    <p:extLst>
      <p:ext uri="{BB962C8B-B14F-4D97-AF65-F5344CB8AC3E}">
        <p14:creationId xmlns:p14="http://schemas.microsoft.com/office/powerpoint/2010/main" val="1991149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8085" y="108760"/>
            <a:ext cx="1047181" cy="1047181"/>
          </a:xfrm>
          <a:prstGeom prst="rect">
            <a:avLst/>
          </a:prstGeom>
        </p:spPr>
      </p:pic>
      <p:sp>
        <p:nvSpPr>
          <p:cNvPr id="4" name="Rectangle 3"/>
          <p:cNvSpPr/>
          <p:nvPr/>
        </p:nvSpPr>
        <p:spPr>
          <a:xfrm>
            <a:off x="957532" y="1361436"/>
            <a:ext cx="10222302" cy="4524315"/>
          </a:xfrm>
          <a:prstGeom prst="rect">
            <a:avLst/>
          </a:prstGeom>
        </p:spPr>
        <p:txBody>
          <a:bodyPr wrap="square">
            <a:spAutoFit/>
          </a:bodyPr>
          <a:lstStyle/>
          <a:p>
            <a:r>
              <a:rPr lang="en-US" b="1" dirty="0"/>
              <a:t>Proper review and evaluation</a:t>
            </a:r>
          </a:p>
          <a:p>
            <a:r>
              <a:rPr lang="en-US" dirty="0"/>
              <a:t>The commercial property development finance company will monitor all activities vigilantly at all stages. Their team will visit the site to ensure that you are meeting all the guidelines. This keeps everyone honest and makes sure the money actually goes where it is supposed to</a:t>
            </a:r>
            <a:r>
              <a:rPr lang="en-US" dirty="0" smtClean="0"/>
              <a:t>.</a:t>
            </a:r>
          </a:p>
          <a:p>
            <a:endParaRPr lang="en-US" dirty="0"/>
          </a:p>
          <a:p>
            <a:r>
              <a:rPr lang="en-US" b="1" dirty="0"/>
              <a:t>Actual expenses</a:t>
            </a:r>
          </a:p>
          <a:p>
            <a:r>
              <a:rPr lang="en-US" dirty="0"/>
              <a:t>Interest rates are important, but they are just part of the story. There are a bunch of other costs to budget for, including the arrangement or facility fees, property and site valuations, and progress inspections by surveyors. Other aspects include fees for legal and registration work and administration charges.  The actual price tag for your finance depends on project size, loan amount, how long you will take to repay, and how risky the commercial property development finance company thinks your project is. Solid numbers and a believable development proposal put you in a better bargaining position</a:t>
            </a:r>
            <a:r>
              <a:rPr lang="en-US" dirty="0" smtClean="0"/>
              <a:t>.</a:t>
            </a:r>
          </a:p>
          <a:p>
            <a:endParaRPr lang="en-US" dirty="0"/>
          </a:p>
          <a:p>
            <a:r>
              <a:rPr lang="en-US" b="1" dirty="0"/>
              <a:t>Can you qualify?</a:t>
            </a:r>
          </a:p>
          <a:p>
            <a:r>
              <a:rPr lang="en-US" dirty="0"/>
              <a:t>Every lender checks different aspects, but most want to see a few things before they accept your proposal. You should submit a development proposal that makes sense financially. The proof that you or your </a:t>
            </a:r>
            <a:r>
              <a:rPr lang="en-US" dirty="0" smtClean="0"/>
              <a:t>team</a:t>
            </a:r>
            <a:endParaRPr lang="en-US" dirty="0"/>
          </a:p>
        </p:txBody>
      </p:sp>
    </p:spTree>
    <p:extLst>
      <p:ext uri="{BB962C8B-B14F-4D97-AF65-F5344CB8AC3E}">
        <p14:creationId xmlns:p14="http://schemas.microsoft.com/office/powerpoint/2010/main" val="4094964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8085" y="108760"/>
            <a:ext cx="1047181" cy="1047181"/>
          </a:xfrm>
          <a:prstGeom prst="rect">
            <a:avLst/>
          </a:prstGeom>
        </p:spPr>
      </p:pic>
      <p:sp>
        <p:nvSpPr>
          <p:cNvPr id="4" name="Rectangle 3"/>
          <p:cNvSpPr/>
          <p:nvPr/>
        </p:nvSpPr>
        <p:spPr>
          <a:xfrm>
            <a:off x="828136" y="1601978"/>
            <a:ext cx="10489720" cy="2585323"/>
          </a:xfrm>
          <a:prstGeom prst="rect">
            <a:avLst/>
          </a:prstGeom>
        </p:spPr>
        <p:txBody>
          <a:bodyPr wrap="square">
            <a:spAutoFit/>
          </a:bodyPr>
          <a:lstStyle/>
          <a:p>
            <a:r>
              <a:rPr lang="en-US" dirty="0"/>
              <a:t>has real experience must be provided. Approvals or permits to avoid unwanted complications are essential. Other aspects include sensible construction budgets and cash flow forecasts and a clear plan for paying the loan back when it is done. Lenders will also look at your personal or company finances and whether you have enough planning skills to see it through</a:t>
            </a:r>
            <a:r>
              <a:rPr lang="en-US" dirty="0" smtClean="0"/>
              <a:t>.</a:t>
            </a:r>
          </a:p>
          <a:p>
            <a:endParaRPr lang="en-US" dirty="0"/>
          </a:p>
          <a:p>
            <a:r>
              <a:rPr lang="en-US" b="1" dirty="0"/>
              <a:t>Conclusion</a:t>
            </a:r>
          </a:p>
          <a:p>
            <a:r>
              <a:rPr lang="en-US" dirty="0"/>
              <a:t>Commercial development financing is a lifeline for property developers in South Africa. The staged funding model lines up cash with construction progress and helps both builders and lenders keep risks in check.</a:t>
            </a:r>
          </a:p>
          <a:p>
            <a:endParaRPr lang="en-US" dirty="0"/>
          </a:p>
        </p:txBody>
      </p:sp>
    </p:spTree>
    <p:extLst>
      <p:ext uri="{BB962C8B-B14F-4D97-AF65-F5344CB8AC3E}">
        <p14:creationId xmlns:p14="http://schemas.microsoft.com/office/powerpoint/2010/main" val="566814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4704" y="1698896"/>
            <a:ext cx="3313051" cy="3313051"/>
          </a:xfrm>
          <a:prstGeom prst="rect">
            <a:avLst/>
          </a:prstGeom>
        </p:spPr>
      </p:pic>
      <p:sp>
        <p:nvSpPr>
          <p:cNvPr id="5" name="Rectangle 4"/>
          <p:cNvSpPr/>
          <p:nvPr/>
        </p:nvSpPr>
        <p:spPr>
          <a:xfrm>
            <a:off x="5161472" y="1698896"/>
            <a:ext cx="6096000" cy="3416320"/>
          </a:xfrm>
          <a:prstGeom prst="rect">
            <a:avLst/>
          </a:prstGeom>
        </p:spPr>
        <p:txBody>
          <a:bodyPr>
            <a:spAutoFit/>
          </a:bodyPr>
          <a:lstStyle/>
          <a:p>
            <a:r>
              <a:rPr lang="en-US" b="1" dirty="0" smtClean="0">
                <a:ln w="0"/>
                <a:latin typeface="Cambria" panose="02040503050406030204" pitchFamily="18" charset="0"/>
                <a:ea typeface="Cambria" panose="02040503050406030204" pitchFamily="18" charset="0"/>
              </a:rPr>
              <a:t>For More Details Contact Us :</a:t>
            </a:r>
            <a:br>
              <a:rPr lang="en-US" b="1" dirty="0" smtClean="0">
                <a:ln w="0"/>
                <a:latin typeface="Cambria" panose="02040503050406030204" pitchFamily="18" charset="0"/>
                <a:ea typeface="Cambria" panose="02040503050406030204" pitchFamily="18" charset="0"/>
              </a:rPr>
            </a:br>
            <a:r>
              <a:rPr lang="en-US" b="1" dirty="0" smtClean="0">
                <a:ln w="0"/>
                <a:latin typeface="Cambria" panose="02040503050406030204" pitchFamily="18" charset="0"/>
                <a:ea typeface="Cambria" panose="02040503050406030204" pitchFamily="18" charset="0"/>
              </a:rPr>
              <a:t/>
            </a:r>
            <a:br>
              <a:rPr lang="en-US"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Name: </a:t>
            </a:r>
            <a:r>
              <a:rPr lang="en-IN" dirty="0"/>
              <a:t>TUHF Group</a:t>
            </a:r>
            <a:r>
              <a:rPr lang="en-US" b="1" dirty="0" smtClean="0">
                <a:ln w="0"/>
                <a:latin typeface="Cambria" panose="02040503050406030204" pitchFamily="18" charset="0"/>
                <a:ea typeface="Cambria" panose="02040503050406030204" pitchFamily="18" charset="0"/>
              </a:rPr>
              <a:t/>
            </a:r>
            <a:br>
              <a:rPr lang="en-US"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
            </a:r>
            <a:br>
              <a:rPr lang="en-IN"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Address: </a:t>
            </a:r>
            <a:r>
              <a:rPr lang="en-US" dirty="0"/>
              <a:t>12th Floor, West Wing, </a:t>
            </a:r>
            <a:r>
              <a:rPr lang="en-US" dirty="0" err="1"/>
              <a:t>Libridge</a:t>
            </a:r>
            <a:r>
              <a:rPr lang="en-US" dirty="0"/>
              <a:t> Building 25 </a:t>
            </a:r>
            <a:r>
              <a:rPr lang="en-US" dirty="0" err="1"/>
              <a:t>Ameshoff</a:t>
            </a:r>
            <a:r>
              <a:rPr lang="en-US" dirty="0"/>
              <a:t> Street, </a:t>
            </a:r>
            <a:r>
              <a:rPr lang="en-US" dirty="0" err="1"/>
              <a:t>Braamfontein</a:t>
            </a:r>
            <a:r>
              <a:rPr lang="en-US" dirty="0"/>
              <a:t>, Gauteng 2001 South </a:t>
            </a:r>
            <a:r>
              <a:rPr lang="en-US" dirty="0" smtClean="0"/>
              <a:t>Africa</a:t>
            </a:r>
          </a:p>
          <a:p>
            <a:r>
              <a:rPr lang="en-IN" b="1" dirty="0" smtClean="0">
                <a:ln w="0"/>
                <a:latin typeface="Cambria" panose="02040503050406030204" pitchFamily="18" charset="0"/>
                <a:ea typeface="Cambria" panose="02040503050406030204" pitchFamily="18" charset="0"/>
              </a:rPr>
              <a:t/>
            </a:r>
            <a:br>
              <a:rPr lang="en-IN"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Telephone: </a:t>
            </a:r>
            <a:r>
              <a:rPr lang="en-IN" dirty="0" smtClean="0"/>
              <a:t>0105959000</a:t>
            </a:r>
          </a:p>
          <a:p>
            <a:endParaRPr lang="en-IN" b="1" dirty="0" smtClean="0">
              <a:ln w="0"/>
              <a:solidFill>
                <a:schemeClr val="bg2">
                  <a:lumMod val="10000"/>
                </a:schemeClr>
              </a:solidFill>
              <a:latin typeface="Cambria" panose="02040503050406030204" pitchFamily="18" charset="0"/>
              <a:ea typeface="Cambria" panose="02040503050406030204" pitchFamily="18" charset="0"/>
            </a:endParaRPr>
          </a:p>
          <a:p>
            <a:r>
              <a:rPr lang="en-IN" b="1" dirty="0" smtClean="0">
                <a:ln w="0"/>
                <a:solidFill>
                  <a:schemeClr val="bg2">
                    <a:lumMod val="10000"/>
                  </a:schemeClr>
                </a:solidFill>
                <a:latin typeface="Cambria" panose="02040503050406030204" pitchFamily="18" charset="0"/>
                <a:ea typeface="Cambria" panose="02040503050406030204" pitchFamily="18" charset="0"/>
              </a:rPr>
              <a:t>Email id: </a:t>
            </a:r>
            <a:r>
              <a:rPr lang="en-IN" u="sng" dirty="0">
                <a:hlinkClick r:id="rId3"/>
              </a:rPr>
              <a:t>info@tuhf.co.za</a:t>
            </a:r>
            <a:r>
              <a:rPr lang="en-IN" b="1" dirty="0" smtClean="0">
                <a:ln w="0"/>
                <a:solidFill>
                  <a:schemeClr val="bg2">
                    <a:lumMod val="10000"/>
                  </a:schemeClr>
                </a:solidFill>
                <a:latin typeface="Cambria" panose="02040503050406030204" pitchFamily="18" charset="0"/>
                <a:ea typeface="Cambria" panose="02040503050406030204" pitchFamily="18" charset="0"/>
              </a:rPr>
              <a:t/>
            </a:r>
            <a:br>
              <a:rPr lang="en-IN" b="1" dirty="0" smtClean="0">
                <a:ln w="0"/>
                <a:solidFill>
                  <a:schemeClr val="bg2">
                    <a:lumMod val="10000"/>
                  </a:schemeClr>
                </a:solidFill>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
            </a:r>
            <a:br>
              <a:rPr lang="en-IN"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Website: </a:t>
            </a:r>
            <a:r>
              <a:rPr lang="en-IN" u="sng" dirty="0">
                <a:hlinkClick r:id="rId4"/>
              </a:rPr>
              <a:t>https://www.tuhf.co.za/</a:t>
            </a:r>
            <a:endParaRPr lang="en-IN" b="1" dirty="0" smtClean="0">
              <a:ln w="0"/>
              <a:solidFill>
                <a:schemeClr val="bg2">
                  <a:lumMod val="10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9810894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208</Words>
  <Application>Microsoft Office PowerPoint</Application>
  <PresentationFormat>Widescreen</PresentationFormat>
  <Paragraphs>24</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Cambria</vt:lpstr>
      <vt:lpstr>Office Theme</vt:lpstr>
      <vt:lpstr>How Commercial Development Finance Works: Structures, Costs, and Eligibility</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Commercial Property Finance Development and Investment Impact Human Lives?</dc:title>
  <dc:creator>ADMIN</dc:creator>
  <cp:lastModifiedBy>Microsoft account</cp:lastModifiedBy>
  <cp:revision>3</cp:revision>
  <dcterms:created xsi:type="dcterms:W3CDTF">2026-06-11T07:04:04Z</dcterms:created>
  <dcterms:modified xsi:type="dcterms:W3CDTF">2026-08-19T06:01:22Z</dcterms:modified>
</cp:coreProperties>
</file>