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Canva Sans Bold" charset="1" panose="020B0803030501040103"/>
      <p:regular r:id="rId29"/>
    </p:embeddedFont>
    <p:embeddedFont>
      <p:font typeface="Canva Sans" charset="1" panose="020B05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503" t="0" r="-16503"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1908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6. Higher Conversion Rates &amp; Better ROI</a:t>
            </a:r>
          </a:p>
          <a:p>
            <a:pPr algn="ctr">
              <a:lnSpc>
                <a:spcPts val="3821"/>
              </a:lnSpc>
              <a:spcBef>
                <a:spcPct val="0"/>
              </a:spcBef>
            </a:pPr>
            <a:r>
              <a:rPr lang="en-US" sz="2729">
                <a:solidFill>
                  <a:srgbClr val="000000"/>
                </a:solidFill>
                <a:latin typeface="Canva Sans"/>
                <a:ea typeface="Canva Sans"/>
                <a:cs typeface="Canva Sans"/>
                <a:sym typeface="Canva Sans"/>
              </a:rPr>
              <a:t>A custom website is designed to maximize conversions by guiding visitors through a seamless user journey.</a:t>
            </a:r>
          </a:p>
          <a:p>
            <a:pPr algn="ctr">
              <a:lnSpc>
                <a:spcPts val="3821"/>
              </a:lnSpc>
              <a:spcBef>
                <a:spcPct val="0"/>
              </a:spcBef>
            </a:pPr>
            <a:r>
              <a:rPr lang="en-US" sz="2729">
                <a:solidFill>
                  <a:srgbClr val="000000"/>
                </a:solidFill>
                <a:latin typeface="Canva Sans"/>
                <a:ea typeface="Canva Sans"/>
                <a:cs typeface="Canva Sans"/>
                <a:sym typeface="Canva Sans"/>
              </a:rPr>
              <a:t>🎯 Strategic call-to-action (CTA) placements</a:t>
            </a:r>
          </a:p>
          <a:p>
            <a:pPr algn="ctr">
              <a:lnSpc>
                <a:spcPts val="3821"/>
              </a:lnSpc>
              <a:spcBef>
                <a:spcPct val="0"/>
              </a:spcBef>
            </a:pPr>
            <a:r>
              <a:rPr lang="en-US" sz="2729">
                <a:solidFill>
                  <a:srgbClr val="000000"/>
                </a:solidFill>
                <a:latin typeface="Canva Sans"/>
                <a:ea typeface="Canva Sans"/>
                <a:cs typeface="Canva Sans"/>
                <a:sym typeface="Canva Sans"/>
              </a:rPr>
              <a:t> 🎯 Optimized landing pages for lead generation</a:t>
            </a:r>
          </a:p>
          <a:p>
            <a:pPr algn="ctr">
              <a:lnSpc>
                <a:spcPts val="3821"/>
              </a:lnSpc>
              <a:spcBef>
                <a:spcPct val="0"/>
              </a:spcBef>
            </a:pPr>
            <a:r>
              <a:rPr lang="en-US" sz="2729">
                <a:solidFill>
                  <a:srgbClr val="000000"/>
                </a:solidFill>
                <a:latin typeface="Canva Sans"/>
                <a:ea typeface="Canva Sans"/>
                <a:cs typeface="Canva Sans"/>
                <a:sym typeface="Canva Sans"/>
              </a:rPr>
              <a:t> 🎯 Personalized user experiences based on behavior tracking</a:t>
            </a:r>
          </a:p>
          <a:p>
            <a:pPr algn="ctr">
              <a:lnSpc>
                <a:spcPts val="3821"/>
              </a:lnSpc>
              <a:spcBef>
                <a:spcPct val="0"/>
              </a:spcBef>
            </a:pPr>
            <a:r>
              <a:rPr lang="en-US" sz="2729">
                <a:solidFill>
                  <a:srgbClr val="000000"/>
                </a:solidFill>
                <a:latin typeface="Canva Sans"/>
                <a:ea typeface="Canva Sans"/>
                <a:cs typeface="Canva Sans"/>
                <a:sym typeface="Canva Sans"/>
              </a:rPr>
              <a:t>Higher engagement and conversion rates lead to better ROI, making a custom website a smart long-term investment.</a:t>
            </a:r>
          </a:p>
          <a:p>
            <a:pPr algn="ctr">
              <a:lnSpc>
                <a:spcPts val="3821"/>
              </a:lnSpc>
              <a:spcBef>
                <a:spcPct val="0"/>
              </a:spcBef>
            </a:pPr>
            <a:r>
              <a:rPr lang="en-US" sz="2729">
                <a:solidFill>
                  <a:srgbClr val="000000"/>
                </a:solidFill>
                <a:latin typeface="Canva Sans"/>
                <a:ea typeface="Canva Sans"/>
                <a:cs typeface="Canva Sans"/>
                <a:sym typeface="Canva Sans"/>
              </a:rPr>
              <a:t>7. Competitive Advantage Over Rivals</a:t>
            </a:r>
          </a:p>
          <a:p>
            <a:pPr algn="ctr">
              <a:lnSpc>
                <a:spcPts val="3821"/>
              </a:lnSpc>
              <a:spcBef>
                <a:spcPct val="0"/>
              </a:spcBef>
            </a:pPr>
            <a:r>
              <a:rPr lang="en-US" sz="2729">
                <a:solidFill>
                  <a:srgbClr val="000000"/>
                </a:solidFill>
                <a:latin typeface="Canva Sans"/>
                <a:ea typeface="Canva Sans"/>
                <a:cs typeface="Canva Sans"/>
                <a:sym typeface="Canva Sans"/>
              </a:rPr>
              <a:t>A generic website won’t help you stand out in a crowded market. A custom website, on the other hand, gives you a competitive edge by offering:</a:t>
            </a:r>
          </a:p>
          <a:p>
            <a:pPr algn="ctr">
              <a:lnSpc>
                <a:spcPts val="3821"/>
              </a:lnSpc>
              <a:spcBef>
                <a:spcPct val="0"/>
              </a:spcBef>
            </a:pPr>
            <a:r>
              <a:rPr lang="en-US" sz="2729">
                <a:solidFill>
                  <a:srgbClr val="000000"/>
                </a:solidFill>
                <a:latin typeface="Canva Sans"/>
                <a:ea typeface="Canva Sans"/>
                <a:cs typeface="Canva Sans"/>
                <a:sym typeface="Canva Sans"/>
              </a:rPr>
              <a:t>✅ Unique branding that reflects your company’s identity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93878"/>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 Advanced features tailored to your audience</a:t>
            </a:r>
          </a:p>
          <a:p>
            <a:pPr algn="ctr">
              <a:lnSpc>
                <a:spcPts val="3821"/>
              </a:lnSpc>
              <a:spcBef>
                <a:spcPct val="0"/>
              </a:spcBef>
            </a:pPr>
            <a:r>
              <a:rPr lang="en-US" sz="2729">
                <a:solidFill>
                  <a:srgbClr val="000000"/>
                </a:solidFill>
                <a:latin typeface="Canva Sans"/>
                <a:ea typeface="Canva Sans"/>
                <a:cs typeface="Canva Sans"/>
                <a:sym typeface="Canva Sans"/>
              </a:rPr>
              <a:t> ✅ Superior performance compared to competitors using basic templates</a:t>
            </a:r>
          </a:p>
          <a:p>
            <a:pPr algn="ctr">
              <a:lnSpc>
                <a:spcPts val="3821"/>
              </a:lnSpc>
              <a:spcBef>
                <a:spcPct val="0"/>
              </a:spcBef>
            </a:pPr>
            <a:r>
              <a:rPr lang="en-US" sz="2729">
                <a:solidFill>
                  <a:srgbClr val="000000"/>
                </a:solidFill>
                <a:latin typeface="Canva Sans"/>
                <a:ea typeface="Canva Sans"/>
                <a:cs typeface="Canva Sans"/>
                <a:sym typeface="Canva Sans"/>
              </a:rPr>
              <a:t>Investing in professional web design and development ensures that you don’t just keep up with competitors—you stay ahead of them.</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Your website is one of the most powerful marketing tools your business has. A custom-designed website not only enhances your brand image but also improves user experience, SEO rankings, security, and conversion rates.</a:t>
            </a:r>
          </a:p>
          <a:p>
            <a:pPr algn="ctr">
              <a:lnSpc>
                <a:spcPts val="3821"/>
              </a:lnSpc>
              <a:spcBef>
                <a:spcPct val="0"/>
              </a:spcBef>
            </a:pPr>
            <a:r>
              <a:rPr lang="en-US" sz="2729">
                <a:solidFill>
                  <a:srgbClr val="000000"/>
                </a:solidFill>
                <a:latin typeface="Canva Sans"/>
                <a:ea typeface="Canva Sans"/>
                <a:cs typeface="Canva Sans"/>
                <a:sym typeface="Canva Sans"/>
              </a:rPr>
              <a:t>While a DIY website or template might seem like a cost-effective solution, the long-term benefits of professional web design and development far outweigh the initial investment.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29342"/>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If you want to create a strong online presence and ensure future business growth, a custom website is the way to go.</a:t>
            </a:r>
          </a:p>
          <a:p>
            <a:pPr algn="ctr">
              <a:lnSpc>
                <a:spcPts val="3821"/>
              </a:lnSpc>
              <a:spcBef>
                <a:spcPct val="0"/>
              </a:spcBef>
            </a:pPr>
            <a:r>
              <a:rPr lang="en-US" sz="2729">
                <a:solidFill>
                  <a:srgbClr val="000000"/>
                </a:solidFill>
                <a:latin typeface="Canva Sans"/>
                <a:ea typeface="Canva Sans"/>
                <a:cs typeface="Canva Sans"/>
                <a:sym typeface="Canva Sans"/>
              </a:rPr>
              <a:t>🚀 Ready to take your business to the next level with a custom website? Contact a professional website design and development company today!</a:t>
            </a:r>
          </a:p>
        </p:txBody>
      </p:sp>
      <p:sp>
        <p:nvSpPr>
          <p:cNvPr name="TextBox 3" id="3"/>
          <p:cNvSpPr txBox="true"/>
          <p:nvPr/>
        </p:nvSpPr>
        <p:spPr>
          <a:xfrm rot="0">
            <a:off x="2222525" y="8522385"/>
            <a:ext cx="13842950"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Top Website Design Trends for 2025: What Businesses Need to Know to Stay Ahead</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8655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Introduction</a:t>
            </a:r>
          </a:p>
          <a:p>
            <a:pPr algn="ctr">
              <a:lnSpc>
                <a:spcPts val="3821"/>
              </a:lnSpc>
              <a:spcBef>
                <a:spcPct val="0"/>
              </a:spcBef>
            </a:pPr>
            <a:r>
              <a:rPr lang="en-US" sz="2729">
                <a:solidFill>
                  <a:srgbClr val="000000"/>
                </a:solidFill>
                <a:latin typeface="Canva Sans"/>
                <a:ea typeface="Canva Sans"/>
                <a:cs typeface="Canva Sans"/>
                <a:sym typeface="Canva Sans"/>
              </a:rPr>
              <a:t>The digital landscape is constantly evolving, and staying up to date with the latest website design trends is crucial for businesses looking to remain competitive. As we move into 2025, user expectations are higher than ever, and modern web design is about more than just aesthetics—it’s about performance, user experience, and functionality.</a:t>
            </a:r>
          </a:p>
          <a:p>
            <a:pPr algn="ctr">
              <a:lnSpc>
                <a:spcPts val="3821"/>
              </a:lnSpc>
              <a:spcBef>
                <a:spcPct val="0"/>
              </a:spcBef>
            </a:pPr>
            <a:r>
              <a:rPr lang="en-US" sz="2729">
                <a:solidFill>
                  <a:srgbClr val="000000"/>
                </a:solidFill>
                <a:latin typeface="Canva Sans"/>
                <a:ea typeface="Canva Sans"/>
                <a:cs typeface="Canva Sans"/>
                <a:sym typeface="Canva Sans"/>
              </a:rPr>
              <a:t>In this article, we’ll explore the top website design trends for 2025 and how businesses can leverage them to enhance user engagement, improve SEO, and drive conversions.</a:t>
            </a:r>
          </a:p>
          <a:p>
            <a:pPr algn="ctr">
              <a:lnSpc>
                <a:spcPts val="3821"/>
              </a:lnSpc>
              <a:spcBef>
                <a:spcPct val="0"/>
              </a:spcBef>
            </a:pPr>
            <a:r>
              <a:rPr lang="en-US" sz="2729">
                <a:solidFill>
                  <a:srgbClr val="000000"/>
                </a:solidFill>
                <a:latin typeface="Canva Sans"/>
                <a:ea typeface="Canva Sans"/>
                <a:cs typeface="Canva Sans"/>
                <a:sym typeface="Canva Sans"/>
              </a:rPr>
              <a:t>1. AI-Powered Personalization</a:t>
            </a:r>
          </a:p>
          <a:p>
            <a:pPr algn="ctr">
              <a:lnSpc>
                <a:spcPts val="3821"/>
              </a:lnSpc>
              <a:spcBef>
                <a:spcPct val="0"/>
              </a:spcBef>
            </a:pPr>
            <a:r>
              <a:rPr lang="en-US" sz="2729">
                <a:solidFill>
                  <a:srgbClr val="000000"/>
                </a:solidFill>
                <a:latin typeface="Canva Sans"/>
                <a:ea typeface="Canva Sans"/>
                <a:cs typeface="Canva Sans"/>
                <a:sym typeface="Canva Sans"/>
              </a:rPr>
              <a:t>Artificial Intelligence (AI) is transforming website experiences by offering personalized content and recommendations based on user behavior. In 2025, businesses will increasingly use AI to:</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5500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Provide dynamic content tailored to individual visitors</a:t>
            </a:r>
          </a:p>
          <a:p>
            <a:pPr algn="ctr">
              <a:lnSpc>
                <a:spcPts val="3821"/>
              </a:lnSpc>
              <a:spcBef>
                <a:spcPct val="0"/>
              </a:spcBef>
            </a:pPr>
            <a:r>
              <a:rPr lang="en-US" sz="2729">
                <a:solidFill>
                  <a:srgbClr val="000000"/>
                </a:solidFill>
                <a:latin typeface="Canva Sans"/>
                <a:ea typeface="Canva Sans"/>
                <a:cs typeface="Canva Sans"/>
                <a:sym typeface="Canva Sans"/>
              </a:rPr>
              <a:t> ✅ Optimize user journeys through behavior tracking</a:t>
            </a:r>
          </a:p>
          <a:p>
            <a:pPr algn="ctr">
              <a:lnSpc>
                <a:spcPts val="3821"/>
              </a:lnSpc>
              <a:spcBef>
                <a:spcPct val="0"/>
              </a:spcBef>
            </a:pPr>
            <a:r>
              <a:rPr lang="en-US" sz="2729">
                <a:solidFill>
                  <a:srgbClr val="000000"/>
                </a:solidFill>
                <a:latin typeface="Canva Sans"/>
                <a:ea typeface="Canva Sans"/>
                <a:cs typeface="Canva Sans"/>
                <a:sym typeface="Canva Sans"/>
              </a:rPr>
              <a:t> ✅ Improve chatbot interactions for better customer support</a:t>
            </a:r>
          </a:p>
          <a:p>
            <a:pPr algn="ctr">
              <a:lnSpc>
                <a:spcPts val="3821"/>
              </a:lnSpc>
              <a:spcBef>
                <a:spcPct val="0"/>
              </a:spcBef>
            </a:pPr>
            <a:r>
              <a:rPr lang="en-US" sz="2729">
                <a:solidFill>
                  <a:srgbClr val="000000"/>
                </a:solidFill>
                <a:latin typeface="Canva Sans"/>
                <a:ea typeface="Canva Sans"/>
                <a:cs typeface="Canva Sans"/>
                <a:sym typeface="Canva Sans"/>
              </a:rPr>
              <a:t>Personalization leads to higher engagement and conversion rates, making it an essential feature for modern websites.</a:t>
            </a:r>
          </a:p>
          <a:p>
            <a:pPr algn="ctr">
              <a:lnSpc>
                <a:spcPts val="3821"/>
              </a:lnSpc>
              <a:spcBef>
                <a:spcPct val="0"/>
              </a:spcBef>
            </a:pPr>
            <a:r>
              <a:rPr lang="en-US" sz="2729">
                <a:solidFill>
                  <a:srgbClr val="000000"/>
                </a:solidFill>
                <a:latin typeface="Canva Sans"/>
                <a:ea typeface="Canva Sans"/>
                <a:cs typeface="Canva Sans"/>
                <a:sym typeface="Canva Sans"/>
              </a:rPr>
              <a:t>2. Minimalist &amp; Clean Design</a:t>
            </a:r>
          </a:p>
          <a:p>
            <a:pPr algn="ctr">
              <a:lnSpc>
                <a:spcPts val="3821"/>
              </a:lnSpc>
              <a:spcBef>
                <a:spcPct val="0"/>
              </a:spcBef>
            </a:pPr>
            <a:r>
              <a:rPr lang="en-US" sz="2729">
                <a:solidFill>
                  <a:srgbClr val="000000"/>
                </a:solidFill>
                <a:latin typeface="Canva Sans"/>
                <a:ea typeface="Canva Sans"/>
                <a:cs typeface="Canva Sans"/>
                <a:sym typeface="Canva Sans"/>
              </a:rPr>
              <a:t>Simplicity remains a key principle in web design. In 2025, we’ll see more businesses embracing minimalist layouts that focus on:</a:t>
            </a:r>
          </a:p>
          <a:p>
            <a:pPr algn="ctr">
              <a:lnSpc>
                <a:spcPts val="3821"/>
              </a:lnSpc>
              <a:spcBef>
                <a:spcPct val="0"/>
              </a:spcBef>
            </a:pPr>
            <a:r>
              <a:rPr lang="en-US" sz="2729">
                <a:solidFill>
                  <a:srgbClr val="000000"/>
                </a:solidFill>
                <a:latin typeface="Canva Sans"/>
                <a:ea typeface="Canva Sans"/>
                <a:cs typeface="Canva Sans"/>
                <a:sym typeface="Canva Sans"/>
              </a:rPr>
              <a:t>✔ White space for better readability</a:t>
            </a:r>
          </a:p>
          <a:p>
            <a:pPr algn="ctr">
              <a:lnSpc>
                <a:spcPts val="3821"/>
              </a:lnSpc>
              <a:spcBef>
                <a:spcPct val="0"/>
              </a:spcBef>
            </a:pPr>
            <a:r>
              <a:rPr lang="en-US" sz="2729">
                <a:solidFill>
                  <a:srgbClr val="000000"/>
                </a:solidFill>
                <a:latin typeface="Canva Sans"/>
                <a:ea typeface="Canva Sans"/>
                <a:cs typeface="Canva Sans"/>
                <a:sym typeface="Canva Sans"/>
              </a:rPr>
              <a:t> ✔ Bold typography for impact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9666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 Simple, intuitive navigation</a:t>
            </a:r>
          </a:p>
          <a:p>
            <a:pPr algn="ctr">
              <a:lnSpc>
                <a:spcPts val="3821"/>
              </a:lnSpc>
              <a:spcBef>
                <a:spcPct val="0"/>
              </a:spcBef>
            </a:pPr>
            <a:r>
              <a:rPr lang="en-US" sz="2729">
                <a:solidFill>
                  <a:srgbClr val="000000"/>
                </a:solidFill>
                <a:latin typeface="Canva Sans"/>
                <a:ea typeface="Canva Sans"/>
                <a:cs typeface="Canva Sans"/>
                <a:sym typeface="Canva Sans"/>
              </a:rPr>
              <a:t>A clean design ensures that users can easily find information without distractions, improving the overall user experience (UX).</a:t>
            </a:r>
          </a:p>
          <a:p>
            <a:pPr algn="ctr">
              <a:lnSpc>
                <a:spcPts val="3821"/>
              </a:lnSpc>
              <a:spcBef>
                <a:spcPct val="0"/>
              </a:spcBef>
            </a:pPr>
            <a:r>
              <a:rPr lang="en-US" sz="2729">
                <a:solidFill>
                  <a:srgbClr val="000000"/>
                </a:solidFill>
                <a:latin typeface="Canva Sans"/>
                <a:ea typeface="Canva Sans"/>
                <a:cs typeface="Canva Sans"/>
                <a:sym typeface="Canva Sans"/>
              </a:rPr>
              <a:t>3. Dark Mode &amp; Adaptive Themes</a:t>
            </a:r>
          </a:p>
          <a:p>
            <a:pPr algn="ctr">
              <a:lnSpc>
                <a:spcPts val="3821"/>
              </a:lnSpc>
              <a:spcBef>
                <a:spcPct val="0"/>
              </a:spcBef>
            </a:pPr>
            <a:r>
              <a:rPr lang="en-US" sz="2729">
                <a:solidFill>
                  <a:srgbClr val="000000"/>
                </a:solidFill>
                <a:latin typeface="Canva Sans"/>
                <a:ea typeface="Canva Sans"/>
                <a:cs typeface="Canva Sans"/>
                <a:sym typeface="Canva Sans"/>
              </a:rPr>
              <a:t>Dark mode has been a growing trend, and in 2025, adaptive themes will take it to the next level. Businesses will allow users to switch between light and dark modes based on personal preference or time of day.</a:t>
            </a:r>
          </a:p>
          <a:p>
            <a:pPr algn="ctr">
              <a:lnSpc>
                <a:spcPts val="3821"/>
              </a:lnSpc>
              <a:spcBef>
                <a:spcPct val="0"/>
              </a:spcBef>
            </a:pPr>
            <a:r>
              <a:rPr lang="en-US" sz="2729">
                <a:solidFill>
                  <a:srgbClr val="000000"/>
                </a:solidFill>
                <a:latin typeface="Canva Sans"/>
                <a:ea typeface="Canva Sans"/>
                <a:cs typeface="Canva Sans"/>
                <a:sym typeface="Canva Sans"/>
              </a:rPr>
              <a:t>🔹 Benefits of dark mode:</a:t>
            </a:r>
          </a:p>
          <a:p>
            <a:pPr algn="ctr">
              <a:lnSpc>
                <a:spcPts val="3821"/>
              </a:lnSpc>
              <a:spcBef>
                <a:spcPct val="0"/>
              </a:spcBef>
            </a:pPr>
            <a:r>
              <a:rPr lang="en-US" sz="2729">
                <a:solidFill>
                  <a:srgbClr val="000000"/>
                </a:solidFill>
                <a:latin typeface="Canva Sans"/>
                <a:ea typeface="Canva Sans"/>
                <a:cs typeface="Canva Sans"/>
                <a:sym typeface="Canva Sans"/>
              </a:rPr>
              <a:t>Reduces eye strain</a:t>
            </a:r>
          </a:p>
          <a:p>
            <a:pPr algn="ctr">
              <a:lnSpc>
                <a:spcPts val="3821"/>
              </a:lnSpc>
              <a:spcBef>
                <a:spcPct val="0"/>
              </a:spcBef>
            </a:pPr>
            <a:r>
              <a:rPr lang="en-US" sz="2729">
                <a:solidFill>
                  <a:srgbClr val="000000"/>
                </a:solidFill>
                <a:latin typeface="Canva Sans"/>
                <a:ea typeface="Canva Sans"/>
                <a:cs typeface="Canva Sans"/>
                <a:sym typeface="Canva Sans"/>
              </a:rPr>
              <a:t>Enhances visual appeal</a:t>
            </a:r>
          </a:p>
          <a:p>
            <a:pPr algn="ctr">
              <a:lnSpc>
                <a:spcPts val="3821"/>
              </a:lnSpc>
              <a:spcBef>
                <a:spcPct val="0"/>
              </a:spcBef>
            </a:pPr>
            <a:r>
              <a:rPr lang="en-US" sz="2729">
                <a:solidFill>
                  <a:srgbClr val="000000"/>
                </a:solidFill>
                <a:latin typeface="Canva Sans"/>
                <a:ea typeface="Canva Sans"/>
                <a:cs typeface="Canva Sans"/>
                <a:sym typeface="Canva Sans"/>
              </a:rPr>
              <a:t>Extends battery life on OLED displays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24081"/>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integrating this feature, businesses can provide a more customizable and user-friendly experience.</a:t>
            </a:r>
          </a:p>
          <a:p>
            <a:pPr algn="ctr">
              <a:lnSpc>
                <a:spcPts val="3821"/>
              </a:lnSpc>
              <a:spcBef>
                <a:spcPct val="0"/>
              </a:spcBef>
            </a:pPr>
            <a:r>
              <a:rPr lang="en-US" sz="2729">
                <a:solidFill>
                  <a:srgbClr val="000000"/>
                </a:solidFill>
                <a:latin typeface="Canva Sans"/>
                <a:ea typeface="Canva Sans"/>
                <a:cs typeface="Canva Sans"/>
                <a:sym typeface="Canva Sans"/>
              </a:rPr>
              <a:t>4. Motion UI &amp; Micro-Interactions</a:t>
            </a:r>
          </a:p>
          <a:p>
            <a:pPr algn="ctr">
              <a:lnSpc>
                <a:spcPts val="3821"/>
              </a:lnSpc>
              <a:spcBef>
                <a:spcPct val="0"/>
              </a:spcBef>
            </a:pPr>
            <a:r>
              <a:rPr lang="en-US" sz="2729">
                <a:solidFill>
                  <a:srgbClr val="000000"/>
                </a:solidFill>
                <a:latin typeface="Canva Sans"/>
                <a:ea typeface="Canva Sans"/>
                <a:cs typeface="Canva Sans"/>
                <a:sym typeface="Canva Sans"/>
              </a:rPr>
              <a:t>Subtle animations and micro-interactions will be a game-changer in keeping users engaged. Expect to see:</a:t>
            </a:r>
          </a:p>
          <a:p>
            <a:pPr algn="ctr">
              <a:lnSpc>
                <a:spcPts val="3821"/>
              </a:lnSpc>
              <a:spcBef>
                <a:spcPct val="0"/>
              </a:spcBef>
            </a:pPr>
            <a:r>
              <a:rPr lang="en-US" sz="2729">
                <a:solidFill>
                  <a:srgbClr val="000000"/>
                </a:solidFill>
                <a:latin typeface="Canva Sans"/>
                <a:ea typeface="Canva Sans"/>
                <a:cs typeface="Canva Sans"/>
                <a:sym typeface="Canva Sans"/>
              </a:rPr>
              <a:t>🎯 Animated button hovers</a:t>
            </a:r>
          </a:p>
          <a:p>
            <a:pPr algn="ctr">
              <a:lnSpc>
                <a:spcPts val="3821"/>
              </a:lnSpc>
              <a:spcBef>
                <a:spcPct val="0"/>
              </a:spcBef>
            </a:pPr>
            <a:r>
              <a:rPr lang="en-US" sz="2729">
                <a:solidFill>
                  <a:srgbClr val="000000"/>
                </a:solidFill>
                <a:latin typeface="Canva Sans"/>
                <a:ea typeface="Canva Sans"/>
                <a:cs typeface="Canva Sans"/>
                <a:sym typeface="Canva Sans"/>
              </a:rPr>
              <a:t> 🎯 Smooth scrolling effects</a:t>
            </a:r>
          </a:p>
          <a:p>
            <a:pPr algn="ctr">
              <a:lnSpc>
                <a:spcPts val="3821"/>
              </a:lnSpc>
              <a:spcBef>
                <a:spcPct val="0"/>
              </a:spcBef>
            </a:pPr>
            <a:r>
              <a:rPr lang="en-US" sz="2729">
                <a:solidFill>
                  <a:srgbClr val="000000"/>
                </a:solidFill>
                <a:latin typeface="Canva Sans"/>
                <a:ea typeface="Canva Sans"/>
                <a:cs typeface="Canva Sans"/>
                <a:sym typeface="Canva Sans"/>
              </a:rPr>
              <a:t> 🎯 Interactive page transitions</a:t>
            </a:r>
          </a:p>
          <a:p>
            <a:pPr algn="ctr">
              <a:lnSpc>
                <a:spcPts val="3821"/>
              </a:lnSpc>
              <a:spcBef>
                <a:spcPct val="0"/>
              </a:spcBef>
            </a:pPr>
            <a:r>
              <a:rPr lang="en-US" sz="2729">
                <a:solidFill>
                  <a:srgbClr val="000000"/>
                </a:solidFill>
                <a:latin typeface="Canva Sans"/>
                <a:ea typeface="Canva Sans"/>
                <a:cs typeface="Canva Sans"/>
                <a:sym typeface="Canva Sans"/>
              </a:rPr>
              <a:t>These elements enhance user experience by making websites feel more dynamic and engaging, leading to longer session durations.</a:t>
            </a:r>
          </a:p>
          <a:p>
            <a:pPr algn="ctr">
              <a:lnSpc>
                <a:spcPts val="3821"/>
              </a:lnSpc>
              <a:spcBef>
                <a:spcPct val="0"/>
              </a:spcBef>
            </a:pPr>
            <a:r>
              <a:rPr lang="en-US" sz="2729">
                <a:solidFill>
                  <a:srgbClr val="000000"/>
                </a:solidFill>
                <a:latin typeface="Canva Sans"/>
                <a:ea typeface="Canva Sans"/>
                <a:cs typeface="Canva Sans"/>
                <a:sym typeface="Canva Sans"/>
              </a:rPr>
              <a:t>5. Voice Search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the rise of voice assistants like Siri and Alexa, optimizing websites for voice search is crucial in 2025. Businesses should:</a:t>
            </a:r>
          </a:p>
          <a:p>
            <a:pPr algn="ctr">
              <a:lnSpc>
                <a:spcPts val="3821"/>
              </a:lnSpc>
              <a:spcBef>
                <a:spcPct val="0"/>
              </a:spcBef>
            </a:pPr>
            <a:r>
              <a:rPr lang="en-US" sz="2729">
                <a:solidFill>
                  <a:srgbClr val="000000"/>
                </a:solidFill>
                <a:latin typeface="Canva Sans"/>
                <a:ea typeface="Canva Sans"/>
                <a:cs typeface="Canva Sans"/>
                <a:sym typeface="Canva Sans"/>
              </a:rPr>
              <a:t>🔹 Use natural language keywords</a:t>
            </a:r>
          </a:p>
          <a:p>
            <a:pPr algn="ctr">
              <a:lnSpc>
                <a:spcPts val="3821"/>
              </a:lnSpc>
              <a:spcBef>
                <a:spcPct val="0"/>
              </a:spcBef>
            </a:pPr>
            <a:r>
              <a:rPr lang="en-US" sz="2729">
                <a:solidFill>
                  <a:srgbClr val="000000"/>
                </a:solidFill>
                <a:latin typeface="Canva Sans"/>
                <a:ea typeface="Canva Sans"/>
                <a:cs typeface="Canva Sans"/>
                <a:sym typeface="Canva Sans"/>
              </a:rPr>
              <a:t> 🔹 Implement FAQ sections for voice queries</a:t>
            </a:r>
          </a:p>
          <a:p>
            <a:pPr algn="ctr">
              <a:lnSpc>
                <a:spcPts val="3821"/>
              </a:lnSpc>
              <a:spcBef>
                <a:spcPct val="0"/>
              </a:spcBef>
            </a:pPr>
            <a:r>
              <a:rPr lang="en-US" sz="2729">
                <a:solidFill>
                  <a:srgbClr val="000000"/>
                </a:solidFill>
                <a:latin typeface="Canva Sans"/>
                <a:ea typeface="Canva Sans"/>
                <a:cs typeface="Canva Sans"/>
                <a:sym typeface="Canva Sans"/>
              </a:rPr>
              <a:t> 🔹 Ensure fast-loading mobile pages</a:t>
            </a:r>
          </a:p>
          <a:p>
            <a:pPr algn="ctr">
              <a:lnSpc>
                <a:spcPts val="3821"/>
              </a:lnSpc>
              <a:spcBef>
                <a:spcPct val="0"/>
              </a:spcBef>
            </a:pPr>
            <a:r>
              <a:rPr lang="en-US" sz="2729">
                <a:solidFill>
                  <a:srgbClr val="000000"/>
                </a:solidFill>
                <a:latin typeface="Canva Sans"/>
                <a:ea typeface="Canva Sans"/>
                <a:cs typeface="Canva Sans"/>
                <a:sym typeface="Canva Sans"/>
              </a:rPr>
              <a:t>Voice search optimization can improve SEO and make it easier for users to find your business online.</a:t>
            </a:r>
          </a:p>
          <a:p>
            <a:pPr algn="ctr">
              <a:lnSpc>
                <a:spcPts val="3821"/>
              </a:lnSpc>
              <a:spcBef>
                <a:spcPct val="0"/>
              </a:spcBef>
            </a:pPr>
            <a:r>
              <a:rPr lang="en-US" sz="2729">
                <a:solidFill>
                  <a:srgbClr val="000000"/>
                </a:solidFill>
                <a:latin typeface="Canva Sans"/>
                <a:ea typeface="Canva Sans"/>
                <a:cs typeface="Canva Sans"/>
                <a:sym typeface="Canva Sans"/>
              </a:rPr>
              <a:t>6. Augmented Reality (AR) Integration</a:t>
            </a:r>
          </a:p>
          <a:p>
            <a:pPr algn="ctr">
              <a:lnSpc>
                <a:spcPts val="3821"/>
              </a:lnSpc>
              <a:spcBef>
                <a:spcPct val="0"/>
              </a:spcBef>
            </a:pPr>
            <a:r>
              <a:rPr lang="en-US" sz="2729">
                <a:solidFill>
                  <a:srgbClr val="000000"/>
                </a:solidFill>
                <a:latin typeface="Canva Sans"/>
                <a:ea typeface="Canva Sans"/>
                <a:cs typeface="Canva Sans"/>
                <a:sym typeface="Canva Sans"/>
              </a:rPr>
              <a:t>AR is making waves in e-commerce, real estate, and interactive websites. Businesses can use AR for: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8164"/>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Virtual product try-ons (fashion &amp; beauty)</a:t>
            </a:r>
          </a:p>
          <a:p>
            <a:pPr algn="ctr">
              <a:lnSpc>
                <a:spcPts val="3821"/>
              </a:lnSpc>
              <a:spcBef>
                <a:spcPct val="0"/>
              </a:spcBef>
            </a:pPr>
            <a:r>
              <a:rPr lang="en-US" sz="2729">
                <a:solidFill>
                  <a:srgbClr val="000000"/>
                </a:solidFill>
                <a:latin typeface="Canva Sans"/>
                <a:ea typeface="Canva Sans"/>
                <a:cs typeface="Canva Sans"/>
                <a:sym typeface="Canva Sans"/>
              </a:rPr>
              <a:t> ✅ 3D product previews (furniture, automotive)</a:t>
            </a:r>
          </a:p>
          <a:p>
            <a:pPr algn="ctr">
              <a:lnSpc>
                <a:spcPts val="3821"/>
              </a:lnSpc>
              <a:spcBef>
                <a:spcPct val="0"/>
              </a:spcBef>
            </a:pPr>
            <a:r>
              <a:rPr lang="en-US" sz="2729">
                <a:solidFill>
                  <a:srgbClr val="000000"/>
                </a:solidFill>
                <a:latin typeface="Canva Sans"/>
                <a:ea typeface="Canva Sans"/>
                <a:cs typeface="Canva Sans"/>
                <a:sym typeface="Canva Sans"/>
              </a:rPr>
              <a:t> ✅ Interactive storytelling experiences</a:t>
            </a:r>
          </a:p>
          <a:p>
            <a:pPr algn="ctr">
              <a:lnSpc>
                <a:spcPts val="3821"/>
              </a:lnSpc>
              <a:spcBef>
                <a:spcPct val="0"/>
              </a:spcBef>
            </a:pPr>
            <a:r>
              <a:rPr lang="en-US" sz="2729">
                <a:solidFill>
                  <a:srgbClr val="000000"/>
                </a:solidFill>
                <a:latin typeface="Canva Sans"/>
                <a:ea typeface="Canva Sans"/>
                <a:cs typeface="Canva Sans"/>
                <a:sym typeface="Canva Sans"/>
              </a:rPr>
              <a:t>AR creates immersive experiences that boost engagement and increase online sales.</a:t>
            </a:r>
          </a:p>
        </p:txBody>
      </p:sp>
      <p:sp>
        <p:nvSpPr>
          <p:cNvPr name="TextBox 3" id="3"/>
          <p:cNvSpPr txBox="true"/>
          <p:nvPr/>
        </p:nvSpPr>
        <p:spPr>
          <a:xfrm rot="0">
            <a:off x="0" y="4875874"/>
            <a:ext cx="18288000" cy="3797808"/>
          </a:xfrm>
          <a:prstGeom prst="rect">
            <a:avLst/>
          </a:prstGeom>
        </p:spPr>
        <p:txBody>
          <a:bodyPr anchor="t" rtlCol="false" tIns="0" lIns="0" bIns="0" rIns="0">
            <a:spAutoFit/>
          </a:bodyPr>
          <a:lstStyle/>
          <a:p>
            <a:pPr algn="ctr">
              <a:lnSpc>
                <a:spcPts val="3821"/>
              </a:lnSpc>
              <a:spcBef>
                <a:spcPct val="0"/>
              </a:spcBef>
            </a:pPr>
          </a:p>
          <a:p>
            <a:pPr algn="ctr">
              <a:lnSpc>
                <a:spcPts val="3821"/>
              </a:lnSpc>
              <a:spcBef>
                <a:spcPct val="0"/>
              </a:spcBef>
            </a:pPr>
            <a:r>
              <a:rPr lang="en-US" sz="2729">
                <a:solidFill>
                  <a:srgbClr val="000000"/>
                </a:solidFill>
                <a:latin typeface="Canva Sans"/>
                <a:ea typeface="Canva Sans"/>
                <a:cs typeface="Canva Sans"/>
                <a:sym typeface="Canva Sans"/>
              </a:rPr>
              <a:t>7. Mobile-First &amp; Responsive Design</a:t>
            </a:r>
          </a:p>
          <a:p>
            <a:pPr algn="ctr">
              <a:lnSpc>
                <a:spcPts val="3821"/>
              </a:lnSpc>
              <a:spcBef>
                <a:spcPct val="0"/>
              </a:spcBef>
            </a:pPr>
            <a:r>
              <a:rPr lang="en-US" sz="2729">
                <a:solidFill>
                  <a:srgbClr val="000000"/>
                </a:solidFill>
                <a:latin typeface="Canva Sans"/>
                <a:ea typeface="Canva Sans"/>
                <a:cs typeface="Canva Sans"/>
                <a:sym typeface="Canva Sans"/>
              </a:rPr>
              <a:t>With mobile traffic surpassing desktop usage, a mobile-first design is no longer optional. In 2025, websites must be:</a:t>
            </a:r>
          </a:p>
          <a:p>
            <a:pPr algn="ctr">
              <a:lnSpc>
                <a:spcPts val="3821"/>
              </a:lnSpc>
              <a:spcBef>
                <a:spcPct val="0"/>
              </a:spcBef>
            </a:pPr>
            <a:r>
              <a:rPr lang="en-US" sz="2729">
                <a:solidFill>
                  <a:srgbClr val="000000"/>
                </a:solidFill>
                <a:latin typeface="Canva Sans"/>
                <a:ea typeface="Canva Sans"/>
                <a:cs typeface="Canva Sans"/>
                <a:sym typeface="Canva Sans"/>
              </a:rPr>
              <a:t>✔ Fully responsive across all devices</a:t>
            </a:r>
          </a:p>
          <a:p>
            <a:pPr algn="ctr">
              <a:lnSpc>
                <a:spcPts val="3821"/>
              </a:lnSpc>
              <a:spcBef>
                <a:spcPct val="0"/>
              </a:spcBef>
            </a:pPr>
            <a:r>
              <a:rPr lang="en-US" sz="2729">
                <a:solidFill>
                  <a:srgbClr val="000000"/>
                </a:solidFill>
                <a:latin typeface="Canva Sans"/>
                <a:ea typeface="Canva Sans"/>
                <a:cs typeface="Canva Sans"/>
                <a:sym typeface="Canva Sans"/>
              </a:rPr>
              <a:t> ✔ Optimized for fast mobile load times</a:t>
            </a:r>
          </a:p>
          <a:p>
            <a:pPr algn="ctr">
              <a:lnSpc>
                <a:spcPts val="3821"/>
              </a:lnSpc>
              <a:spcBef>
                <a:spcPct val="0"/>
              </a:spcBef>
            </a:pPr>
            <a:r>
              <a:rPr lang="en-US" sz="2729">
                <a:solidFill>
                  <a:srgbClr val="000000"/>
                </a:solidFill>
                <a:latin typeface="Canva Sans"/>
                <a:ea typeface="Canva Sans"/>
                <a:cs typeface="Canva Sans"/>
                <a:sym typeface="Canva Sans"/>
              </a:rPr>
              <a:t> ✔ Touchscreen-friendly with easy navigation</a:t>
            </a:r>
          </a:p>
          <a:p>
            <a:pPr algn="ctr">
              <a:lnSpc>
                <a:spcPts val="3821"/>
              </a:lnSpc>
              <a:spcBef>
                <a:spcPct val="0"/>
              </a:spcBef>
            </a:pPr>
            <a:r>
              <a:rPr lang="en-US" sz="2729">
                <a:solidFill>
                  <a:srgbClr val="000000"/>
                </a:solidFill>
                <a:latin typeface="Canva Sans"/>
                <a:ea typeface="Canva Sans"/>
                <a:cs typeface="Canva Sans"/>
                <a:sym typeface="Canva Sans"/>
              </a:rPr>
              <a:t>Google prioritizes mobile-friendly websites in rankings, making this a must-have trend for SEO success.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065809" y="3324487"/>
            <a:ext cx="14156382"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8. Advanced Cybersecurity Features</a:t>
            </a:r>
          </a:p>
          <a:p>
            <a:pPr algn="ctr">
              <a:lnSpc>
                <a:spcPts val="3821"/>
              </a:lnSpc>
              <a:spcBef>
                <a:spcPct val="0"/>
              </a:spcBef>
            </a:pPr>
            <a:r>
              <a:rPr lang="en-US" sz="2729">
                <a:solidFill>
                  <a:srgbClr val="000000"/>
                </a:solidFill>
                <a:latin typeface="Canva Sans"/>
                <a:ea typeface="Canva Sans"/>
                <a:cs typeface="Canva Sans"/>
                <a:sym typeface="Canva Sans"/>
              </a:rPr>
              <a:t>With increasing cyber threats, businesses must prioritize website security in 2025 by:</a:t>
            </a:r>
          </a:p>
          <a:p>
            <a:pPr algn="ctr">
              <a:lnSpc>
                <a:spcPts val="3821"/>
              </a:lnSpc>
              <a:spcBef>
                <a:spcPct val="0"/>
              </a:spcBef>
            </a:pPr>
            <a:r>
              <a:rPr lang="en-US" sz="2729">
                <a:solidFill>
                  <a:srgbClr val="000000"/>
                </a:solidFill>
                <a:latin typeface="Canva Sans"/>
                <a:ea typeface="Canva Sans"/>
                <a:cs typeface="Canva Sans"/>
                <a:sym typeface="Canva Sans"/>
              </a:rPr>
              <a:t>🔒 Implementing multi-factor authentication (MFA)</a:t>
            </a:r>
          </a:p>
          <a:p>
            <a:pPr algn="ctr">
              <a:lnSpc>
                <a:spcPts val="3821"/>
              </a:lnSpc>
              <a:spcBef>
                <a:spcPct val="0"/>
              </a:spcBef>
            </a:pPr>
            <a:r>
              <a:rPr lang="en-US" sz="2729">
                <a:solidFill>
                  <a:srgbClr val="000000"/>
                </a:solidFill>
                <a:latin typeface="Canva Sans"/>
                <a:ea typeface="Canva Sans"/>
                <a:cs typeface="Canva Sans"/>
                <a:sym typeface="Canva Sans"/>
              </a:rPr>
              <a:t> 🔒 Using SSL encryption for secure transactions</a:t>
            </a:r>
          </a:p>
          <a:p>
            <a:pPr algn="ctr">
              <a:lnSpc>
                <a:spcPts val="3821"/>
              </a:lnSpc>
              <a:spcBef>
                <a:spcPct val="0"/>
              </a:spcBef>
            </a:pPr>
            <a:r>
              <a:rPr lang="en-US" sz="2729">
                <a:solidFill>
                  <a:srgbClr val="000000"/>
                </a:solidFill>
                <a:latin typeface="Canva Sans"/>
                <a:ea typeface="Canva Sans"/>
                <a:cs typeface="Canva Sans"/>
                <a:sym typeface="Canva Sans"/>
              </a:rPr>
              <a:t> 🔒 Regularly updating security patches</a:t>
            </a:r>
          </a:p>
          <a:p>
            <a:pPr algn="ctr">
              <a:lnSpc>
                <a:spcPts val="3821"/>
              </a:lnSpc>
              <a:spcBef>
                <a:spcPct val="0"/>
              </a:spcBef>
            </a:pPr>
            <a:r>
              <a:rPr lang="en-US" sz="2729">
                <a:solidFill>
                  <a:srgbClr val="000000"/>
                </a:solidFill>
                <a:latin typeface="Canva Sans"/>
                <a:ea typeface="Canva Sans"/>
                <a:cs typeface="Canva Sans"/>
                <a:sym typeface="Canva Sans"/>
              </a:rPr>
              <a:t>A secure website builds customer trust and protects business data.</a:t>
            </a:r>
          </a:p>
          <a:p>
            <a:pPr algn="ctr">
              <a:lnSpc>
                <a:spcPts val="3821"/>
              </a:lnSpc>
              <a:spcBef>
                <a:spcPct val="0"/>
              </a:spcBef>
            </a:pPr>
            <a:r>
              <a:rPr lang="en-US" sz="2729">
                <a:solidFill>
                  <a:srgbClr val="000000"/>
                </a:solidFill>
                <a:latin typeface="Canva Sans"/>
                <a:ea typeface="Canva Sans"/>
                <a:cs typeface="Canva Sans"/>
                <a:sym typeface="Canva Sans"/>
              </a:rPr>
              <a:t>9. Interactive &amp; Data-Driven Content</a:t>
            </a:r>
          </a:p>
          <a:p>
            <a:pPr algn="ctr">
              <a:lnSpc>
                <a:spcPts val="3821"/>
              </a:lnSpc>
              <a:spcBef>
                <a:spcPct val="0"/>
              </a:spcBef>
            </a:pPr>
            <a:r>
              <a:rPr lang="en-US" sz="2729">
                <a:solidFill>
                  <a:srgbClr val="000000"/>
                </a:solidFill>
                <a:latin typeface="Canva Sans"/>
                <a:ea typeface="Canva Sans"/>
                <a:cs typeface="Canva Sans"/>
                <a:sym typeface="Canva Sans"/>
              </a:rPr>
              <a:t>Engagement is key in 2025, and businesses will use interactive elements like:</a:t>
            </a:r>
          </a:p>
          <a:p>
            <a:pPr algn="ctr">
              <a:lnSpc>
                <a:spcPts val="3821"/>
              </a:lnSpc>
              <a:spcBef>
                <a:spcPct val="0"/>
              </a:spcBef>
            </a:pPr>
            <a:r>
              <a:rPr lang="en-US" sz="2729">
                <a:solidFill>
                  <a:srgbClr val="000000"/>
                </a:solidFill>
                <a:latin typeface="Canva Sans"/>
                <a:ea typeface="Canva Sans"/>
                <a:cs typeface="Canva Sans"/>
                <a:sym typeface="Canva Sans"/>
              </a:rPr>
              <a:t>📊 Live polls and quizzes</a:t>
            </a:r>
          </a:p>
          <a:p>
            <a:pPr algn="ctr">
              <a:lnSpc>
                <a:spcPts val="3821"/>
              </a:lnSpc>
              <a:spcBef>
                <a:spcPct val="0"/>
              </a:spcBef>
            </a:pPr>
            <a:r>
              <a:rPr lang="en-US" sz="2729">
                <a:solidFill>
                  <a:srgbClr val="000000"/>
                </a:solidFill>
                <a:latin typeface="Canva Sans"/>
                <a:ea typeface="Canva Sans"/>
                <a:cs typeface="Canva Sans"/>
                <a:sym typeface="Canva Sans"/>
              </a:rPr>
              <a:t> 📊 Interactive infographics</a:t>
            </a:r>
          </a:p>
          <a:p>
            <a:pPr algn="ctr">
              <a:lnSpc>
                <a:spcPts val="3821"/>
              </a:lnSpc>
              <a:spcBef>
                <a:spcPct val="0"/>
              </a:spcBef>
            </a:pPr>
            <a:r>
              <a:rPr lang="en-US" sz="2729">
                <a:solidFill>
                  <a:srgbClr val="000000"/>
                </a:solidFill>
                <a:latin typeface="Canva Sans"/>
                <a:ea typeface="Canva Sans"/>
                <a:cs typeface="Canva Sans"/>
                <a:sym typeface="Canva Sans"/>
              </a:rPr>
              <a:t> 📊 AI-generated dynamic content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9561" y="342024"/>
            <a:ext cx="14167019" cy="4735636"/>
          </a:xfrm>
          <a:custGeom>
            <a:avLst/>
            <a:gdLst/>
            <a:ahLst/>
            <a:cxnLst/>
            <a:rect r="r" b="b" t="t" l="l"/>
            <a:pathLst>
              <a:path h="4735636" w="14167019">
                <a:moveTo>
                  <a:pt x="0" y="0"/>
                </a:moveTo>
                <a:lnTo>
                  <a:pt x="14167019" y="0"/>
                </a:lnTo>
                <a:lnTo>
                  <a:pt x="14167019" y="4735636"/>
                </a:lnTo>
                <a:lnTo>
                  <a:pt x="0" y="4735636"/>
                </a:lnTo>
                <a:lnTo>
                  <a:pt x="0" y="0"/>
                </a:lnTo>
                <a:close/>
              </a:path>
            </a:pathLst>
          </a:custGeom>
          <a:blipFill>
            <a:blip r:embed="rId2"/>
            <a:stretch>
              <a:fillRect l="0" t="-80000" r="0" b="-119157"/>
            </a:stretch>
          </a:blipFill>
        </p:spPr>
      </p:sp>
      <p:sp>
        <p:nvSpPr>
          <p:cNvPr name="TextBox 3" id="3"/>
          <p:cNvSpPr txBox="true"/>
          <p:nvPr/>
        </p:nvSpPr>
        <p:spPr>
          <a:xfrm rot="0">
            <a:off x="267519" y="7142499"/>
            <a:ext cx="17752963"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Your Business Needs a Custom Website: The Benefits of Professional Web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today's digital world, a strong online presence is essential for any business looking to grow and succeed.</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49201"/>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trend boosts user engagement, increases time spent on site, and enhances brand interaction.</a:t>
            </a:r>
          </a:p>
          <a:p>
            <a:pPr algn="ctr">
              <a:lnSpc>
                <a:spcPts val="3821"/>
              </a:lnSpc>
              <a:spcBef>
                <a:spcPct val="0"/>
              </a:spcBef>
            </a:pPr>
            <a:r>
              <a:rPr lang="en-US" sz="2729">
                <a:solidFill>
                  <a:srgbClr val="000000"/>
                </a:solidFill>
                <a:latin typeface="Canva Sans"/>
                <a:ea typeface="Canva Sans"/>
                <a:cs typeface="Canva Sans"/>
                <a:sym typeface="Canva Sans"/>
              </a:rPr>
              <a:t>10. Sustainable &amp; Eco-Friendly Web Design</a:t>
            </a:r>
          </a:p>
          <a:p>
            <a:pPr algn="ctr">
              <a:lnSpc>
                <a:spcPts val="3821"/>
              </a:lnSpc>
              <a:spcBef>
                <a:spcPct val="0"/>
              </a:spcBef>
            </a:pPr>
            <a:r>
              <a:rPr lang="en-US" sz="2729">
                <a:solidFill>
                  <a:srgbClr val="000000"/>
                </a:solidFill>
                <a:latin typeface="Canva Sans"/>
                <a:ea typeface="Canva Sans"/>
                <a:cs typeface="Canva Sans"/>
                <a:sym typeface="Canva Sans"/>
              </a:rPr>
              <a:t>As businesses focus on sustainability, websites will adopt eco-friendly practices, such as:</a:t>
            </a:r>
          </a:p>
          <a:p>
            <a:pPr algn="ctr">
              <a:lnSpc>
                <a:spcPts val="3821"/>
              </a:lnSpc>
              <a:spcBef>
                <a:spcPct val="0"/>
              </a:spcBef>
            </a:pPr>
            <a:r>
              <a:rPr lang="en-US" sz="2729">
                <a:solidFill>
                  <a:srgbClr val="000000"/>
                </a:solidFill>
                <a:latin typeface="Canva Sans"/>
                <a:ea typeface="Canva Sans"/>
                <a:cs typeface="Canva Sans"/>
                <a:sym typeface="Canva Sans"/>
              </a:rPr>
              <a:t>🌱 Energy-efficient hosting solutions</a:t>
            </a:r>
          </a:p>
          <a:p>
            <a:pPr algn="ctr">
              <a:lnSpc>
                <a:spcPts val="3821"/>
              </a:lnSpc>
              <a:spcBef>
                <a:spcPct val="0"/>
              </a:spcBef>
            </a:pPr>
            <a:r>
              <a:rPr lang="en-US" sz="2729">
                <a:solidFill>
                  <a:srgbClr val="000000"/>
                </a:solidFill>
                <a:latin typeface="Canva Sans"/>
                <a:ea typeface="Canva Sans"/>
                <a:cs typeface="Canva Sans"/>
                <a:sym typeface="Canva Sans"/>
              </a:rPr>
              <a:t> 🌱 Lightweight coding for lower energy consumption</a:t>
            </a:r>
          </a:p>
          <a:p>
            <a:pPr algn="ctr">
              <a:lnSpc>
                <a:spcPts val="3821"/>
              </a:lnSpc>
              <a:spcBef>
                <a:spcPct val="0"/>
              </a:spcBef>
            </a:pPr>
            <a:r>
              <a:rPr lang="en-US" sz="2729">
                <a:solidFill>
                  <a:srgbClr val="000000"/>
                </a:solidFill>
                <a:latin typeface="Canva Sans"/>
                <a:ea typeface="Canva Sans"/>
                <a:cs typeface="Canva Sans"/>
                <a:sym typeface="Canva Sans"/>
              </a:rPr>
              <a:t> 🌱 Minimalistic design to reduce data load</a:t>
            </a:r>
          </a:p>
          <a:p>
            <a:pPr algn="ctr">
              <a:lnSpc>
                <a:spcPts val="3821"/>
              </a:lnSpc>
              <a:spcBef>
                <a:spcPct val="0"/>
              </a:spcBef>
            </a:pPr>
            <a:r>
              <a:rPr lang="en-US" sz="2729">
                <a:solidFill>
                  <a:srgbClr val="000000"/>
                </a:solidFill>
                <a:latin typeface="Canva Sans"/>
                <a:ea typeface="Canva Sans"/>
                <a:cs typeface="Canva Sans"/>
                <a:sym typeface="Canva Sans"/>
              </a:rPr>
              <a:t>Sustainable web design aligns with corporate social responsibility (CSR) initiatives and attracts eco-conscious consumers.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33992"/>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The future of website design in 2025 is all about enhancing user experience, optimizing for AI and voice search, improving security, and focusing on sustainability. By adopting these trends, businesses can stay ahead of the competition, boost engagement, and increase conversions.</a:t>
            </a:r>
          </a:p>
          <a:p>
            <a:pPr algn="ctr">
              <a:lnSpc>
                <a:spcPts val="3821"/>
              </a:lnSpc>
              <a:spcBef>
                <a:spcPct val="0"/>
              </a:spcBef>
            </a:pPr>
            <a:r>
              <a:rPr lang="en-US" sz="2729">
                <a:solidFill>
                  <a:srgbClr val="000000"/>
                </a:solidFill>
                <a:latin typeface="Canva Sans"/>
                <a:ea typeface="Canva Sans"/>
                <a:cs typeface="Canva Sans"/>
                <a:sym typeface="Canva Sans"/>
              </a:rPr>
              <a:t>🚀 Want to upgrade your website with the latest trends? Contact a professional website design and development company today!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3177" t="0" r="-23177"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4437" y="328873"/>
            <a:ext cx="14535103" cy="4198146"/>
          </a:xfrm>
          <a:custGeom>
            <a:avLst/>
            <a:gdLst/>
            <a:ahLst/>
            <a:cxnLst/>
            <a:rect r="r" b="b" t="t" l="l"/>
            <a:pathLst>
              <a:path h="4198146" w="14535103">
                <a:moveTo>
                  <a:pt x="0" y="0"/>
                </a:moveTo>
                <a:lnTo>
                  <a:pt x="14535103" y="0"/>
                </a:lnTo>
                <a:lnTo>
                  <a:pt x="14535103" y="4198146"/>
                </a:lnTo>
                <a:lnTo>
                  <a:pt x="0" y="4198146"/>
                </a:lnTo>
                <a:lnTo>
                  <a:pt x="0" y="0"/>
                </a:lnTo>
                <a:close/>
              </a:path>
            </a:pathLst>
          </a:custGeom>
          <a:blipFill>
            <a:blip r:embed="rId2"/>
            <a:stretch>
              <a:fillRect l="0" t="-6521" r="0" b="-77591"/>
            </a:stretch>
          </a:blipFill>
        </p:spPr>
      </p:sp>
      <p:sp>
        <p:nvSpPr>
          <p:cNvPr name="TextBox 3" id="3"/>
          <p:cNvSpPr txBox="true"/>
          <p:nvPr/>
        </p:nvSpPr>
        <p:spPr>
          <a:xfrm rot="0">
            <a:off x="0" y="648476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While many companies rely on generic website templates or DIY website builders, a custom website designed and developed by professionals can provide a significant competitive advantage.</a:t>
            </a:r>
          </a:p>
          <a:p>
            <a:pPr algn="ctr">
              <a:lnSpc>
                <a:spcPts val="4373"/>
              </a:lnSpc>
              <a:spcBef>
                <a:spcPct val="0"/>
              </a:spcBef>
            </a:pPr>
            <a:r>
              <a:rPr lang="en-US" sz="2733">
                <a:solidFill>
                  <a:srgbClr val="000000"/>
                </a:solidFill>
                <a:latin typeface="Canva Sans"/>
                <a:ea typeface="Canva Sans"/>
                <a:cs typeface="Canva Sans"/>
                <a:sym typeface="Canva Sans"/>
              </a:rPr>
              <a:t>A well-crafted website is more than just an online brochure—it’s a powerful tool for branding, customer engagement, lead generation, and sales conversion.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8819" y="313691"/>
            <a:ext cx="14508220" cy="4292473"/>
          </a:xfrm>
          <a:custGeom>
            <a:avLst/>
            <a:gdLst/>
            <a:ahLst/>
            <a:cxnLst/>
            <a:rect r="r" b="b" t="t" l="l"/>
            <a:pathLst>
              <a:path h="4292473" w="14508220">
                <a:moveTo>
                  <a:pt x="0" y="0"/>
                </a:moveTo>
                <a:lnTo>
                  <a:pt x="14508220" y="0"/>
                </a:lnTo>
                <a:lnTo>
                  <a:pt x="14508220" y="4292474"/>
                </a:lnTo>
                <a:lnTo>
                  <a:pt x="0" y="4292474"/>
                </a:lnTo>
                <a:lnTo>
                  <a:pt x="0" y="0"/>
                </a:lnTo>
                <a:close/>
              </a:path>
            </a:pathLst>
          </a:custGeom>
          <a:blipFill>
            <a:blip r:embed="rId2"/>
            <a:stretch>
              <a:fillRect l="0" t="-22069" r="0" b="-71102"/>
            </a:stretch>
          </a:blipFill>
        </p:spPr>
      </p:sp>
      <p:sp>
        <p:nvSpPr>
          <p:cNvPr name="TextBox 3" id="3"/>
          <p:cNvSpPr txBox="true"/>
          <p:nvPr/>
        </p:nvSpPr>
        <p:spPr>
          <a:xfrm rot="0">
            <a:off x="0" y="678995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article explores the key reasons why investing in a custom website is one of the best decisions you can make for your business.</a:t>
            </a:r>
          </a:p>
          <a:p>
            <a:pPr algn="ctr">
              <a:lnSpc>
                <a:spcPts val="4373"/>
              </a:lnSpc>
              <a:spcBef>
                <a:spcPct val="0"/>
              </a:spcBef>
            </a:pPr>
            <a:r>
              <a:rPr lang="en-US" sz="2733">
                <a:solidFill>
                  <a:srgbClr val="000000"/>
                </a:solidFill>
                <a:latin typeface="Canva Sans"/>
                <a:ea typeface="Canva Sans"/>
                <a:cs typeface="Canva Sans"/>
                <a:sym typeface="Canva Sans"/>
              </a:rPr>
              <a:t>1. Unique Brand Identity &amp; Professional Design</a:t>
            </a:r>
          </a:p>
          <a:p>
            <a:pPr algn="ctr">
              <a:lnSpc>
                <a:spcPts val="4373"/>
              </a:lnSpc>
              <a:spcBef>
                <a:spcPct val="0"/>
              </a:spcBef>
            </a:pPr>
            <a:r>
              <a:rPr lang="en-US" sz="2733">
                <a:solidFill>
                  <a:srgbClr val="000000"/>
                </a:solidFill>
                <a:latin typeface="Canva Sans"/>
                <a:ea typeface="Canva Sans"/>
                <a:cs typeface="Canva Sans"/>
                <a:sym typeface="Canva Sans"/>
              </a:rPr>
              <a:t>Your website serves as a digital reflection of your brand's identity.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9984" y="352265"/>
            <a:ext cx="14723746" cy="3978540"/>
          </a:xfrm>
          <a:custGeom>
            <a:avLst/>
            <a:gdLst/>
            <a:ahLst/>
            <a:cxnLst/>
            <a:rect r="r" b="b" t="t" l="l"/>
            <a:pathLst>
              <a:path h="3978540" w="14723746">
                <a:moveTo>
                  <a:pt x="0" y="0"/>
                </a:moveTo>
                <a:lnTo>
                  <a:pt x="14723746" y="0"/>
                </a:lnTo>
                <a:lnTo>
                  <a:pt x="14723746" y="3978540"/>
                </a:lnTo>
                <a:lnTo>
                  <a:pt x="0" y="3978540"/>
                </a:lnTo>
                <a:lnTo>
                  <a:pt x="0" y="0"/>
                </a:lnTo>
                <a:close/>
              </a:path>
            </a:pathLst>
          </a:custGeom>
          <a:blipFill>
            <a:blip r:embed="rId2"/>
            <a:stretch>
              <a:fillRect l="0" t="-46824" r="0" b="-100388"/>
            </a:stretch>
          </a:blipFill>
        </p:spPr>
      </p:sp>
      <p:sp>
        <p:nvSpPr>
          <p:cNvPr name="TextBox 3" id="3"/>
          <p:cNvSpPr txBox="true"/>
          <p:nvPr/>
        </p:nvSpPr>
        <p:spPr>
          <a:xfrm rot="0">
            <a:off x="0" y="721090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custom website allows you to create a unique brand identity that sets you apart from competitors. Unlike pre-made templates that thousands of other businesses might use, a custom web design ensures that every aspect of your website aligns with your brand’s colors, fonts, imagery, and overall message.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809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professional web design, you get:</a:t>
            </a:r>
          </a:p>
          <a:p>
            <a:pPr algn="ctr">
              <a:lnSpc>
                <a:spcPts val="4373"/>
              </a:lnSpc>
              <a:spcBef>
                <a:spcPct val="0"/>
              </a:spcBef>
            </a:pPr>
            <a:r>
              <a:rPr lang="en-US" sz="2733">
                <a:solidFill>
                  <a:srgbClr val="000000"/>
                </a:solidFill>
                <a:latin typeface="Canva Sans"/>
                <a:ea typeface="Canva Sans"/>
                <a:cs typeface="Canva Sans"/>
                <a:sym typeface="Canva Sans"/>
              </a:rPr>
              <a:t> ✅ A visually appealing, user-friendly interface</a:t>
            </a:r>
          </a:p>
          <a:p>
            <a:pPr algn="ctr">
              <a:lnSpc>
                <a:spcPts val="4373"/>
              </a:lnSpc>
              <a:spcBef>
                <a:spcPct val="0"/>
              </a:spcBef>
            </a:pPr>
            <a:r>
              <a:rPr lang="en-US" sz="2733">
                <a:solidFill>
                  <a:srgbClr val="000000"/>
                </a:solidFill>
                <a:latin typeface="Canva Sans"/>
                <a:ea typeface="Canva Sans"/>
                <a:cs typeface="Canva Sans"/>
                <a:sym typeface="Canva Sans"/>
              </a:rPr>
              <a:t> ✅ Brand consistency across all digital platforms</a:t>
            </a:r>
          </a:p>
          <a:p>
            <a:pPr algn="ctr">
              <a:lnSpc>
                <a:spcPts val="4373"/>
              </a:lnSpc>
              <a:spcBef>
                <a:spcPct val="0"/>
              </a:spcBef>
            </a:pPr>
            <a:r>
              <a:rPr lang="en-US" sz="2733">
                <a:solidFill>
                  <a:srgbClr val="000000"/>
                </a:solidFill>
                <a:latin typeface="Canva Sans"/>
                <a:ea typeface="Canva Sans"/>
                <a:cs typeface="Canva Sans"/>
                <a:sym typeface="Canva Sans"/>
              </a:rPr>
              <a:t> ✅ A website tailored to your target audience’s preferences</a:t>
            </a:r>
          </a:p>
          <a:p>
            <a:pPr algn="ctr">
              <a:lnSpc>
                <a:spcPts val="4373"/>
              </a:lnSpc>
              <a:spcBef>
                <a:spcPct val="0"/>
              </a:spcBef>
            </a:pPr>
            <a:r>
              <a:rPr lang="en-US" sz="2733">
                <a:solidFill>
                  <a:srgbClr val="000000"/>
                </a:solidFill>
                <a:latin typeface="Canva Sans"/>
                <a:ea typeface="Canva Sans"/>
                <a:cs typeface="Canva Sans"/>
                <a:sym typeface="Canva Sans"/>
              </a:rPr>
              <a:t>2. Better User Experience (UX) &amp; Higher Engagement</a:t>
            </a:r>
          </a:p>
          <a:p>
            <a:pPr algn="ctr">
              <a:lnSpc>
                <a:spcPts val="4373"/>
              </a:lnSpc>
              <a:spcBef>
                <a:spcPct val="0"/>
              </a:spcBef>
            </a:pPr>
            <a:r>
              <a:rPr lang="en-US" sz="2733">
                <a:solidFill>
                  <a:srgbClr val="000000"/>
                </a:solidFill>
                <a:latin typeface="Canva Sans"/>
                <a:ea typeface="Canva Sans"/>
                <a:cs typeface="Canva Sans"/>
                <a:sym typeface="Canva Sans"/>
              </a:rPr>
              <a:t>User experience (UX) plays a vital role in shaping the effectiveness of web design. A well-structured website enhances navigation, ensuring that visitors can easily find the information they need.</a:t>
            </a:r>
          </a:p>
          <a:p>
            <a:pPr algn="ctr">
              <a:lnSpc>
                <a:spcPts val="4373"/>
              </a:lnSpc>
              <a:spcBef>
                <a:spcPct val="0"/>
              </a:spcBef>
            </a:pPr>
            <a:r>
              <a:rPr lang="en-US" sz="2733">
                <a:solidFill>
                  <a:srgbClr val="000000"/>
                </a:solidFill>
                <a:latin typeface="Canva Sans"/>
                <a:ea typeface="Canva Sans"/>
                <a:cs typeface="Canva Sans"/>
                <a:sym typeface="Canva Sans"/>
              </a:rPr>
              <a:t>A custom-built website ensures:</a:t>
            </a:r>
          </a:p>
          <a:p>
            <a:pPr algn="ctr">
              <a:lnSpc>
                <a:spcPts val="4373"/>
              </a:lnSpc>
              <a:spcBef>
                <a:spcPct val="0"/>
              </a:spcBef>
            </a:pPr>
            <a:r>
              <a:rPr lang="en-US" sz="2733">
                <a:solidFill>
                  <a:srgbClr val="000000"/>
                </a:solidFill>
                <a:latin typeface="Canva Sans"/>
                <a:ea typeface="Canva Sans"/>
                <a:cs typeface="Canva Sans"/>
                <a:sym typeface="Canva Sans"/>
              </a:rPr>
              <a:t> ✔ Fast loading speeds for optimal performance</a:t>
            </a:r>
          </a:p>
          <a:p>
            <a:pPr algn="ctr">
              <a:lnSpc>
                <a:spcPts val="4373"/>
              </a:lnSpc>
              <a:spcBef>
                <a:spcPct val="0"/>
              </a:spcBef>
            </a:pPr>
            <a:r>
              <a:rPr lang="en-US" sz="2733">
                <a:solidFill>
                  <a:srgbClr val="000000"/>
                </a:solidFill>
                <a:latin typeface="Canva Sans"/>
                <a:ea typeface="Canva Sans"/>
                <a:cs typeface="Canva Sans"/>
                <a:sym typeface="Canva Sans"/>
              </a:rPr>
              <a:t> ✔ Mobile-friendly and responsive design for all devices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48570"/>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 Intuitive navigation to keep users engaged</a:t>
            </a:r>
          </a:p>
          <a:p>
            <a:pPr algn="ctr">
              <a:lnSpc>
                <a:spcPts val="4373"/>
              </a:lnSpc>
              <a:spcBef>
                <a:spcPct val="0"/>
              </a:spcBef>
            </a:pPr>
            <a:r>
              <a:rPr lang="en-US" sz="2733">
                <a:solidFill>
                  <a:srgbClr val="000000"/>
                </a:solidFill>
                <a:latin typeface="Canva Sans"/>
                <a:ea typeface="Canva Sans"/>
                <a:cs typeface="Canva Sans"/>
                <a:sym typeface="Canva Sans"/>
              </a:rPr>
              <a:t> ✔ Enhanced accessibility for all users</a:t>
            </a:r>
          </a:p>
          <a:p>
            <a:pPr algn="ctr">
              <a:lnSpc>
                <a:spcPts val="4373"/>
              </a:lnSpc>
              <a:spcBef>
                <a:spcPct val="0"/>
              </a:spcBef>
            </a:pPr>
            <a:r>
              <a:rPr lang="en-US" sz="2733">
                <a:solidFill>
                  <a:srgbClr val="000000"/>
                </a:solidFill>
                <a:latin typeface="Canva Sans"/>
                <a:ea typeface="Canva Sans"/>
                <a:cs typeface="Canva Sans"/>
                <a:sym typeface="Canva Sans"/>
              </a:rPr>
              <a:t>By improving UX, you can reduce bounce rates, increase engagement, and encourage more conversions.</a:t>
            </a:r>
          </a:p>
          <a:p>
            <a:pPr algn="ctr">
              <a:lnSpc>
                <a:spcPts val="4373"/>
              </a:lnSpc>
              <a:spcBef>
                <a:spcPct val="0"/>
              </a:spcBef>
            </a:pPr>
            <a:r>
              <a:rPr lang="en-US" sz="2733">
                <a:solidFill>
                  <a:srgbClr val="000000"/>
                </a:solidFill>
                <a:latin typeface="Canva Sans"/>
                <a:ea typeface="Canva Sans"/>
                <a:cs typeface="Canva Sans"/>
                <a:sym typeface="Canva Sans"/>
              </a:rPr>
              <a:t>3. Improved SEO for Higher Search Rankings</a:t>
            </a:r>
          </a:p>
          <a:p>
            <a:pPr algn="ctr">
              <a:lnSpc>
                <a:spcPts val="4373"/>
              </a:lnSpc>
              <a:spcBef>
                <a:spcPct val="0"/>
              </a:spcBef>
            </a:pPr>
            <a:r>
              <a:rPr lang="en-US" sz="2733">
                <a:solidFill>
                  <a:srgbClr val="000000"/>
                </a:solidFill>
                <a:latin typeface="Canva Sans"/>
                <a:ea typeface="Canva Sans"/>
                <a:cs typeface="Canva Sans"/>
                <a:sym typeface="Canva Sans"/>
              </a:rPr>
              <a:t>A custom website is built with search engine optimization (SEO) in mind. Unlike generic templates that may lack proper optimization, a professionally developed site ensures:</a:t>
            </a:r>
          </a:p>
          <a:p>
            <a:pPr algn="ctr">
              <a:lnSpc>
                <a:spcPts val="4373"/>
              </a:lnSpc>
              <a:spcBef>
                <a:spcPct val="0"/>
              </a:spcBef>
            </a:pPr>
            <a:r>
              <a:rPr lang="en-US" sz="2733">
                <a:solidFill>
                  <a:srgbClr val="000000"/>
                </a:solidFill>
                <a:latin typeface="Canva Sans"/>
                <a:ea typeface="Canva Sans"/>
                <a:cs typeface="Canva Sans"/>
                <a:sym typeface="Canva Sans"/>
              </a:rPr>
              <a:t>🔹 SEO-friendly coding and structure</a:t>
            </a:r>
          </a:p>
          <a:p>
            <a:pPr algn="ctr">
              <a:lnSpc>
                <a:spcPts val="4373"/>
              </a:lnSpc>
              <a:spcBef>
                <a:spcPct val="0"/>
              </a:spcBef>
            </a:pPr>
            <a:r>
              <a:rPr lang="en-US" sz="2733">
                <a:solidFill>
                  <a:srgbClr val="000000"/>
                </a:solidFill>
                <a:latin typeface="Canva Sans"/>
                <a:ea typeface="Canva Sans"/>
                <a:cs typeface="Canva Sans"/>
                <a:sym typeface="Canva Sans"/>
              </a:rPr>
              <a:t> 🔹 Optimized page speed for better rankings</a:t>
            </a:r>
          </a:p>
          <a:p>
            <a:pPr algn="ctr">
              <a:lnSpc>
                <a:spcPts val="4373"/>
              </a:lnSpc>
              <a:spcBef>
                <a:spcPct val="0"/>
              </a:spcBef>
            </a:pPr>
            <a:r>
              <a:rPr lang="en-US" sz="2733">
                <a:solidFill>
                  <a:srgbClr val="000000"/>
                </a:solidFill>
                <a:latin typeface="Canva Sans"/>
                <a:ea typeface="Canva Sans"/>
                <a:cs typeface="Canva Sans"/>
                <a:sym typeface="Canva Sans"/>
              </a:rPr>
              <a:t> 🔹 Proper use of meta tags, headers, and keyword placement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8402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 Mobile responsiveness, a key factor in Google’s ranking algorithm</a:t>
            </a:r>
          </a:p>
          <a:p>
            <a:pPr algn="ctr">
              <a:lnSpc>
                <a:spcPts val="4373"/>
              </a:lnSpc>
              <a:spcBef>
                <a:spcPct val="0"/>
              </a:spcBef>
            </a:pPr>
            <a:r>
              <a:rPr lang="en-US" sz="2733">
                <a:solidFill>
                  <a:srgbClr val="000000"/>
                </a:solidFill>
                <a:latin typeface="Canva Sans"/>
                <a:ea typeface="Canva Sans"/>
                <a:cs typeface="Canva Sans"/>
                <a:sym typeface="Canva Sans"/>
              </a:rPr>
              <a:t>A well-optimized website helps your business rank higher on Google, driving more organic traffic and increasing visibility.</a:t>
            </a:r>
          </a:p>
          <a:p>
            <a:pPr algn="ctr">
              <a:lnSpc>
                <a:spcPts val="4373"/>
              </a:lnSpc>
              <a:spcBef>
                <a:spcPct val="0"/>
              </a:spcBef>
            </a:pPr>
            <a:r>
              <a:rPr lang="en-US" sz="2733">
                <a:solidFill>
                  <a:srgbClr val="000000"/>
                </a:solidFill>
                <a:latin typeface="Canva Sans"/>
                <a:ea typeface="Canva Sans"/>
                <a:cs typeface="Canva Sans"/>
                <a:sym typeface="Canva Sans"/>
              </a:rPr>
              <a:t>4. Scalability &amp; Future Growth</a:t>
            </a:r>
          </a:p>
          <a:p>
            <a:pPr algn="ctr">
              <a:lnSpc>
                <a:spcPts val="4373"/>
              </a:lnSpc>
              <a:spcBef>
                <a:spcPct val="0"/>
              </a:spcBef>
            </a:pPr>
            <a:r>
              <a:rPr lang="en-US" sz="2733">
                <a:solidFill>
                  <a:srgbClr val="000000"/>
                </a:solidFill>
                <a:latin typeface="Canva Sans"/>
                <a:ea typeface="Canva Sans"/>
                <a:cs typeface="Canva Sans"/>
                <a:sym typeface="Canva Sans"/>
              </a:rPr>
              <a:t>As your business grows, your website should progress and adapt accordingly. A custom website offers scalability, meaning it can be easily expanded with new features, pages, and integrations as needed.</a:t>
            </a:r>
          </a:p>
          <a:p>
            <a:pPr algn="ctr">
              <a:lnSpc>
                <a:spcPts val="4373"/>
              </a:lnSpc>
              <a:spcBef>
                <a:spcPct val="0"/>
              </a:spcBef>
            </a:pPr>
            <a:r>
              <a:rPr lang="en-US" sz="2733">
                <a:solidFill>
                  <a:srgbClr val="000000"/>
                </a:solidFill>
                <a:latin typeface="Canva Sans"/>
                <a:ea typeface="Canva Sans"/>
                <a:cs typeface="Canva Sans"/>
                <a:sym typeface="Canva Sans"/>
              </a:rPr>
              <a:t>Some benefits of scalability include:</a:t>
            </a:r>
          </a:p>
          <a:p>
            <a:pPr algn="ctr">
              <a:lnSpc>
                <a:spcPts val="4373"/>
              </a:lnSpc>
              <a:spcBef>
                <a:spcPct val="0"/>
              </a:spcBef>
            </a:pPr>
            <a:r>
              <a:rPr lang="en-US" sz="2733">
                <a:solidFill>
                  <a:srgbClr val="000000"/>
                </a:solidFill>
                <a:latin typeface="Canva Sans"/>
                <a:ea typeface="Canva Sans"/>
                <a:cs typeface="Canva Sans"/>
                <a:sym typeface="Canva Sans"/>
              </a:rPr>
              <a:t> ✅ Adding new services or products without redesigning the entire website</a:t>
            </a:r>
          </a:p>
          <a:p>
            <a:pPr algn="ctr">
              <a:lnSpc>
                <a:spcPts val="4373"/>
              </a:lnSpc>
              <a:spcBef>
                <a:spcPct val="0"/>
              </a:spcBef>
            </a:pPr>
            <a:r>
              <a:rPr lang="en-US" sz="2733">
                <a:solidFill>
                  <a:srgbClr val="000000"/>
                </a:solidFill>
                <a:latin typeface="Canva Sans"/>
                <a:ea typeface="Canva Sans"/>
                <a:cs typeface="Canva Sans"/>
                <a:sym typeface="Canva Sans"/>
              </a:rPr>
              <a:t> ✅ Seamless integration with third-party tools (CRM, analytics, payment gateways)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89249"/>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 The ability to implement future technologies like AI chatbots or automation</a:t>
            </a:r>
          </a:p>
          <a:p>
            <a:pPr algn="ctr">
              <a:lnSpc>
                <a:spcPts val="4373"/>
              </a:lnSpc>
              <a:spcBef>
                <a:spcPct val="0"/>
              </a:spcBef>
            </a:pPr>
            <a:r>
              <a:rPr lang="en-US" sz="2733">
                <a:solidFill>
                  <a:srgbClr val="000000"/>
                </a:solidFill>
                <a:latin typeface="Canva Sans"/>
                <a:ea typeface="Canva Sans"/>
                <a:cs typeface="Canva Sans"/>
                <a:sym typeface="Canva Sans"/>
              </a:rPr>
              <a:t>Unlike template-based sites that may have limitations, a custom site grows with your business.</a:t>
            </a:r>
          </a:p>
          <a:p>
            <a:pPr algn="ctr">
              <a:lnSpc>
                <a:spcPts val="4373"/>
              </a:lnSpc>
              <a:spcBef>
                <a:spcPct val="0"/>
              </a:spcBef>
            </a:pPr>
            <a:r>
              <a:rPr lang="en-US" sz="2733">
                <a:solidFill>
                  <a:srgbClr val="000000"/>
                </a:solidFill>
                <a:latin typeface="Canva Sans"/>
                <a:ea typeface="Canva Sans"/>
                <a:cs typeface="Canva Sans"/>
                <a:sym typeface="Canva Sans"/>
              </a:rPr>
              <a:t>5. Enhanced Security &amp; Data Protection</a:t>
            </a:r>
          </a:p>
        </p:txBody>
      </p:sp>
      <p:sp>
        <p:nvSpPr>
          <p:cNvPr name="TextBox 3" id="3"/>
          <p:cNvSpPr txBox="true"/>
          <p:nvPr/>
        </p:nvSpPr>
        <p:spPr>
          <a:xfrm rot="0">
            <a:off x="0" y="4301070"/>
            <a:ext cx="18288000" cy="437597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Businesses of all sizes face an increasing risk from cybersecurity threats. Custom website development provides advanced security features to protect sensitive customer data.</a:t>
            </a:r>
          </a:p>
          <a:p>
            <a:pPr algn="ctr">
              <a:lnSpc>
                <a:spcPts val="4373"/>
              </a:lnSpc>
              <a:spcBef>
                <a:spcPct val="0"/>
              </a:spcBef>
            </a:pPr>
            <a:r>
              <a:rPr lang="en-US" sz="2733">
                <a:solidFill>
                  <a:srgbClr val="000000"/>
                </a:solidFill>
                <a:latin typeface="Canva Sans"/>
                <a:ea typeface="Canva Sans"/>
                <a:cs typeface="Canva Sans"/>
                <a:sym typeface="Canva Sans"/>
              </a:rPr>
              <a:t>🔒 Custom-built security measures reduce vulnerabilities</a:t>
            </a:r>
          </a:p>
          <a:p>
            <a:pPr algn="ctr">
              <a:lnSpc>
                <a:spcPts val="4373"/>
              </a:lnSpc>
              <a:spcBef>
                <a:spcPct val="0"/>
              </a:spcBef>
            </a:pPr>
            <a:r>
              <a:rPr lang="en-US" sz="2733">
                <a:solidFill>
                  <a:srgbClr val="000000"/>
                </a:solidFill>
                <a:latin typeface="Canva Sans"/>
                <a:ea typeface="Canva Sans"/>
                <a:cs typeface="Canva Sans"/>
                <a:sym typeface="Canva Sans"/>
              </a:rPr>
              <a:t> 🔒 SSL encryption ensures safe browsing</a:t>
            </a:r>
          </a:p>
          <a:p>
            <a:pPr algn="ctr">
              <a:lnSpc>
                <a:spcPts val="4373"/>
              </a:lnSpc>
              <a:spcBef>
                <a:spcPct val="0"/>
              </a:spcBef>
            </a:pPr>
            <a:r>
              <a:rPr lang="en-US" sz="2733">
                <a:solidFill>
                  <a:srgbClr val="000000"/>
                </a:solidFill>
                <a:latin typeface="Canva Sans"/>
                <a:ea typeface="Canva Sans"/>
                <a:cs typeface="Canva Sans"/>
                <a:sym typeface="Canva Sans"/>
              </a:rPr>
              <a:t> 🔒 Regular updates and maintenance prevent cyber attacks</a:t>
            </a:r>
          </a:p>
          <a:p>
            <a:pPr algn="ctr">
              <a:lnSpc>
                <a:spcPts val="4373"/>
              </a:lnSpc>
              <a:spcBef>
                <a:spcPct val="0"/>
              </a:spcBef>
            </a:pPr>
            <a:r>
              <a:rPr lang="en-US" sz="2733">
                <a:solidFill>
                  <a:srgbClr val="000000"/>
                </a:solidFill>
                <a:latin typeface="Canva Sans"/>
                <a:ea typeface="Canva Sans"/>
                <a:cs typeface="Canva Sans"/>
                <a:sym typeface="Canva Sans"/>
              </a:rPr>
              <a:t> 🔒 Custom backend development minimizes risks compared to open-source platforms</a:t>
            </a:r>
          </a:p>
          <a:p>
            <a:pPr algn="ctr">
              <a:lnSpc>
                <a:spcPts val="4373"/>
              </a:lnSpc>
              <a:spcBef>
                <a:spcPct val="0"/>
              </a:spcBef>
            </a:pPr>
            <a:r>
              <a:rPr lang="en-US" sz="2733">
                <a:solidFill>
                  <a:srgbClr val="000000"/>
                </a:solidFill>
                <a:latin typeface="Canva Sans"/>
                <a:ea typeface="Canva Sans"/>
                <a:cs typeface="Canva Sans"/>
                <a:sym typeface="Canva Sans"/>
              </a:rPr>
              <a:t>By investing in a secure website, you build trust with customers and reduce the risk of data breaches.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DAGiQJoZS5o</dc:identifier>
  <dcterms:modified xsi:type="dcterms:W3CDTF">2011-08-01T06:04:30Z</dcterms:modified>
  <cp:revision>1</cp:revision>
  <dc:title>Why Your Business Needs a Custom Website: The Benefits of Professional Web Design and Development</dc:title>
</cp:coreProperties>
</file>