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20-02-2026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254599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20-02-2026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946360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20-02-2026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32952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20-02-2026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20885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34D296-6EED-4FCD-9B07-793169F2E634}" type="datetimeFigureOut">
              <a:rPr lang="en-IN" smtClean="0"/>
              <a:t>20-02-2026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1679362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E34D296-6EED-4FCD-9B07-793169F2E634}" type="datetimeFigureOut">
              <a:rPr lang="en-IN" smtClean="0"/>
              <a:t>20-02-2026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1031736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E34D296-6EED-4FCD-9B07-793169F2E634}" type="datetimeFigureOut">
              <a:rPr lang="en-IN" smtClean="0"/>
              <a:t>20-02-2026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789474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E34D296-6EED-4FCD-9B07-793169F2E634}" type="datetimeFigureOut">
              <a:rPr lang="en-IN" smtClean="0"/>
              <a:t>20-02-2026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810361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4D296-6EED-4FCD-9B07-793169F2E634}" type="datetimeFigureOut">
              <a:rPr lang="en-IN" smtClean="0"/>
              <a:t>20-02-2026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8677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4D296-6EED-4FCD-9B07-793169F2E634}" type="datetimeFigureOut">
              <a:rPr lang="en-IN" smtClean="0"/>
              <a:t>20-02-2026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020136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4D296-6EED-4FCD-9B07-793169F2E634}" type="datetimeFigureOut">
              <a:rPr lang="en-IN" smtClean="0"/>
              <a:t>20-02-2026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573055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4D296-6EED-4FCD-9B07-793169F2E634}" type="datetimeFigureOut">
              <a:rPr lang="en-IN" smtClean="0"/>
              <a:t>20-02-2026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58644-A686-46AD-9368-410DCE19F227}" type="slidenum">
              <a:rPr lang="en-IN" smtClean="0"/>
              <a:t>‹#›</a:t>
            </a:fld>
            <a:endParaRPr lang="en-IN"/>
          </a:p>
        </p:txBody>
      </p:sp>
    </p:spTree>
    <p:extLst>
      <p:ext uri="{BB962C8B-B14F-4D97-AF65-F5344CB8AC3E}">
        <p14:creationId xmlns:p14="http://schemas.microsoft.com/office/powerpoint/2010/main" val="4220773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posenhomes.co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mailto:hello@sposenhomes.com"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sposenhom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177" y="409302"/>
            <a:ext cx="10903131" cy="1201460"/>
          </a:xfrm>
        </p:spPr>
        <p:txBody>
          <a:bodyPr>
            <a:noAutofit/>
          </a:bodyPr>
          <a:lstStyle/>
          <a:p>
            <a:r>
              <a:rPr lang="en-US" sz="4400" b="1" dirty="0"/>
              <a:t>Smart Ways to Find Affordable Homes With Affordable Home Builders Cape Coral FL</a:t>
            </a:r>
            <a:endParaRPr lang="en-US" sz="4400" b="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1244" y="1788883"/>
            <a:ext cx="6970123" cy="4646749"/>
          </a:xfrm>
          <a:prstGeom prst="rect">
            <a:avLst/>
          </a:prstGeom>
        </p:spPr>
      </p:pic>
    </p:spTree>
    <p:extLst>
      <p:ext uri="{BB962C8B-B14F-4D97-AF65-F5344CB8AC3E}">
        <p14:creationId xmlns:p14="http://schemas.microsoft.com/office/powerpoint/2010/main" val="91817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3440" y="825532"/>
            <a:ext cx="10316146" cy="4801314"/>
          </a:xfrm>
          <a:prstGeom prst="rect">
            <a:avLst/>
          </a:prstGeom>
        </p:spPr>
        <p:txBody>
          <a:bodyPr wrap="square">
            <a:spAutoFit/>
          </a:bodyPr>
          <a:lstStyle/>
          <a:p>
            <a:r>
              <a:rPr lang="en-US" dirty="0"/>
              <a:t>Cape Coral is a great choice in terms of space, sunlight, and a strong community without sacrificing comfort. We often hear individuals claim that affordable homes restrict choices, but we disagree and show the opposite daily. The key is in how our approach can get you into a home that suits both your wallet and lifestyle</a:t>
            </a:r>
            <a:r>
              <a:rPr lang="en-US" dirty="0" smtClean="0"/>
              <a:t>.</a:t>
            </a:r>
          </a:p>
          <a:p>
            <a:endParaRPr lang="en-US" dirty="0"/>
          </a:p>
          <a:p>
            <a:r>
              <a:rPr lang="en-US" b="1" dirty="0"/>
              <a:t>Start With a Clear Budget and Real Priorities</a:t>
            </a:r>
            <a:endParaRPr lang="en-US" dirty="0"/>
          </a:p>
          <a:p>
            <a:r>
              <a:rPr lang="en-US" dirty="0"/>
              <a:t>Prior to viewing homes, you should make a definitive budget that includes payments, insurance costs, taxation, and maintenance. We recommend that you make a list of all that you need now, along with all that you would like to add later. Buyers who plan early often save more and avoid surprises during closing</a:t>
            </a:r>
            <a:r>
              <a:rPr lang="en-US" dirty="0" smtClean="0"/>
              <a:t>.</a:t>
            </a:r>
          </a:p>
          <a:p>
            <a:endParaRPr lang="en-US" dirty="0"/>
          </a:p>
          <a:p>
            <a:r>
              <a:rPr lang="en-US" b="1" dirty="0"/>
              <a:t>Explore Builders Who Focus on Value</a:t>
            </a:r>
            <a:endParaRPr lang="en-US" dirty="0"/>
          </a:p>
          <a:p>
            <a:r>
              <a:rPr lang="en-US" dirty="0"/>
              <a:t>Working with </a:t>
            </a:r>
            <a:r>
              <a:rPr lang="en-US" b="1" dirty="0">
                <a:hlinkClick r:id="rId2"/>
              </a:rPr>
              <a:t>Affordable Home Builders Cape Coral FL</a:t>
            </a:r>
            <a:r>
              <a:rPr lang="en-US" dirty="0"/>
              <a:t> grants you access to designs that consider the balance between cost and quality. The builders are familiar with land prices, permits, and materials in the locality, which helps keep the overall expenses under control. As we show options to our clients, we always stick to those floor plans that maximize the use of space without much wastage of square footage.</a:t>
            </a:r>
          </a:p>
          <a:p>
            <a:r>
              <a:rPr lang="en-US" dirty="0"/>
              <a:t>Choosing the right builder gives you pricing transparency. Clients prefer to have a clear understanding of the costs and not just an estimate of a part of the project. Good builders should provide ways of saving energy.</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1904323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ChangeArrowheads="1"/>
          </p:cNvSpPr>
          <p:nvPr/>
        </p:nvSpPr>
        <p:spPr bwMode="auto">
          <a:xfrm>
            <a:off x="853440" y="889792"/>
            <a:ext cx="10560424" cy="553997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b="1" dirty="0">
                <a:latin typeface="+mn-lt"/>
              </a:rPr>
              <a:t>Plan Home Tours Before Making a Decision</a:t>
            </a:r>
            <a:endParaRPr lang="en-US" dirty="0">
              <a:latin typeface="+mn-lt"/>
            </a:endParaRPr>
          </a:p>
          <a:p>
            <a:r>
              <a:rPr lang="en-US" dirty="0">
                <a:latin typeface="+mn-lt"/>
              </a:rPr>
              <a:t>Our method is to let you visit our Cape Coral Model Homes so that you can check the floor plans, room sizes, and every detail up close. We suggest exploring several model homes to land on the right choice by comparing what you see</a:t>
            </a:r>
            <a:r>
              <a:rPr lang="en-US" dirty="0" smtClean="0">
                <a:latin typeface="+mn-lt"/>
              </a:rPr>
              <a:t>.</a:t>
            </a:r>
            <a:endParaRPr lang="en-US" dirty="0">
              <a:latin typeface="+mn-lt"/>
            </a:endParaRPr>
          </a:p>
          <a:p>
            <a:r>
              <a:rPr lang="en-US" dirty="0">
                <a:latin typeface="+mn-lt"/>
              </a:rPr>
              <a:t>Model homes also show how design choices affect daily living. There is an opportunity to recognize the availability of storage space, kitchen functionality, and lighting effects. Such visits always help buyers make informed choices about their designs, eliminating upgrades that are not required</a:t>
            </a:r>
            <a:r>
              <a:rPr lang="en-US" dirty="0" smtClean="0">
                <a:latin typeface="+mn-lt"/>
              </a:rPr>
              <a:t>.</a:t>
            </a:r>
          </a:p>
          <a:p>
            <a:endParaRPr lang="en-US" dirty="0">
              <a:latin typeface="+mn-lt"/>
            </a:endParaRPr>
          </a:p>
          <a:p>
            <a:r>
              <a:rPr lang="en-US" b="1" dirty="0">
                <a:latin typeface="+mn-lt"/>
              </a:rPr>
              <a:t>Picking The Right Neighborhood Early</a:t>
            </a:r>
            <a:endParaRPr lang="en-US" dirty="0">
              <a:latin typeface="+mn-lt"/>
            </a:endParaRPr>
          </a:p>
          <a:p>
            <a:r>
              <a:rPr lang="en-US" dirty="0">
                <a:latin typeface="+mn-lt"/>
              </a:rPr>
              <a:t>Location influences long-term real estate value and convenience. Some locations are associated with lower house pricing but higher commuting costs. Other locations provide an equal trade-off between pricing and proximity to education facilities, shopping centers, and recreational parks. We help buyers compare locations so they can find value without compromise</a:t>
            </a:r>
            <a:r>
              <a:rPr lang="en-US" dirty="0" smtClean="0">
                <a:latin typeface="+mn-lt"/>
              </a:rPr>
              <a:t>.</a:t>
            </a:r>
          </a:p>
          <a:p>
            <a:endParaRPr lang="en-US" dirty="0">
              <a:latin typeface="+mn-lt"/>
            </a:endParaRPr>
          </a:p>
          <a:p>
            <a:r>
              <a:rPr lang="en-US" b="1" dirty="0">
                <a:latin typeface="+mn-lt"/>
              </a:rPr>
              <a:t>Work With a Builder Who Knows Cape Coral</a:t>
            </a:r>
            <a:endParaRPr lang="en-US" dirty="0">
              <a:latin typeface="+mn-lt"/>
            </a:endParaRPr>
          </a:p>
          <a:p>
            <a:r>
              <a:rPr lang="en-US" dirty="0" err="1">
                <a:latin typeface="+mn-lt"/>
              </a:rPr>
              <a:t>Sposen</a:t>
            </a:r>
            <a:r>
              <a:rPr lang="en-US" dirty="0">
                <a:latin typeface="+mn-lt"/>
              </a:rPr>
              <a:t> Signature Homes prides itself on the construction of the highest-quality homes that also manage to stay in budget. Our knowledge of the area also prevents any setbacks and expensive errors that a person could encounter due to ignorance.</a:t>
            </a:r>
          </a:p>
          <a:p>
            <a:endParaRPr lang="en-US"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dirty="0">
              <a:latin typeface="+mn-lt"/>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3482877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8309" y="1004997"/>
            <a:ext cx="10728960" cy="3416320"/>
          </a:xfrm>
          <a:prstGeom prst="rect">
            <a:avLst/>
          </a:prstGeom>
        </p:spPr>
        <p:txBody>
          <a:bodyPr wrap="square">
            <a:spAutoFit/>
          </a:bodyPr>
          <a:lstStyle/>
          <a:p>
            <a:r>
              <a:rPr lang="en-US" dirty="0"/>
              <a:t>This knowledge will instill confidence in you when you explore Cape Coral Model Homes</a:t>
            </a:r>
            <a:r>
              <a:rPr lang="en-US" b="1" dirty="0"/>
              <a:t>.</a:t>
            </a:r>
            <a:endParaRPr lang="en-US" dirty="0"/>
          </a:p>
          <a:p>
            <a:r>
              <a:rPr lang="en-US" dirty="0"/>
              <a:t>They aid in:</a:t>
            </a:r>
          </a:p>
          <a:p>
            <a:pPr marL="285750" indent="-285750">
              <a:buFont typeface="Arial" panose="020B0604020202020204" pitchFamily="34" charset="0"/>
              <a:buChar char="•"/>
            </a:pPr>
            <a:r>
              <a:rPr lang="en-US" dirty="0"/>
              <a:t>Effective Smart floor plan design.</a:t>
            </a:r>
          </a:p>
          <a:p>
            <a:pPr marL="285750" indent="-285750">
              <a:buFont typeface="Arial" panose="020B0604020202020204" pitchFamily="34" charset="0"/>
              <a:buChar char="•"/>
            </a:pPr>
            <a:r>
              <a:rPr lang="en-US" dirty="0"/>
              <a:t>Cost-effective material choices.</a:t>
            </a:r>
          </a:p>
          <a:p>
            <a:pPr marL="285750" indent="-285750">
              <a:buFont typeface="Arial" panose="020B0604020202020204" pitchFamily="34" charset="0"/>
              <a:buChar char="•"/>
            </a:pPr>
            <a:r>
              <a:rPr lang="en-US" dirty="0"/>
              <a:t>Zoning &amp; Building Regulations</a:t>
            </a:r>
            <a:r>
              <a:rPr lang="en-US" dirty="0" smtClean="0"/>
              <a:t>.</a:t>
            </a:r>
          </a:p>
          <a:p>
            <a:endParaRPr lang="en-US" dirty="0"/>
          </a:p>
          <a:p>
            <a:r>
              <a:rPr lang="en-US" b="1" dirty="0"/>
              <a:t>Final Thought</a:t>
            </a:r>
            <a:endParaRPr lang="en-US" dirty="0"/>
          </a:p>
          <a:p>
            <a:r>
              <a:rPr lang="en-US" dirty="0"/>
              <a:t>"Affordable" does not necessarily mean "cheap." A well-designed house will support a family growing up, home offices for working at home, or even a possible resale down the road.</a:t>
            </a:r>
          </a:p>
          <a:p>
            <a:r>
              <a:rPr lang="en-US" dirty="0"/>
              <a:t>Finding an affordable housing solution in Cape Coral can become much simpler if proper planning and the right builder are involved. With the right assistance from Affordable Home Builders Cape Coral FL, you can rest assured that your home will meet your budget requirements as well as your lifestyle.</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34751" y="-95795"/>
            <a:ext cx="1179169" cy="1179169"/>
          </a:xfrm>
          <a:prstGeom prst="rect">
            <a:avLst/>
          </a:prstGeom>
        </p:spPr>
      </p:pic>
    </p:spTree>
    <p:extLst>
      <p:ext uri="{BB962C8B-B14F-4D97-AF65-F5344CB8AC3E}">
        <p14:creationId xmlns:p14="http://schemas.microsoft.com/office/powerpoint/2010/main" val="4265387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2378" y="1706880"/>
            <a:ext cx="3178628" cy="3178628"/>
          </a:xfrm>
          <a:prstGeom prst="rect">
            <a:avLst/>
          </a:prstGeom>
        </p:spPr>
      </p:pic>
      <p:sp>
        <p:nvSpPr>
          <p:cNvPr id="3" name="Rectangle 2"/>
          <p:cNvSpPr/>
          <p:nvPr/>
        </p:nvSpPr>
        <p:spPr>
          <a:xfrm>
            <a:off x="5381897" y="1571957"/>
            <a:ext cx="5608320" cy="3416320"/>
          </a:xfrm>
          <a:prstGeom prst="rect">
            <a:avLst/>
          </a:prstGeom>
        </p:spPr>
        <p:txBody>
          <a:bodyPr wrap="square">
            <a:spAutoFit/>
          </a:bodyPr>
          <a:lstStyle/>
          <a:p>
            <a:r>
              <a:rPr lang="en-US" b="1" dirty="0" smtClean="0">
                <a:ln w="0"/>
                <a:latin typeface="Cambria" panose="02040503050406030204" pitchFamily="18" charset="0"/>
                <a:ea typeface="Cambria" panose="02040503050406030204" pitchFamily="18" charset="0"/>
              </a:rPr>
              <a:t>For More Details Contact Us :</a:t>
            </a:r>
            <a:br>
              <a:rPr lang="en-US" b="1" dirty="0" smtClean="0">
                <a:ln w="0"/>
                <a:latin typeface="Cambria" panose="02040503050406030204" pitchFamily="18" charset="0"/>
                <a:ea typeface="Cambria" panose="02040503050406030204" pitchFamily="18" charset="0"/>
              </a:rPr>
            </a:br>
            <a:r>
              <a:rPr lang="en-US" b="1" dirty="0" smtClean="0">
                <a:ln w="0"/>
                <a:latin typeface="Cambria" panose="02040503050406030204" pitchFamily="18" charset="0"/>
                <a:ea typeface="Cambria" panose="02040503050406030204" pitchFamily="18" charset="0"/>
              </a:rPr>
              <a:t/>
            </a:r>
            <a:br>
              <a:rPr lang="en-US"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Name:  </a:t>
            </a:r>
            <a:r>
              <a:rPr lang="en-IN" dirty="0" err="1"/>
              <a:t>Sposen</a:t>
            </a:r>
            <a:r>
              <a:rPr lang="en-IN" dirty="0"/>
              <a:t> Signature Homes</a:t>
            </a:r>
            <a:r>
              <a:rPr lang="en-US" b="1" dirty="0" smtClean="0">
                <a:ln w="0"/>
                <a:latin typeface="Cambria" panose="02040503050406030204" pitchFamily="18" charset="0"/>
                <a:ea typeface="Cambria" panose="02040503050406030204" pitchFamily="18" charset="0"/>
              </a:rPr>
              <a:t/>
            </a:r>
            <a:br>
              <a:rPr lang="en-US"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Address: </a:t>
            </a:r>
            <a:r>
              <a:rPr lang="en-IN" dirty="0"/>
              <a:t>2311 Santa Barbara Blvd, Suite 112, 33991 Cape Coral, Florida, USA</a:t>
            </a:r>
            <a:endParaRPr lang="en-IN" dirty="0" smtClean="0">
              <a:ln w="0"/>
              <a:latin typeface="Cambria" panose="02040503050406030204" pitchFamily="18" charset="0"/>
              <a:ea typeface="Cambria" panose="02040503050406030204" pitchFamily="18" charset="0"/>
            </a:endParaRPr>
          </a:p>
          <a:p>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Telephone: </a:t>
            </a:r>
            <a:r>
              <a:rPr lang="en-IN" dirty="0"/>
              <a:t>239-244-8886</a:t>
            </a:r>
            <a:endParaRPr lang="en-IN" dirty="0" smtClean="0">
              <a:ln w="0"/>
              <a:latin typeface="Cambria" panose="02040503050406030204" pitchFamily="18" charset="0"/>
              <a:ea typeface="Cambria" panose="02040503050406030204" pitchFamily="18" charset="0"/>
            </a:endParaRPr>
          </a:p>
          <a:p>
            <a:endParaRPr lang="en-IN" b="1" dirty="0" smtClean="0">
              <a:ln w="0"/>
              <a:solidFill>
                <a:schemeClr val="bg2">
                  <a:lumMod val="10000"/>
                </a:schemeClr>
              </a:solidFill>
              <a:latin typeface="Cambria" panose="02040503050406030204" pitchFamily="18" charset="0"/>
              <a:ea typeface="Cambria" panose="02040503050406030204" pitchFamily="18" charset="0"/>
            </a:endParaRPr>
          </a:p>
          <a:p>
            <a:r>
              <a:rPr lang="en-IN" b="1" dirty="0" smtClean="0">
                <a:ln w="0"/>
                <a:solidFill>
                  <a:schemeClr val="bg2">
                    <a:lumMod val="10000"/>
                  </a:schemeClr>
                </a:solidFill>
                <a:latin typeface="Cambria" panose="02040503050406030204" pitchFamily="18" charset="0"/>
                <a:ea typeface="Cambria" panose="02040503050406030204" pitchFamily="18" charset="0"/>
              </a:rPr>
              <a:t>Email id: </a:t>
            </a:r>
            <a:r>
              <a:rPr lang="en-IN" b="1" u="sng" dirty="0">
                <a:hlinkClick r:id="rId3"/>
              </a:rPr>
              <a:t>hello@sposenhomes.com</a:t>
            </a:r>
            <a:r>
              <a:rPr lang="en-IN" b="1" dirty="0" smtClean="0">
                <a:ln w="0"/>
                <a:solidFill>
                  <a:schemeClr val="bg2">
                    <a:lumMod val="10000"/>
                  </a:schemeClr>
                </a:solidFill>
                <a:latin typeface="Cambria" panose="02040503050406030204" pitchFamily="18" charset="0"/>
                <a:ea typeface="Cambria" panose="02040503050406030204" pitchFamily="18" charset="0"/>
              </a:rPr>
              <a:t/>
            </a:r>
            <a:br>
              <a:rPr lang="en-IN" b="1" dirty="0" smtClean="0">
                <a:ln w="0"/>
                <a:solidFill>
                  <a:schemeClr val="bg2">
                    <a:lumMod val="10000"/>
                  </a:schemeClr>
                </a:solidFill>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Website: </a:t>
            </a:r>
            <a:r>
              <a:rPr lang="en-IN" b="1" u="sng" dirty="0">
                <a:hlinkClick r:id="rId4"/>
              </a:rPr>
              <a:t>https://sposenhomes.com</a:t>
            </a:r>
            <a:endParaRPr lang="en-IN" b="1" dirty="0" smtClean="0">
              <a:ln w="0"/>
              <a:solidFill>
                <a:schemeClr val="bg2">
                  <a:lumMod val="1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9808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496</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vt:lpstr>
      <vt:lpstr>Office Theme</vt:lpstr>
      <vt:lpstr>Smart Ways to Find Affordable Homes With Affordable Home Builders Cape Coral FL</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Home Builders in Cape Coral FL Bring Your Vision to Life</dc:title>
  <dc:creator>Microsoft account</dc:creator>
  <cp:lastModifiedBy>Microsoft account</cp:lastModifiedBy>
  <cp:revision>8</cp:revision>
  <dcterms:created xsi:type="dcterms:W3CDTF">2025-10-25T11:36:34Z</dcterms:created>
  <dcterms:modified xsi:type="dcterms:W3CDTF">2026-02-20T06:00:56Z</dcterms:modified>
</cp:coreProperties>
</file>